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490b3e58-cf82-4dfa-a1ed-a63243ac40de}">
          <p14:sldIdLst>
            <p14:sldId id="256"/>
            <p14:sldId id="257"/>
          </p14:sldIdLst>
        </p14:section>
        <p14:section name="01 · Logística e transportes" id="{826ed224-c92f-f590-b3ab-c67665901833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02 · Filas e serviços" id="{8289dd3d-1d08-b299-d686-6c0d7135e206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03 · Manufatura e processos" id="{08660eee-019a-caa4-a75a-f36db20f20b4}">
          <p14:sldIdLst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04 · Um projeto real" id="{af1db8f3-d539-514f-a5e1-ae02a09fef79}">
          <p14:sldIdLst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  <p14:section name="Fechamento" id="{c4c7d71f-bba4-43c3-0169-21477746bf8a}">
          <p14:sldIdLst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IX do livro Modelagem e Simulação de Eventos Discretos, 5ª edição (Leanpub). São vinte casos de maior porte, que justificam um projeto completo de simulação: alguns baseados em problemas reais, outros em problemas probabilísticos da literatura. O capítulo fecha com a descrição de um projeto real, a expedição de uma fábrica de bobinas metálicas.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casos não trazem resposta: cada um descreve o problema, os dados e o que se quer saber, e pede um projeto completo (modelo conceitual, implementação, experimentos e análise). Para o relatório técnico, o livro indica o Apêndice IV, Documentação do projeto e elaboração do relatório de simulação. A ordem dos casos aqui é por tema, não a numeração do livro.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 do capítulo. Este caso já foi parcialmente discutido no Exemplo 6.4, no Capítulo VI (Dimensionamento de corridas e análise dos resultados). Recursos: caminhões, carregadores (4 por caminhão, ao mesmo tempo) e docas (só se carrega na doca). A pergunta central é de nível de serviço com penalidade: se a entrega passar de 6 horas, o cliente não paga o frete.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4. A Tabela 9.1 do livro traz os 19 anos: o slide mostra linhas selecionadas. Os navios no porto custam por dia, em descarga ou esperando berço, CD = 0,25V reais, com V a capacidade em toneladas. A dica do livro: o custo total anual é CT = B·CB + TE·NV·CD, com B berços, CB custo anual do berço, TE tempo médio de espera em dias, NV navios no ano e CD custo diário do navio. Lembrar que um berço novo leva três anos para ficar pronto.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5. Cada um dos 3 caminhões repete o mesmo roteiro fechado: carrega em Juiz de Fora e reinicia o ciclo ao descarregar lá. O motorista trabalha 12 horas e só pode voltar 12 horas depois de terminar; a troca é instantânea e, dentro de um ciclo, pode haver hora extra. O caso pede um ACD, uma pergunta de dimensionamento e uma de análise de risco (probabilidade de hora extra por trecho).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18. Cada trecho entre estações admite uma composição por vez; as estações acomodam quantas composições forem necessárias. A composição tipo 1 leva só o produto 1, a tipo 2 só o produto 2. Uma ordem de transporte (1 a 6, sorteada uniformemente quando um trem fica livre) liga uma estação de origem a uma de destino, e o livro descreve a lógica do trem cheio e do trem vazio nos pontos de transbordo. TKB, tonelada × quilômetro bruto, mede a eficiência: no exemplo, 10 vagões de 80 t mais uma locomotiva de 300 t em 100 km dão 110.000 TKB.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16, baseado em Tauböck (2001). Fluxos de materiais descem a cadeia; fluxos de informação (pedidos) sobem. As fábricas produzem 7 dias antes de os distribuidores pedirem (10 unidades de cada produto no 8º dia) e os lojistas começam a pedir no 9º dia. Distribuidores pedem às fábricas uma vez por dia, à 0 h; o lead time entre fábrica e distribuidor está na Tabela 9.8. Não há backlog: pedido incompleto não é atendido. Em cada estratégia: uma rodada de 30 dias mostrando o estoque de D1 e 100 replicações com máximo, mínimo, média e variância dos indicadores.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11. A caminhada da saída do avião até as bagagens dá tempo para a bagagem chegar e reduz injustiças entre quem leva só bagagem de mão e quem despachou. O nível de serviço é a fração das bagagens já prontas para retirada. Atenção: o manuscrito perdeu os valores da velocidade do veículo de bagagem, da distância entre o pouso e o terminal, do peso médio de um volume e da distância do item a; completar com os do livro impresso antes de usar o caso.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3, baseado em Chisman (1996); o item a em Dijk (1997), o item d em Franco et al. (2001), e para o item e o livro sugere Larson (1987). O gerente Pacácio Jr. estuda o sábado, dia de maior fluxo. No item b, o tempo de caixa passa a depender linearmente do tempo de compra (fórmulas TAE e TAN no livro). A leitura magnética reduz o registro em cerca de 5 vezes: normal (20; 2) s no expresso e normal (60; 6) s nas compras normais.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Casos 6 e 7. Bombeiros de RockCity: emergências em processo de Poisson espacial em 4 regiões; tempos de ida e de volta por região na Tabela 9.2 (normal; ida com média de 4 a 6 min, volta de 6 a 15 min, desvios de 1 e 3 min). O item b acrescenta a central: 150 chamadas por hora, 10% de emergências, atendentes que levam 45 s exponenciais para classificar e despacho normal (25 s; 5 s). Polícia de Gotham City: as viaturas não atendem durante a volta ao bairro; o item e simula as férias do Sr. Bruce Wayne, com 80 chamadas por hora.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8; o item b é baseado em Saltzman e Mehrotra (2001). A segunda equipe é a área de antiatrito, treinada para convencer o cliente a não cancelar. Os clientes são sensíveis à espera e, quando atendidos, já dizem: então, cancela! O manuscrito diz que o atendimento é uniforme no intervalo de 18 minutos, sem o limite inferior.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9, baseado em Larson e Odoni (1981). Pedestres chegam pela direita a 15 por minuto e pela esquerda a 10 por minuto, em processos de Poisson, e esperam a luz verde; a travessia é instantânea. Para cada regra, o caso pede o modelo, o número médio de pedestres que cruzam em cada sentido e o tempo médio de espera, e a verificação das expressões analíticas do slide para o número médio que cruza da esquerda para a direita. Uma boa forma de validar o modelo contra a teoria.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12, baseado em Whitt (1986). Como a maior parte dos atendimentos é instantânea, filas simultâneas são raras; por isso a dica de rodar por um tempo longo, de 300 horas ou mais. A regra B parece absurda (entrar na maior fila), e o item b pede justamente uma explicação intuitiva do resultado. Boa discussão sobre por que a intuição sobre filas falha.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17, tirado de um caso real de atendimento do SUS, com dados modificados. O exame de campo visual ajuda a prevenir doenças como o glaucoma; com 5 pacientes por turno, a fila de espera chega a 6 meses. Na anamnese, 70% fazem autorrefração e 25% lensometria (normal de 1,5 min, desvio 0,35); 5% trazem o último exame e o grau sai na hora. O caso pede também o ACD e o modelo computacional. Pelo layout, após anunciar o paciente ao microfone (1), o técnico registra no aparelho, vai à caixa de lentes (3) e volta ao consultório (2).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20, baseado em Albeseder e Függer (2004). As conexões entre cada computador e o roteador têm capacidade ilimitada; o gargalo é o cabo entre os roteadores. Mensagem que chega com o buffer cheio é perdida. A empresa quer expandir de 4 para 6 computadores em cada local e saber o menor buffer, entre 0 e 200 mensagens, sem perda de mensagens.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2, baseado em Myiashita (2002). Disponibilidade é a porcentagem do tempo em que a sonda está disponível para operar: não está quebrada, nem em manutenção, nem esperando manutenção. No início, a equipe está na base em terra; ao fim de um reparo, vai direto à sonda que espera há mais tempo, se houver, ou volta à base. Com o petróleo em alta, a empresa prevê mais sondas no campo: quantas a equipe atual atende?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10. A fórmula do lote econômico é de Ford W. Harris, engenheiro da Westinghouse, 1913 (republicada em Harris, 1990). O caso começa determinístico, para verificar o modelo contra a fórmula (número de pedidos e intervalo entre pedidos), e vai acrescentando realismo: demanda diária normal (100; 50), reposição periódica, lead time fixo de uma semana com demanda esperada de 702 garrafas e desvio de 132, custo de R$ 10 por cliente não atendido e, por fim, o modelo (r, q), com estoque de segurança ES = r − E(X). O item h pede pesquisar outras políticas e testá-las no modelo. Para modelos de estoque probabilísticos, Winston (1994).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13 (Wonka), baseado em Law e Kelton (1991): três componentes com roteiros próprios por 5 estações, tempos exponenciais com as médias da Tabela 9.3, turnos de 8 horas sem perda de continuidade. Pede ACD, modelo, tempos de execução e em fila, utilização e componentes em processo, e alternativas de melhoria. Caso 14 (Sequeum), baseado em notas de aula do professor Miguel Cezar Santoro (Escola Politécnica da USP): fábrica sob encomenda, 5 famílias e 5 centros de trabalho com tempos em horas (Tabela 9.4), 17 pedidos com data de chegada e de entrega (Tabela 9.5). Regras: FIFO, LIFO, MTPO (menor tempo de processamento), MDEN (menor data de entrega), ALEA (aleatória) e FEST (folga estática). Comparar todos em FIFO com C1 LIFO, C2 MTPO, C3 MDEN, C4 ALEA e C5 FEST.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15, baseado num projeto real de um dos autores. A linha de pallets alimenta uma linha de montagem principal; no posto 1, um robô transfere o produto montado para ela. O trecho com cruzamento e a decisão após a operação 30 tornam o layout difícil de analisar sem simulação. Um operador por operação. A esteira é assíncrona (stop-and-go). O item c pergunta se a linha trava e como mudar a lógica de decisão. O exercício 2 do Capítulo VII (Projeto de Experimentos e Otimização) também trata de uma linha de pallets retornáveis.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19. Um problema comum na simulação de eventos discretos é o de sistemas com fluxo contínuo de produtos. A refinaria de biodiesel em projeto usa óleo de soja ou de algodão, que não se misturam num mesmo tanque, mas os tanques não são dedicados. Tanque vazio: abaixo de 10% da capacidade (lastro); cheio: acima de 90%. Em fase de projeto, todos os tempos e taxas são triangulares, de 30% abaixo a 30% acima da média. A refinaria deve produzir 50.000 m³ por ano, sem perda de massa.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Leitura complementar do capítulo. Alguns detalhes do projeto não foram revelados, por restrição de espaço.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Estudo de Chwif et al. (2008): avaliar o impacto logístico na expedição de uma fábrica de bobinas metálicas frente aos aumentos de volume. A modelagem conceitual levou cerca de 5 horas de discussão com 1 consultor externo, 2 engenheiros e 1 supervisor logístico. O processo de expedição: entrada na fábrica, pesagem, viagem até a doca, carregamento, enlonamento, retorno até a balança e pesagem final. Recebimento e administrativos não são o foco, mas compartilham os mesmos recursos; entram só com um tempo global de permanência. Quando chove, o enlonamento é feito na própria doca.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Como lembra Pidd (1996), é o modelo que estabelece os dados a coletar, e não o contrário: a coleta só começou com o esboço do modelo conceitual pronto e durou cerca de 2 meses. Foram coletados os fluxos de caminhões de expedição e de recebimento, os tempos de pesagem (cheios e vazios), a permanência dos caminhões de recebimento, as viagens entre balança e doca, o carregamento e o enlonamento. As chegadas não têm pico ao longo do dia e foram modeladas como exponenciais; o Stat::Fit ajustou as demais distribuições. O perfil de chuva vem de Pezzopane et al. (1995), para os meses de chuvas intensas, janeiro a março. Também entraram a janela de recebimento, a sazonalidade (fluxo concentrado no fim do mês), o crescimento do fluxo e um limite de caminhões dentro da expedição.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Hipóteses estabelecidas depois da coleta. O modelo foi construído no SIMUL8 versão 2007 em 8 horas, porque não é complexo. Os parâmetros de entrada (Tabela 9.15) podem ser alterados pelo usuário: caminhões por hora e janela de tempo, fator de sazonalidade de 1,2, fator de crescimento de 1,88, mix de caminhões, limite de 7 caminhões dentro da expedição e número de balanças.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reunião de validação com o time durou 3,5 horas. Tempos de espera, filas e utilizações foram validados, menos a espera para o carregamento: no modelo, os caminhões esperavam menos que na realidade. Depois de uma semana e meia de nova coleta, descobriu-se que a espera anterior havia sido calculada por diferença, e não medida, e que parte dela vinha de outros fatores. Como a empilhadeira não era restrição, o modelo foi considerado válido para os objetivos e expandido com os recursos extras.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figura traz os principais resultados com intervalo de confiança para 20 replicações. Análise de saturação: com 1 doca e 1 ponto de enlonamento, o sistema aguenta 3 anos de crescimento antes de degradar. Depois, cenários combinando aumento de fluxo, balanças, docas, pontos de enlonamento, chuva (normal ou pesada) e mix de caminhões; o cenário chuva pesada foi criado porque o perfil original de chuva afetava pouco as docas. Para 2020: 2 balanças, 3 docas e 2 pontos de enlonamento, exatamente a configuração proposta no início. O cliente ficou com o modelo e pode rodá-lo no SIMUL8 Viewer.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Perguntas tiradas dos próprios casos. Elas não têm resposta única: o objetivo é discutir o raciocínio e, se houver tempo, testar com os modelos. Para o relatório técnico de qualquer caso, o Apêndice 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Fim do Capítulo IX. O livro completo está no Leanpub; slides, modelos e tutoriais no site livrosimulacao.eng.br.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I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Capítulo IX · Estudo de casos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3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Shape 0"/>
          <p:cNvSpPr/>
          <p:nvPr/>
        </p:nvSpPr>
        <p:spPr>
          <a:xfrm>
            <a:off x="10680192" y="457200"/>
            <a:ext cx="960120" cy="502920"/>
          </a:xfrm>
          <a:prstGeom prst="rect">
            <a:avLst/>
          </a:prstGeom>
          <a:solidFill>
            <a:srgbClr val="070707"/>
          </a:solidFill>
          <a:ln/>
        </p:spPr>
      </p:sp>
      <p:sp>
        <p:nvSpPr>
          <p:cNvPr id="4" name="Text 1"/>
          <p:cNvSpPr/>
          <p:nvPr/>
        </p:nvSpPr>
        <p:spPr>
          <a:xfrm>
            <a:off x="10735056" y="457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FB000"/>
                </a:solidFill>
              </a:rPr>
              <a:t>SLIDE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4864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Modelagem e Simulação de Eventos Discretos · 5ª edição · Capítulo IX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326880" y="6355080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livrosimulacao.eng.br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livrosimulacao.eng.br" TargetMode="External"/><Relationship Id="rId3" Type="http://schemas.openxmlformats.org/officeDocument/2006/relationships/hyperlink" Target="https://leanpub.com/msed" TargetMode="External"/><Relationship Id="rId1" Type="http://schemas.openxmlformats.org/officeDocument/2006/relationships/image" Target="../media/image-31-1.png"/><Relationship Id="rId4" Type="http://schemas.openxmlformats.org/officeDocument/2006/relationships/image" Target="../media/image-31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do capítulo" descr="C:\Users\AFONSOMEDINA\Documents\GitHub\livrosimulacao\slides-src\assets\capIX\led_capitu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31312"/>
            <a:ext cx="4206240" cy="789135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2"/>
                </a:solidFill>
              </a:rPr>
              <a:t>Estudo de casos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Modelagem e Simulação de Eventos Discretos · 5ª edição</a:t>
            </a:r>
            <a:endParaRPr lang="en-US" sz="18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Leonardo Chwif e Afonso C. Medina</a:t>
            </a:r>
            <a:endParaRPr lang="en-US" sz="1800" dirty="0"/>
          </a:p>
        </p:txBody>
      </p:sp>
      <p:sp>
        <p:nvSpPr>
          <p:cNvPr id="5" name="Uso livre"/>
          <p:cNvSpPr txBox="1"/>
          <p:nvPr/>
        </p:nvSpPr>
        <p:spPr>
          <a:xfrm>
            <a:off x="731520" y="5760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Material de apoio às aulas, de uso livre em sala, citando a fonte.</a:t>
            </a:r>
            <a:endParaRPr lang="en-US" sz="1200" dirty="0"/>
          </a:p>
        </p:txBody>
      </p:sp>
      <p:pic>
        <p:nvPicPr>
          <p:cNvPr id="6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907613"/>
            <a:ext cx="3566160" cy="5042773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Roteiro do capítulo</a:t>
            </a:r>
            <a:endParaRPr lang="en-US" sz="3000" dirty="0"/>
          </a:p>
        </p:txBody>
      </p:sp>
      <p:sp>
        <p:nvSpPr>
          <p:cNvPr id="4" name="Apresentação"/>
          <p:cNvSpPr txBox="1"/>
          <p:nvPr/>
        </p:nvSpPr>
        <p:spPr>
          <a:xfrm>
            <a:off x="548640" y="13258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Vinte casos de maior porte, que justificam um projeto completo de simulação, e um projeto real. Para o relatório, veja o Apêndice IV.</a:t>
            </a:r>
            <a:endParaRPr lang="en-US" sz="1700" dirty="0"/>
          </a:p>
        </p:txBody>
      </p:sp>
      <p:sp>
        <p:nvSpPr>
          <p:cNvPr id="5" name="Parte 1"/>
          <p:cNvSpPr/>
          <p:nvPr/>
        </p:nvSpPr>
        <p:spPr>
          <a:xfrm>
            <a:off x="548640" y="1920240"/>
            <a:ext cx="11091672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6" name="Número da parte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075688"/>
            <a:ext cx="1024756" cy="621792"/>
          </a:xfrm>
          <a:prstGeom prst="rect">
            <a:avLst/>
          </a:prstGeom>
        </p:spPr>
      </p:pic>
      <p:sp>
        <p:nvSpPr>
          <p:cNvPr id="7" name="Parte 1 título"/>
          <p:cNvSpPr txBox="1"/>
          <p:nvPr/>
        </p:nvSpPr>
        <p:spPr>
          <a:xfrm>
            <a:off x="2057400" y="192024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Logística e transportes</a:t>
            </a:r>
            <a:endParaRPr lang="en-US" sz="2000" dirty="0"/>
          </a:p>
        </p:txBody>
      </p:sp>
      <p:sp>
        <p:nvSpPr>
          <p:cNvPr id="8" name="Parte 1 itens"/>
          <p:cNvSpPr txBox="1"/>
          <p:nvPr/>
        </p:nvSpPr>
        <p:spPr>
          <a:xfrm>
            <a:off x="5120640" y="1920240"/>
            <a:ext cx="6309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Centro de distribuição · terminal portuário · transportadora · ferrovia · cadeia de suprimentos · terminal aeroportuário</a:t>
            </a:r>
            <a:endParaRPr lang="en-US" sz="1600" dirty="0"/>
          </a:p>
        </p:txBody>
      </p:sp>
      <p:sp>
        <p:nvSpPr>
          <p:cNvPr id="9" name="Parte 2"/>
          <p:cNvSpPr/>
          <p:nvPr/>
        </p:nvSpPr>
        <p:spPr>
          <a:xfrm>
            <a:off x="548640" y="2971800"/>
            <a:ext cx="11091672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0" name="Número da parte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127248"/>
            <a:ext cx="1024756" cy="621792"/>
          </a:xfrm>
          <a:prstGeom prst="rect">
            <a:avLst/>
          </a:prstGeom>
        </p:spPr>
      </p:pic>
      <p:sp>
        <p:nvSpPr>
          <p:cNvPr id="11" name="Parte 2 título"/>
          <p:cNvSpPr txBox="1"/>
          <p:nvPr/>
        </p:nvSpPr>
        <p:spPr>
          <a:xfrm>
            <a:off x="2057400" y="29718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Filas e serviços</a:t>
            </a:r>
            <a:endParaRPr lang="en-US" sz="2000" dirty="0"/>
          </a:p>
        </p:txBody>
      </p:sp>
      <p:sp>
        <p:nvSpPr>
          <p:cNvPr id="12" name="Parte 2 itens"/>
          <p:cNvSpPr txBox="1"/>
          <p:nvPr/>
        </p:nvSpPr>
        <p:spPr>
          <a:xfrm>
            <a:off x="5120640" y="2971800"/>
            <a:ext cx="6309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Supermercado · bombeiros e polícia · call center · pedestres · filas que enganam · exame no SUS · rede de computadores</a:t>
            </a:r>
            <a:endParaRPr lang="en-US" sz="1600" dirty="0"/>
          </a:p>
        </p:txBody>
      </p:sp>
      <p:sp>
        <p:nvSpPr>
          <p:cNvPr id="13" name="Parte 3"/>
          <p:cNvSpPr/>
          <p:nvPr/>
        </p:nvSpPr>
        <p:spPr>
          <a:xfrm>
            <a:off x="548640" y="4023360"/>
            <a:ext cx="11091672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4" name="Número da parte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178808"/>
            <a:ext cx="1024756" cy="621792"/>
          </a:xfrm>
          <a:prstGeom prst="rect">
            <a:avLst/>
          </a:prstGeom>
        </p:spPr>
      </p:pic>
      <p:sp>
        <p:nvSpPr>
          <p:cNvPr id="15" name="Parte 3 título"/>
          <p:cNvSpPr txBox="1"/>
          <p:nvPr/>
        </p:nvSpPr>
        <p:spPr>
          <a:xfrm>
            <a:off x="2057400" y="402336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Manufatura e processos</a:t>
            </a:r>
            <a:endParaRPr lang="en-US" sz="2000" dirty="0"/>
          </a:p>
        </p:txBody>
      </p:sp>
      <p:sp>
        <p:nvSpPr>
          <p:cNvPr id="16" name="Parte 3 itens"/>
          <p:cNvSpPr txBox="1"/>
          <p:nvPr/>
        </p:nvSpPr>
        <p:spPr>
          <a:xfrm>
            <a:off x="5120640" y="4023360"/>
            <a:ext cx="6309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Sondas de petróleo · estoques · job shop e programação da produção · linha de pallets · tanques de líquidos</a:t>
            </a:r>
            <a:endParaRPr lang="en-US" sz="1600" dirty="0"/>
          </a:p>
        </p:txBody>
      </p:sp>
      <p:sp>
        <p:nvSpPr>
          <p:cNvPr id="17" name="Parte 4"/>
          <p:cNvSpPr/>
          <p:nvPr/>
        </p:nvSpPr>
        <p:spPr>
          <a:xfrm>
            <a:off x="548640" y="5074920"/>
            <a:ext cx="11091672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8" name="Número da parte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5230368"/>
            <a:ext cx="1024756" cy="621792"/>
          </a:xfrm>
          <a:prstGeom prst="rect">
            <a:avLst/>
          </a:prstGeom>
        </p:spPr>
      </p:pic>
      <p:sp>
        <p:nvSpPr>
          <p:cNvPr id="19" name="Parte 4 título"/>
          <p:cNvSpPr txBox="1"/>
          <p:nvPr/>
        </p:nvSpPr>
        <p:spPr>
          <a:xfrm>
            <a:off x="2057400" y="507492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Um projeto real</a:t>
            </a:r>
            <a:endParaRPr lang="en-US" sz="2000" dirty="0"/>
          </a:p>
        </p:txBody>
      </p:sp>
      <p:sp>
        <p:nvSpPr>
          <p:cNvPr id="20" name="Parte 4 itens"/>
          <p:cNvSpPr txBox="1"/>
          <p:nvPr/>
        </p:nvSpPr>
        <p:spPr>
          <a:xfrm>
            <a:off x="5120640" y="5074920"/>
            <a:ext cx="6309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A expedição de uma fábrica de bobinas: objetivo, modelo conceitual, dados, validação, resultados e lições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Logística e transportes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Centros de distribuição, portos, estradas, trilhos e aeroportos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Centro de distribuição: entrega em até 6 horas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 Oplogic, transportadora com CD em Uberlândia-MG, quer garantir a entrega em até 6 horas, contadas da chegada do pedido. Se atrasar, o cliente não paga o frete: R$ 10.000, em média.</a:t>
            </a:r>
            <a:endParaRPr lang="en-US" sz="1700" dirty="0"/>
          </a:p>
        </p:txBody>
      </p:sp>
      <p:sp>
        <p:nvSpPr>
          <p:cNvPr id="5" name="Dados"/>
          <p:cNvSpPr/>
          <p:nvPr/>
        </p:nvSpPr>
        <p:spPr>
          <a:xfrm>
            <a:off x="548640" y="2331720"/>
            <a:ext cx="5760720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Dados texto"/>
          <p:cNvSpPr txBox="1"/>
          <p:nvPr/>
        </p:nvSpPr>
        <p:spPr>
          <a:xfrm>
            <a:off x="804672" y="2551176"/>
            <a:ext cx="5248656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DADOS DO MODELO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Pedidos: intervalo exponencial, média de 4 h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3 caminhões e 2 docas; só se carrega na doca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10 carregadores; cada caminhão usa 4 ao mesmo tempo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Carregamento: normal, média 100 min, desvio 30 min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Ida ao cliente e volta: uniforme entre 120 e 240 min, cada</a:t>
            </a:r>
            <a:endParaRPr lang="en-US" sz="1600" dirty="0"/>
          </a:p>
        </p:txBody>
      </p:sp>
      <p:sp>
        <p:nvSpPr>
          <p:cNvPr id="7" name="O que o caso pede"/>
          <p:cNvSpPr/>
          <p:nvPr/>
        </p:nvSpPr>
        <p:spPr>
          <a:xfrm>
            <a:off x="6583680" y="2331720"/>
            <a:ext cx="5056632" cy="3749040"/>
          </a:xfrm>
          <a:prstGeom prst="roundRect">
            <a:avLst>
              <a:gd name="adj" fmla="val 146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O que o caso pede texto"/>
          <p:cNvSpPr txBox="1"/>
          <p:nvPr/>
        </p:nvSpPr>
        <p:spPr>
          <a:xfrm>
            <a:off x="6839712" y="2551176"/>
            <a:ext cx="4544568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A estratégia é viável?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Quais os recursos mínimos (caminhões, carregadores e docas) para adotá-la?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accent2"/>
                </a:solidFill>
              </a:rPr>
              <a:t>c)  </a:t>
            </a:r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E com um pico de 30% na demanda? Que estratégias o gerente poderia adotar?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Terminal portuário: quantos berços, ano a ano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Terminal importador de matérias-primas para fertilizantes, com 1 berço de 5.000 t/dia. Importa 1 milhão de t/ano, com 10% de crescimento ao ano. Um berço novo leva 3 anos de obra.</a:t>
            </a:r>
            <a:endParaRPr lang="en-US" sz="1700" dirty="0"/>
          </a:p>
        </p:txBody>
      </p:sp>
      <p:sp>
        <p:nvSpPr>
          <p:cNvPr id="5" name="Dados"/>
          <p:cNvSpPr/>
          <p:nvPr/>
        </p:nvSpPr>
        <p:spPr>
          <a:xfrm>
            <a:off x="548640" y="2331720"/>
            <a:ext cx="4206240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Dados texto"/>
          <p:cNvSpPr txBox="1"/>
          <p:nvPr/>
        </p:nvSpPr>
        <p:spPr>
          <a:xfrm>
            <a:off x="804672" y="2551176"/>
            <a:ext cx="3694176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DADOS DO MODELO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750" dirty="0">
                <a:solidFill>
                  <a:schemeClr val="tx1"/>
                </a:solidFill>
              </a:rPr>
              <a:t>Navios: 25% de 10.000 t, 45% de 40.000 t e 30% de 80.000 t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750" dirty="0">
                <a:solidFill>
                  <a:schemeClr val="tx1"/>
                </a:solidFill>
              </a:rPr>
              <a:t>Chegadas: intervalo exponencial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750" dirty="0">
                <a:solidFill>
                  <a:schemeClr val="tx1"/>
                </a:solidFill>
              </a:rPr>
              <a:t>Berço: R$ 10 milhões por ano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750" dirty="0">
                <a:solidFill>
                  <a:schemeClr val="tx1"/>
                </a:solidFill>
              </a:rPr>
              <a:t>Navio no porto: CD = 0,25V R$/dia (V = capacidade, em t)</a:t>
            </a:r>
            <a:endParaRPr lang="en-US" sz="1600" dirty="0"/>
          </a:p>
        </p:txBody>
      </p:sp>
      <p:graphicFrame>
        <p:nvGraphicFramePr>
          <p:cNvPr id="6" name="Tabela 9.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83480" y="2331720"/>
          <a:ext cx="301752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97280"/>
                <a:gridCol w="1097280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Ano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Mil t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Navios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1.000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1.331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1.771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44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2.357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3.138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4.177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104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19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5.559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138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Legenda"/>
          <p:cNvSpPr txBox="1"/>
          <p:nvPr/>
        </p:nvSpPr>
        <p:spPr>
          <a:xfrm>
            <a:off x="4983480" y="55778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Tabela 9.1, linhas selecionadas</a:t>
            </a:r>
            <a:endParaRPr lang="en-US" sz="1300" dirty="0"/>
          </a:p>
        </p:txBody>
      </p:sp>
      <p:sp>
        <p:nvSpPr>
          <p:cNvPr id="9" name="O que o caso pede"/>
          <p:cNvSpPr/>
          <p:nvPr/>
        </p:nvSpPr>
        <p:spPr>
          <a:xfrm>
            <a:off x="8229600" y="2331720"/>
            <a:ext cx="3410712" cy="3749040"/>
          </a:xfrm>
          <a:prstGeom prst="roundRect">
            <a:avLst>
              <a:gd name="adj" fmla="val 160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O que o caso pede texto"/>
          <p:cNvSpPr txBox="1"/>
          <p:nvPr/>
        </p:nvSpPr>
        <p:spPr>
          <a:xfrm>
            <a:off x="8485632" y="2551176"/>
            <a:ext cx="2898648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750" dirty="0">
                <a:solidFill>
                  <a:schemeClr val="bg2"/>
                </a:solidFill>
              </a:rPr>
              <a:t>Quantos navios, em média, por ano? Qual o intervalo entre chegadas?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5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750" dirty="0">
                <a:solidFill>
                  <a:schemeClr val="bg2"/>
                </a:solidFill>
              </a:rPr>
              <a:t>Quantos berços, a cada ano, minimizam o custo total CT = B·CB + TE·NV·CD?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Transportadora Vai e Não Volta: quantos motoristas?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3 caminhões num roteiro fechado. Velocidade normal com média de 50 km/h; carga e descarga normais com média de 5 h; as duas com CV de 25%. Turno de 12 h e 12 h de descanso; troca de motorista instantânea; hora extra permitida no ciclo.</a:t>
            </a:r>
            <a:endParaRPr lang="en-US" sz="1650" dirty="0"/>
          </a:p>
        </p:txBody>
      </p:sp>
      <p:graphicFrame>
        <p:nvGraphicFramePr>
          <p:cNvPr id="7" name="Roteir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23160"/>
          <a:ext cx="6766560" cy="914400"/>
        </p:xfrm>
        <a:graphic>
          <a:graphicData uri="http://schemas.openxmlformats.org/drawingml/2006/table">
            <a:tbl>
              <a:tblPr/>
              <a:tblGrid>
                <a:gridCol w="3429000"/>
                <a:gridCol w="731520"/>
                <a:gridCol w="2606040"/>
              </a:tblGrid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Trecho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km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Ao chegar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Juiz de Fora → Taubaté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320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troca de motorista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Taubaté → São Paulo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descarrega, carrega, troca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São Paulo → Belo Horizonte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594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troca de motorista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Belo Horizonte → João Monlevade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115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descarrega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João Monlevade → Belo Horizonte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115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carrega, troca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Belo Horizonte → Juiz de Fora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280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descarrega e recomeça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 que o caso pede"/>
          <p:cNvSpPr/>
          <p:nvPr/>
        </p:nvSpPr>
        <p:spPr>
          <a:xfrm>
            <a:off x="7589520" y="2423160"/>
            <a:ext cx="4050792" cy="3657600"/>
          </a:xfrm>
          <a:prstGeom prst="roundRect">
            <a:avLst>
              <a:gd name="adj" fmla="val 1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O que o caso pede texto"/>
          <p:cNvSpPr txBox="1"/>
          <p:nvPr/>
        </p:nvSpPr>
        <p:spPr>
          <a:xfrm>
            <a:off x="7845552" y="2642616"/>
            <a:ext cx="353872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Construa o ACD.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Quantos motoristas, no mínimo, para 2 ou mais viagens por semana por caminhão?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c)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Com motoristas ilimitados, qual o máximo de viagens por semana?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d)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Em que trechos há hora extra, e com que probabilidade?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Ferrovia: Railway Pangaré Unlimited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Linha de 1.500 km com 10 pontos de transbordo. Cada trecho admite uma composição por vez; as estações, quantas forem precisas. Locomotivas de 300 t puxam composições de dois tipos.</a:t>
            </a:r>
            <a:endParaRPr lang="en-US" sz="1650" dirty="0"/>
          </a:p>
        </p:txBody>
      </p:sp>
      <p:graphicFrame>
        <p:nvGraphicFramePr>
          <p:cNvPr id="8" name="Tabela 9.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40280"/>
          <a:ext cx="11091672" cy="914400"/>
        </p:xfrm>
        <a:graphic>
          <a:graphicData uri="http://schemas.openxmlformats.org/drawingml/2006/table">
            <a:tbl>
              <a:tblPr/>
              <a:tblGrid>
                <a:gridCol w="2039112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Estações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1-2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2-3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3-4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4-5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5-6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6-7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7-8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8-9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9-10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Distância (km)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Dados"/>
          <p:cNvSpPr/>
          <p:nvPr/>
        </p:nvSpPr>
        <p:spPr>
          <a:xfrm>
            <a:off x="548640" y="3291840"/>
            <a:ext cx="5486400" cy="2788920"/>
          </a:xfrm>
          <a:prstGeom prst="roundRect">
            <a:avLst>
              <a:gd name="adj" fmla="val 196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Dados texto"/>
          <p:cNvSpPr txBox="1"/>
          <p:nvPr/>
        </p:nvSpPr>
        <p:spPr>
          <a:xfrm>
            <a:off x="804672" y="3511296"/>
            <a:ext cx="4974336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DADOS DO MODELO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Tipo 1: 31 vagões de 25 t vazios, até 55 t cada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Tipo 2: 35 vagões de 25 t vazios, até 35 t cada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Velocidade: uniforme entre 22,5 e 27,5 km/h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Carga ou descarga: normal, 30 min por vagão (desvio 6)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Próxima ordem: inteiro uniforme de 1 a 6</a:t>
            </a:r>
            <a:endParaRPr lang="en-US" sz="1600" dirty="0"/>
          </a:p>
        </p:txBody>
      </p:sp>
      <p:sp>
        <p:nvSpPr>
          <p:cNvPr id="8" name="O que o caso pede"/>
          <p:cNvSpPr/>
          <p:nvPr/>
        </p:nvSpPr>
        <p:spPr>
          <a:xfrm>
            <a:off x="6245352" y="3291840"/>
            <a:ext cx="5394960" cy="2788920"/>
          </a:xfrm>
          <a:prstGeom prst="roundRect">
            <a:avLst>
              <a:gd name="adj" fmla="val 196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O que o caso pede texto"/>
          <p:cNvSpPr txBox="1"/>
          <p:nvPr/>
        </p:nvSpPr>
        <p:spPr>
          <a:xfrm>
            <a:off x="6501384" y="3511296"/>
            <a:ext cx="4882896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Fluxograma da carga e descarga num ponto de transbordo.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Com 6 locomotivas e 6 composições de cada tipo, a carga anual por rota.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c)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A eficiência em TKB: peso (t) × km percorridos, somada por trecho.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d)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Composições e locomotivas que atendem às demandas mínimas com o menor TKB.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Cadeia de suprimentos: Cervejeiros Habilidosos</a:t>
            </a:r>
            <a:endParaRPr lang="en-US" sz="3000" dirty="0"/>
          </a:p>
        </p:txBody>
      </p:sp>
      <p:pic>
        <p:nvPicPr>
          <p:cNvPr id="4" name="Figura 9.3" descr="Quatro fábricas, quatro distribuidores e lojas, com fluxos de produtos e de pedid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780" y="1371600"/>
            <a:ext cx="4018280" cy="3429000"/>
          </a:xfrm>
          <a:prstGeom prst="rect">
            <a:avLst/>
          </a:prstGeom>
        </p:spPr>
      </p:pic>
      <p:sp>
        <p:nvSpPr>
          <p:cNvPr id="5" name="Dados"/>
          <p:cNvSpPr txBox="1"/>
          <p:nvPr/>
        </p:nvSpPr>
        <p:spPr>
          <a:xfrm>
            <a:off x="548640" y="4937760"/>
            <a:ext cx="4480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Produção: exponencial, média de 600 min. Lojistas pedem 1 produto (1 a 12) a cada 600 a 3.600 s. Custos: R$ 10 por hora de entrega por pedido; R$ 1 por produto em estoque por dia.</a:t>
            </a:r>
            <a:endParaRPr lang="en-US" sz="1500" dirty="0"/>
          </a:p>
        </p:txBody>
      </p:sp>
      <p:sp>
        <p:nvSpPr>
          <p:cNvPr id="6" name="O problema"/>
          <p:cNvSpPr txBox="1"/>
          <p:nvPr/>
        </p:nvSpPr>
        <p:spPr>
          <a:xfrm>
            <a:off x="5349240" y="1371600"/>
            <a:ext cx="629107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4 fábricas fazem 12 bebidas (6 cada) para 4 distribuidores, que atendem as lojas. Pedido só é atendido se houver tudo em estoque: não há backlog.</a:t>
            </a:r>
            <a:endParaRPr lang="en-US" sz="1700" dirty="0"/>
          </a:p>
        </p:txBody>
      </p:sp>
      <p:sp>
        <p:nvSpPr>
          <p:cNvPr id="7" name="Estratégia A fundo"/>
          <p:cNvSpPr/>
          <p:nvPr/>
        </p:nvSpPr>
        <p:spPr>
          <a:xfrm>
            <a:off x="5349240" y="242316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70707"/>
          </a:solidFill>
          <a:ln/>
        </p:spPr>
      </p:sp>
      <p:sp>
        <p:nvSpPr>
          <p:cNvPr id="8" name="Estratégia A"/>
          <p:cNvSpPr txBox="1"/>
          <p:nvPr/>
        </p:nvSpPr>
        <p:spPr>
          <a:xfrm>
            <a:off x="5349240" y="2423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Estratégia A texto"/>
          <p:cNvSpPr txBox="1"/>
          <p:nvPr/>
        </p:nvSpPr>
        <p:spPr>
          <a:xfrm>
            <a:off x="6080760" y="2368296"/>
            <a:ext cx="55595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Para cada unidade vendida no dia, pede 2. Cada produto vem de uma fábrica fixa.</a:t>
            </a:r>
            <a:endParaRPr lang="en-US" sz="1600" dirty="0"/>
          </a:p>
        </p:txBody>
      </p:sp>
      <p:sp>
        <p:nvSpPr>
          <p:cNvPr id="10" name="Estratégia B fundo"/>
          <p:cNvSpPr/>
          <p:nvPr/>
        </p:nvSpPr>
        <p:spPr>
          <a:xfrm>
            <a:off x="5349240" y="315468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70707"/>
          </a:solidFill>
          <a:ln/>
        </p:spPr>
      </p:sp>
      <p:sp>
        <p:nvSpPr>
          <p:cNvPr id="11" name="Estratégia B"/>
          <p:cNvSpPr txBox="1"/>
          <p:nvPr/>
        </p:nvSpPr>
        <p:spPr>
          <a:xfrm>
            <a:off x="5349240" y="31546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2200" dirty="0"/>
          </a:p>
        </p:txBody>
      </p:sp>
      <p:sp>
        <p:nvSpPr>
          <p:cNvPr id="12" name="Estratégia B texto"/>
          <p:cNvSpPr txBox="1"/>
          <p:nvPr/>
        </p:nvSpPr>
        <p:spPr>
          <a:xfrm>
            <a:off x="6080760" y="3099816"/>
            <a:ext cx="55595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Pede exatamente o que os lojistas pediram nas últimas 24 horas.</a:t>
            </a:r>
            <a:endParaRPr lang="en-US" sz="1600" dirty="0"/>
          </a:p>
        </p:txBody>
      </p:sp>
      <p:sp>
        <p:nvSpPr>
          <p:cNvPr id="13" name="Estratégia C fundo"/>
          <p:cNvSpPr/>
          <p:nvPr/>
        </p:nvSpPr>
        <p:spPr>
          <a:xfrm>
            <a:off x="5349240" y="388620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70707"/>
          </a:solidFill>
          <a:ln/>
        </p:spPr>
      </p:sp>
      <p:sp>
        <p:nvSpPr>
          <p:cNvPr id="14" name="Estratégia C"/>
          <p:cNvSpPr txBox="1"/>
          <p:nvPr/>
        </p:nvSpPr>
        <p:spPr>
          <a:xfrm>
            <a:off x="5349240" y="3886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2200" dirty="0"/>
          </a:p>
        </p:txBody>
      </p:sp>
      <p:sp>
        <p:nvSpPr>
          <p:cNvPr id="15" name="Estratégia C texto"/>
          <p:cNvSpPr txBox="1"/>
          <p:nvPr/>
        </p:nvSpPr>
        <p:spPr>
          <a:xfrm>
            <a:off x="6080760" y="3831336"/>
            <a:ext cx="55595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Pede à fábrica de menor lead time que tenha o produto; se não houver, à seguinte.</a:t>
            </a:r>
            <a:endParaRPr lang="en-US" sz="1600" dirty="0"/>
          </a:p>
        </p:txBody>
      </p:sp>
      <p:sp>
        <p:nvSpPr>
          <p:cNvPr id="16" name="O que o caso pede"/>
          <p:cNvSpPr/>
          <p:nvPr/>
        </p:nvSpPr>
        <p:spPr>
          <a:xfrm>
            <a:off x="5349240" y="4617720"/>
            <a:ext cx="6291072" cy="1463040"/>
          </a:xfrm>
          <a:prstGeom prst="roundRect">
            <a:avLst>
              <a:gd name="adj" fmla="val 375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O que o caso pede texto"/>
          <p:cNvSpPr txBox="1"/>
          <p:nvPr/>
        </p:nvSpPr>
        <p:spPr>
          <a:xfrm>
            <a:off x="5605272" y="4837176"/>
            <a:ext cx="577900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30 dias e 100 replicações: custo total, produtos e custo relativo R = C/N.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Qual estratégia é melhor para o distribuidor D1?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Terminal aeroportuário: a caminhada até a esteira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Na nova ala de desembarque de Codorna City, qual deve ser a distância entre o avião e a retirada de bagagem? Nível de serviço: a fração das bagagens já prontas quando o passageiro chega.</a:t>
            </a:r>
            <a:endParaRPr lang="en-US" sz="1700" dirty="0"/>
          </a:p>
        </p:txBody>
      </p:sp>
      <p:sp>
        <p:nvSpPr>
          <p:cNvPr id="5" name="Dados"/>
          <p:cNvSpPr/>
          <p:nvPr/>
        </p:nvSpPr>
        <p:spPr>
          <a:xfrm>
            <a:off x="548640" y="2331720"/>
            <a:ext cx="6035040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Dados texto"/>
          <p:cNvSpPr txBox="1"/>
          <p:nvPr/>
        </p:nvSpPr>
        <p:spPr>
          <a:xfrm>
            <a:off x="804672" y="2551176"/>
            <a:ext cx="5522976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DADOS DO MODELO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Aviões: intervalo exponencial, média de 30 min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Passageiros por avião: uniforme entre 60 e 120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Volumes por passageiro: normal (3,2; 2,1)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1 veículo de bagagem, até 1 t por viagem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Descarga do avião: 6 operadores, normal (5 s; 3 s) por volume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Descarga do veículo: 3 operadores, normal (2 s; 1 s) por volume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Passageiros saem a cada 3 s (exponencial) e andam a 1,2 m/s</a:t>
            </a:r>
            <a:endParaRPr lang="en-US" sz="1600" dirty="0"/>
          </a:p>
        </p:txBody>
      </p:sp>
      <p:sp>
        <p:nvSpPr>
          <p:cNvPr id="7" name="O que o caso pede"/>
          <p:cNvSpPr/>
          <p:nvPr/>
        </p:nvSpPr>
        <p:spPr>
          <a:xfrm>
            <a:off x="6858000" y="2331720"/>
            <a:ext cx="4782312" cy="3749040"/>
          </a:xfrm>
          <a:prstGeom prst="roundRect">
            <a:avLst>
              <a:gd name="adj" fmla="val 146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O que o caso pede texto"/>
          <p:cNvSpPr txBox="1"/>
          <p:nvPr/>
        </p:nvSpPr>
        <p:spPr>
          <a:xfrm>
            <a:off x="7114032" y="2551176"/>
            <a:ext cx="4270248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Que fração das bagagens está pronta, para a distância dada?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5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Que distância dá, em média, 50% das bagagens prontas?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50" b="1" dirty="0">
                <a:solidFill>
                  <a:schemeClr val="accent2"/>
                </a:solidFill>
              </a:rPr>
              <a:t>c) 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Como melhorar a fração sem mudar a distância?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50" b="1" dirty="0">
                <a:solidFill>
                  <a:schemeClr val="accent2"/>
                </a:solidFill>
              </a:rPr>
              <a:t>d) 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E com 50% mais aterrissagens no 2º ano?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Filas e serviços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Caixas, viaturas, call centers, semáforos, consultórios e redes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Supermercado Pão de Mel: quantos caixas abrir?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Sábado, 12 horas seguidas. Dos 7 caixas, abrem 1 expresso (até 10 volumes) e 5 normais. O cliente escolhe a menor fila e não troca de fila.</a:t>
            </a:r>
            <a:endParaRPr lang="en-US" sz="1700" dirty="0"/>
          </a:p>
        </p:txBody>
      </p:sp>
      <p:sp>
        <p:nvSpPr>
          <p:cNvPr id="5" name="Dados"/>
          <p:cNvSpPr/>
          <p:nvPr/>
        </p:nvSpPr>
        <p:spPr>
          <a:xfrm>
            <a:off x="548640" y="2286000"/>
            <a:ext cx="5257800" cy="3794760"/>
          </a:xfrm>
          <a:prstGeom prst="roundRect">
            <a:avLst>
              <a:gd name="adj" fmla="val 144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Dados texto"/>
          <p:cNvSpPr txBox="1"/>
          <p:nvPr/>
        </p:nvSpPr>
        <p:spPr>
          <a:xfrm>
            <a:off x="804672" y="2505456"/>
            <a:ext cx="4745736" cy="3355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DADOS DO MODELO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Chegadas: exponencial, média de 45 s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25% compram rápido: compra exponencial de 400 s; caixa normal (90 s; 9 s)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75% normais: compra exponencial de 2.500 s; caixa normal (300 s; 30 s)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Leitura magnética: R$ 10.000 fixos + R$ 2.500 por caixa; atendente custa R$ 600/mês</a:t>
            </a:r>
            <a:endParaRPr lang="en-US" sz="1600" dirty="0"/>
          </a:p>
        </p:txBody>
      </p:sp>
      <p:sp>
        <p:nvSpPr>
          <p:cNvPr id="7" name="O que o caso pede"/>
          <p:cNvSpPr/>
          <p:nvPr/>
        </p:nvSpPr>
        <p:spPr>
          <a:xfrm>
            <a:off x="6080760" y="2286000"/>
            <a:ext cx="5559552" cy="3794760"/>
          </a:xfrm>
          <a:prstGeom prst="roundRect">
            <a:avLst>
              <a:gd name="adj" fmla="val 1446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O que o caso pede texto"/>
          <p:cNvSpPr txBox="1"/>
          <p:nvPr/>
        </p:nvSpPr>
        <p:spPr>
          <a:xfrm>
            <a:off x="6336792" y="2505456"/>
            <a:ext cx="5047488" cy="3355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750" dirty="0">
                <a:solidFill>
                  <a:schemeClr val="bg2"/>
                </a:solidFill>
              </a:rPr>
              <a:t>Quantos caixas para a fila nunca passar de 5 pessoas?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5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750" dirty="0">
                <a:solidFill>
                  <a:schemeClr val="bg2"/>
                </a:solidFill>
              </a:rPr>
              <a:t>E se o tempo de caixa crescer linearmente com o tempo de compra?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50" b="1" dirty="0">
                <a:solidFill>
                  <a:schemeClr val="accent2"/>
                </a:solidFill>
              </a:rPr>
              <a:t>c)  </a:t>
            </a:r>
            <a:pPr indent="0" marL="0">
              <a:buNone/>
            </a:pPr>
            <a:r>
              <a:rPr lang="en-US" sz="1750" dirty="0">
                <a:solidFill>
                  <a:schemeClr val="bg2"/>
                </a:solidFill>
              </a:rPr>
              <a:t>A leitura magnética, 5 vezes mais rápida, é viável?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50" b="1" dirty="0">
                <a:solidFill>
                  <a:schemeClr val="accent2"/>
                </a:solidFill>
              </a:rPr>
              <a:t>d)  </a:t>
            </a:r>
            <a:pPr indent="0" marL="0">
              <a:buNone/>
            </a:pPr>
            <a:r>
              <a:rPr lang="en-US" sz="1750" dirty="0">
                <a:solidFill>
                  <a:schemeClr val="bg2"/>
                </a:solidFill>
              </a:rPr>
              <a:t>Uma tabela: clientes por minuto × caixas abertos.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50" b="1" dirty="0">
                <a:solidFill>
                  <a:schemeClr val="accent2"/>
                </a:solidFill>
              </a:rPr>
              <a:t>e)  </a:t>
            </a:r>
            <a:pPr indent="0" marL="0">
              <a:buNone/>
            </a:pPr>
            <a:r>
              <a:rPr lang="en-US" sz="1750" dirty="0">
                <a:solidFill>
                  <a:schemeClr val="bg2"/>
                </a:solidFill>
              </a:rPr>
              <a:t>Fila única ou uma por caixa? A fila única é viável num supermercado?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Viaturas: bombeiros e polícia</a:t>
            </a:r>
            <a:endParaRPr lang="en-US" sz="3000" dirty="0"/>
          </a:p>
        </p:txBody>
      </p:sp>
      <p:sp>
        <p:nvSpPr>
          <p:cNvPr id="4" name="Bombeiros"/>
          <p:cNvSpPr/>
          <p:nvPr/>
        </p:nvSpPr>
        <p:spPr>
          <a:xfrm>
            <a:off x="548640" y="1371600"/>
            <a:ext cx="5394960" cy="4709160"/>
          </a:xfrm>
          <a:prstGeom prst="roundRect">
            <a:avLst>
              <a:gd name="adj" fmla="val 116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Bombeiros texto"/>
          <p:cNvSpPr txBox="1"/>
          <p:nvPr/>
        </p:nvSpPr>
        <p:spPr>
          <a:xfrm>
            <a:off x="804672" y="1591056"/>
            <a:ext cx="4882896" cy="4270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Bombeiros de RockCity · 3 viaturas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Meta: 95% dos atendimentos em menos de 8 min. 15 emergências por hora, em 4 regiões (25%, 10%, 30% e 35%); ida de 4 a 6 min e volta de 6 a 15 min, normais; atendimento exponencial de 3 min.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50" b="1" dirty="0">
                <a:solidFill>
                  <a:schemeClr val="accent3"/>
                </a:solidFill>
              </a:rPr>
              <a:t>O caso pede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850" dirty="0">
                <a:solidFill>
                  <a:schemeClr val="tx1"/>
                </a:solidFill>
              </a:rPr>
              <a:t>a) as 3 viaturas bastam? b) o efeito da central de atendimento (150 chamadas/h, só 10% emergências) e quantos atendentes; c) o que considerar numa implementação real.</a:t>
            </a:r>
            <a:endParaRPr lang="en-US" sz="1600" dirty="0"/>
          </a:p>
        </p:txBody>
      </p:sp>
      <p:sp>
        <p:nvSpPr>
          <p:cNvPr id="6" name="Polícia"/>
          <p:cNvSpPr/>
          <p:nvPr/>
        </p:nvSpPr>
        <p:spPr>
          <a:xfrm>
            <a:off x="6245352" y="1371600"/>
            <a:ext cx="5394960" cy="4709160"/>
          </a:xfrm>
          <a:prstGeom prst="roundRect">
            <a:avLst>
              <a:gd name="adj" fmla="val 1165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Polícia texto"/>
          <p:cNvSpPr txBox="1"/>
          <p:nvPr/>
        </p:nvSpPr>
        <p:spPr>
          <a:xfrm>
            <a:off x="6501384" y="1591056"/>
            <a:ext cx="4882896" cy="4270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Polícia de Gotham City · 3 viaturas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30 chamadas por hora (Poisson), só 5% emergências, de 3 bairros. Deslocamento exponencial de 2 min no próprio bairro, normal (20; 5) min fora dele; atendimento exponencial de 5 min.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50" b="1" dirty="0">
                <a:solidFill>
                  <a:schemeClr val="accent2"/>
                </a:solidFill>
              </a:rPr>
              <a:t>O caso pede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a) espera e utilização; b) quantas chamadas vêm de fora do bairro; c) proibir isso; d) viaturas na delegacia central (ida e volta exp. de 6 min); e) 80 chamadas por hora.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Call center PlimCabo: “Então, cancela!”</a:t>
            </a:r>
            <a:endParaRPr lang="en-US" sz="3000" dirty="0"/>
          </a:p>
        </p:txBody>
      </p:sp>
      <p:sp>
        <p:nvSpPr>
          <p:cNvPr id="4" name="Etapa 1"/>
          <p:cNvSpPr/>
          <p:nvPr/>
        </p:nvSpPr>
        <p:spPr>
          <a:xfrm>
            <a:off x="548640" y="1600200"/>
            <a:ext cx="1852574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tapa 1 texto"/>
          <p:cNvSpPr txBox="1"/>
          <p:nvPr/>
        </p:nvSpPr>
        <p:spPr>
          <a:xfrm>
            <a:off x="694944" y="1746504"/>
            <a:ext cx="155996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Chamadas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4"/>
                </a:solidFill>
              </a:rPr>
              <a:t>120 por hora, Poisson</a:t>
            </a:r>
            <a:endParaRPr lang="en-US" sz="1600" dirty="0"/>
          </a:p>
        </p:txBody>
      </p:sp>
      <p:sp>
        <p:nvSpPr>
          <p:cNvPr id="6" name="Seta 1"/>
          <p:cNvSpPr/>
          <p:nvPr/>
        </p:nvSpPr>
        <p:spPr>
          <a:xfrm>
            <a:off x="2474366" y="2057400"/>
            <a:ext cx="310896" cy="27432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7" name="Rótulo 1"/>
          <p:cNvSpPr txBox="1"/>
          <p:nvPr/>
        </p:nvSpPr>
        <p:spPr>
          <a:xfrm>
            <a:off x="2309774" y="164592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fila</a:t>
            </a:r>
            <a:endParaRPr lang="en-US" sz="1400" dirty="0"/>
          </a:p>
        </p:txBody>
      </p:sp>
      <p:sp>
        <p:nvSpPr>
          <p:cNvPr id="8" name="Etapa 2"/>
          <p:cNvSpPr/>
          <p:nvPr/>
        </p:nvSpPr>
        <p:spPr>
          <a:xfrm>
            <a:off x="2858414" y="1600200"/>
            <a:ext cx="1852574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Etapa 2 texto"/>
          <p:cNvSpPr txBox="1"/>
          <p:nvPr/>
        </p:nvSpPr>
        <p:spPr>
          <a:xfrm>
            <a:off x="3004718" y="1746504"/>
            <a:ext cx="155996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Operadores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4"/>
                </a:solidFill>
              </a:rPr>
              <a:t>uniforme, até 18 min</a:t>
            </a:r>
            <a:endParaRPr lang="en-US" sz="1600" dirty="0"/>
          </a:p>
        </p:txBody>
      </p:sp>
      <p:sp>
        <p:nvSpPr>
          <p:cNvPr id="10" name="Seta 2"/>
          <p:cNvSpPr/>
          <p:nvPr/>
        </p:nvSpPr>
        <p:spPr>
          <a:xfrm>
            <a:off x="4784141" y="2057400"/>
            <a:ext cx="310896" cy="27432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11" name="Rótulo 2"/>
          <p:cNvSpPr txBox="1"/>
          <p:nvPr/>
        </p:nvSpPr>
        <p:spPr>
          <a:xfrm>
            <a:off x="4619549" y="164592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35%</a:t>
            </a:r>
            <a:endParaRPr lang="en-US" sz="1400" dirty="0"/>
          </a:p>
        </p:txBody>
      </p:sp>
      <p:sp>
        <p:nvSpPr>
          <p:cNvPr id="12" name="Etapa 3"/>
          <p:cNvSpPr/>
          <p:nvPr/>
        </p:nvSpPr>
        <p:spPr>
          <a:xfrm>
            <a:off x="5168189" y="1600200"/>
            <a:ext cx="1852574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Etapa 3 texto"/>
          <p:cNvSpPr txBox="1"/>
          <p:nvPr/>
        </p:nvSpPr>
        <p:spPr>
          <a:xfrm>
            <a:off x="5314493" y="1746504"/>
            <a:ext cx="155996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Antiatrito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4"/>
                </a:solidFill>
              </a:rPr>
              <a:t>exponencial, 6 min</a:t>
            </a:r>
            <a:endParaRPr lang="en-US" sz="1600" dirty="0"/>
          </a:p>
        </p:txBody>
      </p:sp>
      <p:sp>
        <p:nvSpPr>
          <p:cNvPr id="14" name="Seta 3"/>
          <p:cNvSpPr/>
          <p:nvPr/>
        </p:nvSpPr>
        <p:spPr>
          <a:xfrm>
            <a:off x="7093915" y="2057400"/>
            <a:ext cx="310896" cy="27432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15" name="Rótulo 3"/>
          <p:cNvSpPr txBox="1"/>
          <p:nvPr/>
        </p:nvSpPr>
        <p:spPr>
          <a:xfrm>
            <a:off x="6929323" y="164592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50%</a:t>
            </a:r>
            <a:endParaRPr lang="en-US" sz="1400" dirty="0"/>
          </a:p>
        </p:txBody>
      </p:sp>
      <p:sp>
        <p:nvSpPr>
          <p:cNvPr id="16" name="Etapa 4"/>
          <p:cNvSpPr/>
          <p:nvPr/>
        </p:nvSpPr>
        <p:spPr>
          <a:xfrm>
            <a:off x="7477963" y="1600200"/>
            <a:ext cx="1852574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Etapa 4 texto"/>
          <p:cNvSpPr txBox="1"/>
          <p:nvPr/>
        </p:nvSpPr>
        <p:spPr>
          <a:xfrm>
            <a:off x="7624267" y="1746504"/>
            <a:ext cx="155996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Gerente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4"/>
                </a:solidFill>
              </a:rPr>
              <a:t>exponencial, 10 min; convence 60%</a:t>
            </a:r>
            <a:endParaRPr lang="en-US" sz="1600" dirty="0"/>
          </a:p>
        </p:txBody>
      </p:sp>
      <p:sp>
        <p:nvSpPr>
          <p:cNvPr id="18" name="Seta 4"/>
          <p:cNvSpPr/>
          <p:nvPr/>
        </p:nvSpPr>
        <p:spPr>
          <a:xfrm>
            <a:off x="9403690" y="2057400"/>
            <a:ext cx="310896" cy="27432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19" name="Rótulo 4"/>
          <p:cNvSpPr txBox="1"/>
          <p:nvPr/>
        </p:nvSpPr>
        <p:spPr>
          <a:xfrm>
            <a:off x="9239098" y="164592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40%</a:t>
            </a:r>
            <a:endParaRPr lang="en-US" sz="1400" dirty="0"/>
          </a:p>
        </p:txBody>
      </p:sp>
      <p:sp>
        <p:nvSpPr>
          <p:cNvPr id="20" name="Etapa 5"/>
          <p:cNvSpPr/>
          <p:nvPr/>
        </p:nvSpPr>
        <p:spPr>
          <a:xfrm>
            <a:off x="9787738" y="1600200"/>
            <a:ext cx="1852574" cy="1188720"/>
          </a:xfrm>
          <a:prstGeom prst="roundRect">
            <a:avLst>
              <a:gd name="adj" fmla="val 4615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21" name="Etapa 5 texto"/>
          <p:cNvSpPr txBox="1"/>
          <p:nvPr/>
        </p:nvSpPr>
        <p:spPr>
          <a:xfrm>
            <a:off x="9934042" y="1746504"/>
            <a:ext cx="155996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Cancelamento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bg2"/>
                </a:solidFill>
              </a:rPr>
              <a:t>assinatura cancelada</a:t>
            </a:r>
            <a:endParaRPr lang="en-US" sz="1600" dirty="0"/>
          </a:p>
        </p:txBody>
      </p:sp>
      <p:sp>
        <p:nvSpPr>
          <p:cNvPr id="22" name="Leitura do fluxo"/>
          <p:cNvSpPr txBox="1"/>
          <p:nvPr/>
        </p:nvSpPr>
        <p:spPr>
          <a:xfrm>
            <a:off x="548640" y="29260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35% pedem o cancelamento; a equipe de antiatrito não convence metade deles; o gerente convence 60% dos que chegam a ele.</a:t>
            </a:r>
            <a:endParaRPr lang="en-US" sz="1600" dirty="0"/>
          </a:p>
        </p:txBody>
      </p:sp>
      <p:sp>
        <p:nvSpPr>
          <p:cNvPr id="23" name="O que o caso pede"/>
          <p:cNvSpPr/>
          <p:nvPr/>
        </p:nvSpPr>
        <p:spPr>
          <a:xfrm>
            <a:off x="548640" y="3474720"/>
            <a:ext cx="11091672" cy="2606040"/>
          </a:xfrm>
          <a:prstGeom prst="roundRect">
            <a:avLst>
              <a:gd name="adj" fmla="val 2105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24" name="Perguntas 1"/>
          <p:cNvSpPr txBox="1"/>
          <p:nvPr/>
        </p:nvSpPr>
        <p:spPr>
          <a:xfrm>
            <a:off x="804672" y="3694176"/>
            <a:ext cx="5257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Quantos operadores para 90% esperarem menos de 1 min? E para 99%?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Com abandono: 5% desistem na hora e o abandono cresce 3,5% a cada 2 min, até 40% em 20 min.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c)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Quantos na equipe de antiatrito para 99% esperarem menos de 15 s?</a:t>
            </a:r>
            <a:endParaRPr lang="en-US" sz="1600" dirty="0"/>
          </a:p>
        </p:txBody>
      </p:sp>
      <p:sp>
        <p:nvSpPr>
          <p:cNvPr id="25" name="Perguntas 2"/>
          <p:cNvSpPr txBox="1"/>
          <p:nvPr/>
        </p:nvSpPr>
        <p:spPr>
          <a:xfrm>
            <a:off x="6263640" y="4005072"/>
            <a:ext cx="5120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d)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Passar o caso ao gerente leva normal (45 s; 5 s). Qual o impacto?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e)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Com o gerente ocupado, a chamada vai direto ao cancelamento. Qual a taxa real de sucesso dele e a do sistema?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problema do pedestre: três regras para o semáforo</a:t>
            </a:r>
            <a:endParaRPr lang="en-US" sz="3000" dirty="0"/>
          </a:p>
        </p:txBody>
      </p:sp>
      <p:pic>
        <p:nvPicPr>
          <p:cNvPr id="4" name="Figura 9.1" descr="Cruzamento de pedestres com semáforos dos dois lad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56"/>
            <a:ext cx="4663440" cy="2981008"/>
          </a:xfrm>
          <a:prstGeom prst="rect">
            <a:avLst/>
          </a:prstGeom>
        </p:spPr>
      </p:pic>
      <p:sp>
        <p:nvSpPr>
          <p:cNvPr id="5" name="Dados"/>
          <p:cNvSpPr txBox="1"/>
          <p:nvPr/>
        </p:nvSpPr>
        <p:spPr>
          <a:xfrm>
            <a:off x="548640" y="4572000"/>
            <a:ext cx="4663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Chegadas Poisson: λ</a:t>
            </a:r>
            <a:pPr indent="0" marL="0">
              <a:buNone/>
            </a:pPr>
            <a:r>
              <a:rPr lang="en-US" sz="1600" baseline="-40000" dirty="0">
                <a:solidFill>
                  <a:schemeClr val="tx1"/>
                </a:solidFill>
              </a:rPr>
              <a:t>D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 = 15 por minuto pela direita e λ</a:t>
            </a:r>
            <a:pPr indent="0" marL="0">
              <a:buNone/>
            </a:pPr>
            <a:r>
              <a:rPr lang="en-US" sz="1600" baseline="-40000" dirty="0">
                <a:solidFill>
                  <a:schemeClr val="tx1"/>
                </a:solidFill>
              </a:rPr>
              <a:t>E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 = 10 pela esquerda. A travessia é instantânea.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Pede: um modelo por regra; quantos cruzam em cada sentido; a espera média; e conferir as fórmulas.</a:t>
            </a:r>
            <a:endParaRPr lang="en-US" sz="1600" dirty="0"/>
          </a:p>
        </p:txBody>
      </p:sp>
      <p:sp>
        <p:nvSpPr>
          <p:cNvPr id="6" name="Legenda"/>
          <p:cNvSpPr txBox="1"/>
          <p:nvPr/>
        </p:nvSpPr>
        <p:spPr>
          <a:xfrm>
            <a:off x="5486400" y="1371600"/>
            <a:ext cx="6153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Fórmula: número médio que cruza da esquerda para a direita (Larson e Odoni, 1981).</a:t>
            </a:r>
            <a:endParaRPr lang="en-US" sz="1500" dirty="0"/>
          </a:p>
        </p:txBody>
      </p:sp>
      <p:sp>
        <p:nvSpPr>
          <p:cNvPr id="7" name="Regra 1"/>
          <p:cNvSpPr/>
          <p:nvPr/>
        </p:nvSpPr>
        <p:spPr>
          <a:xfrm>
            <a:off x="5486400" y="1874520"/>
            <a:ext cx="6153912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Regra 1 texto"/>
          <p:cNvSpPr txBox="1"/>
          <p:nvPr/>
        </p:nvSpPr>
        <p:spPr>
          <a:xfrm>
            <a:off x="5715000" y="2039112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Regra 1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A cada T = 90 s, a luz passa do vermelho ao verde.</a:t>
            </a:r>
            <a:endParaRPr lang="en-US" sz="1600" dirty="0"/>
          </a:p>
        </p:txBody>
      </p:sp>
      <p:pic>
        <p:nvPicPr>
          <p:cNvPr id="9" name="Regra 1 fórmula" descr="C:\Users\AFONSOMEDINA\Documents\GitHub\livrosimulacao\slides-src\assets\capIX\f_ped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0966" y="2039112"/>
            <a:ext cx="1726387" cy="950976"/>
          </a:xfrm>
          <a:prstGeom prst="rect">
            <a:avLst/>
          </a:prstGeom>
        </p:spPr>
      </p:pic>
      <p:sp>
        <p:nvSpPr>
          <p:cNvPr id="10" name="Regra 2"/>
          <p:cNvSpPr/>
          <p:nvPr/>
        </p:nvSpPr>
        <p:spPr>
          <a:xfrm>
            <a:off x="5486400" y="3291840"/>
            <a:ext cx="6153912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Regra 2 texto"/>
          <p:cNvSpPr txBox="1"/>
          <p:nvPr/>
        </p:nvSpPr>
        <p:spPr>
          <a:xfrm>
            <a:off x="5715000" y="3456432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Regra 2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Verde quando há N</a:t>
            </a:r>
            <a:pPr indent="0" marL="0">
              <a:buNone/>
            </a:pPr>
            <a:r>
              <a:rPr lang="en-US" sz="1600" baseline="-40000" dirty="0">
                <a:solidFill>
                  <a:schemeClr val="accent4"/>
                </a:solidFill>
              </a:rPr>
              <a:t>0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 = 50 pedestres esperando, nos dois lados.</a:t>
            </a:r>
            <a:endParaRPr lang="en-US" sz="1600" dirty="0"/>
          </a:p>
        </p:txBody>
      </p:sp>
      <p:pic>
        <p:nvPicPr>
          <p:cNvPr id="12" name="Regra 2 fórmula" descr="C:\Users\AFONSOMEDINA\Documents\GitHub\livrosimulacao\slides-src\assets\capIX\f_ped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221" y="3456432"/>
            <a:ext cx="1351878" cy="950976"/>
          </a:xfrm>
          <a:prstGeom prst="rect">
            <a:avLst/>
          </a:prstGeom>
        </p:spPr>
      </p:pic>
      <p:sp>
        <p:nvSpPr>
          <p:cNvPr id="13" name="Regra 3"/>
          <p:cNvSpPr/>
          <p:nvPr/>
        </p:nvSpPr>
        <p:spPr>
          <a:xfrm>
            <a:off x="5486400" y="4709160"/>
            <a:ext cx="6153912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Regra 3 texto"/>
          <p:cNvSpPr txBox="1"/>
          <p:nvPr/>
        </p:nvSpPr>
        <p:spPr>
          <a:xfrm>
            <a:off x="5715000" y="4873752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Regra 3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Verde quando o 1º a chegar após o último verde esperou T</a:t>
            </a:r>
            <a:pPr indent="0" marL="0">
              <a:buNone/>
            </a:pPr>
            <a:r>
              <a:rPr lang="en-US" sz="1600" baseline="-40000" dirty="0">
                <a:solidFill>
                  <a:schemeClr val="accent4"/>
                </a:solidFill>
              </a:rPr>
              <a:t>0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 = 80 s.</a:t>
            </a:r>
            <a:endParaRPr lang="en-US" sz="1600" dirty="0"/>
          </a:p>
        </p:txBody>
      </p:sp>
      <p:pic>
        <p:nvPicPr>
          <p:cNvPr id="15" name="Regra 3 fórmula" descr="C:\Users\AFONSOMEDINA\Documents\GitHub\livrosimulacao\slides-src\assets\capIX\f_ped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0" y="5032993"/>
            <a:ext cx="2103120" cy="63249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As filas também enganam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Dois supercomputadores recebem tarefas em Poisson, 1 por segundo. Quase toda tarefa é instantânea: dura 0 s com probabilidade 1 − ε e n segundos com probabilidade ε.</a:t>
            </a:r>
            <a:endParaRPr lang="en-US" sz="1700" dirty="0"/>
          </a:p>
        </p:txBody>
      </p:sp>
      <p:sp>
        <p:nvSpPr>
          <p:cNvPr id="5" name="Regra A"/>
          <p:cNvSpPr/>
          <p:nvPr/>
        </p:nvSpPr>
        <p:spPr>
          <a:xfrm>
            <a:off x="548640" y="2286000"/>
            <a:ext cx="5394960" cy="201168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Regra A texto"/>
          <p:cNvSpPr txBox="1"/>
          <p:nvPr/>
        </p:nvSpPr>
        <p:spPr>
          <a:xfrm>
            <a:off x="804672" y="2505456"/>
            <a:ext cx="488289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Regra 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Cada computador tem sua fila. A tarefa entra na menor fila; com filas iguais ou os dois livres, escolhe ao acaso.</a:t>
            </a:r>
            <a:endParaRPr lang="en-US" sz="1600" dirty="0"/>
          </a:p>
        </p:txBody>
      </p:sp>
      <p:sp>
        <p:nvSpPr>
          <p:cNvPr id="7" name="Regra B"/>
          <p:cNvSpPr/>
          <p:nvPr/>
        </p:nvSpPr>
        <p:spPr>
          <a:xfrm>
            <a:off x="6245352" y="2286000"/>
            <a:ext cx="5394960" cy="2011680"/>
          </a:xfrm>
          <a:prstGeom prst="roundRect">
            <a:avLst>
              <a:gd name="adj" fmla="val 272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Regra B texto"/>
          <p:cNvSpPr txBox="1"/>
          <p:nvPr/>
        </p:nvSpPr>
        <p:spPr>
          <a:xfrm>
            <a:off x="6501384" y="2505456"/>
            <a:ext cx="488289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Regra B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Entra na menor fila se a diferença for de 0 ou 1 tarefa, contando a que está em execução. Se passar de 1, entra na MAIOR fila.</a:t>
            </a:r>
            <a:endParaRPr lang="en-US" sz="1600" dirty="0"/>
          </a:p>
        </p:txBody>
      </p:sp>
      <p:sp>
        <p:nvSpPr>
          <p:cNvPr id="9" name="Parâmetros"/>
          <p:cNvSpPr/>
          <p:nvPr/>
        </p:nvSpPr>
        <p:spPr>
          <a:xfrm>
            <a:off x="548640" y="4480560"/>
            <a:ext cx="310896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Parâmetros texto"/>
          <p:cNvSpPr txBox="1"/>
          <p:nvPr/>
        </p:nvSpPr>
        <p:spPr>
          <a:xfrm>
            <a:off x="777240" y="4709160"/>
            <a:ext cx="2697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ε = 0,001 · n = 10 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rodar por 300 h ou mais</a:t>
            </a:r>
            <a:endParaRPr lang="en-US" sz="1600" dirty="0"/>
          </a:p>
        </p:txBody>
      </p:sp>
      <p:sp>
        <p:nvSpPr>
          <p:cNvPr id="11" name="O que o caso pede"/>
          <p:cNvSpPr/>
          <p:nvPr/>
        </p:nvSpPr>
        <p:spPr>
          <a:xfrm>
            <a:off x="3886200" y="4480560"/>
            <a:ext cx="7754112" cy="1600200"/>
          </a:xfrm>
          <a:prstGeom prst="roundRect">
            <a:avLst>
              <a:gd name="adj" fmla="val 342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O que o caso pede texto"/>
          <p:cNvSpPr txBox="1"/>
          <p:nvPr/>
        </p:nvSpPr>
        <p:spPr>
          <a:xfrm>
            <a:off x="4142232" y="4700016"/>
            <a:ext cx="7242048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Tempo médio no sistema e em fila nas duas regras, com as diferenças percentuais.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Você consegue explicar intuitivamente o que ocorre?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Exame de campo visual no SUS</a:t>
            </a:r>
            <a:endParaRPr lang="en-US" sz="3000" dirty="0"/>
          </a:p>
        </p:txBody>
      </p:sp>
      <p:pic>
        <p:nvPicPr>
          <p:cNvPr id="4" name="Figura 9.4" descr="Layout da unidade: microfone, consultório e caixa de lent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82864"/>
            <a:ext cx="3566160" cy="4486633"/>
          </a:xfrm>
          <a:prstGeom prst="rect">
            <a:avLst/>
          </a:prstGeom>
        </p:spPr>
      </p:pic>
      <p:sp>
        <p:nvSpPr>
          <p:cNvPr id="5" name="O problema"/>
          <p:cNvSpPr txBox="1"/>
          <p:nvPr/>
        </p:nvSpPr>
        <p:spPr>
          <a:xfrm>
            <a:off x="4389120" y="1371600"/>
            <a:ext cx="7251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5 pacientes agendados das 13h às 17h; chegam às 12h, com atraso triangular (30, 60, 120 min). Um técnico faz as etapas em sequência. </a:t>
            </a:r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Pede: a chance de o último acabar depois das 17h, com 5 e com 6 pacientes, e mudanças no layout.</a:t>
            </a:r>
            <a:endParaRPr lang="en-US" sz="1600" dirty="0"/>
          </a:p>
        </p:txBody>
      </p:sp>
      <p:graphicFrame>
        <p:nvGraphicFramePr>
          <p:cNvPr id="17" name="Tabela 9.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0" y="2560320"/>
          <a:ext cx="725119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507992"/>
              </a:tblGrid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Etapa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Tempo (min)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Configuração do equipamento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normal (5; 0,125)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Chamada do paciente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uniforme (0,8; 1,2)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Anamnese (levantar o grau)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normal (1,5; 0,35) em 95%; imediata em 5%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Registro no aparelho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uniforme (0,5; 1)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Separação das lentes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uniforme (3; 4), com o deslocamento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Exame de campo, por olho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6, 12 ou 18 (15%, 20%, 65%); 89% nos dois olhos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Finalização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uniforme (1; 2)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Rede de computadores: o tamanho do buffer</a:t>
            </a:r>
            <a:endParaRPr lang="en-US" sz="3000" dirty="0"/>
          </a:p>
        </p:txBody>
      </p:sp>
      <p:pic>
        <p:nvPicPr>
          <p:cNvPr id="4" name="Figura 9.5" descr="Dois roteadores ligados por cabo, cada um com quatro computador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50926"/>
            <a:ext cx="5120640" cy="4150507"/>
          </a:xfrm>
          <a:prstGeom prst="rect">
            <a:avLst/>
          </a:prstGeom>
        </p:spPr>
      </p:pic>
      <p:sp>
        <p:nvSpPr>
          <p:cNvPr id="5" name="O problema"/>
          <p:cNvSpPr txBox="1"/>
          <p:nvPr/>
        </p:nvSpPr>
        <p:spPr>
          <a:xfrm>
            <a:off x="5943600" y="1371600"/>
            <a:ext cx="569671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Dois locais da Embromar, cada um com um roteador e 4 computadores. Cada computador envia 2 mensagens/s (Poisson); o cabo entre os roteadores transmite 20 mensagens/s, nos dois sentidos.</a:t>
            </a:r>
            <a:endParaRPr lang="en-US" sz="1700" dirty="0"/>
          </a:p>
        </p:txBody>
      </p:sp>
      <p:sp>
        <p:nvSpPr>
          <p:cNvPr id="6" name="Buffer"/>
          <p:cNvSpPr/>
          <p:nvPr/>
        </p:nvSpPr>
        <p:spPr>
          <a:xfrm>
            <a:off x="5943600" y="2880360"/>
            <a:ext cx="5696712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Buffer texto"/>
          <p:cNvSpPr txBox="1"/>
          <p:nvPr/>
        </p:nvSpPr>
        <p:spPr>
          <a:xfrm>
            <a:off x="6199632" y="3099816"/>
            <a:ext cx="518464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Buffer do roteador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Guarda as mensagens ainda não enviadas. Com o buffer cheio, a mensagem que chega é perdida.</a:t>
            </a:r>
            <a:endParaRPr lang="en-US" sz="1600" dirty="0"/>
          </a:p>
        </p:txBody>
      </p:sp>
      <p:sp>
        <p:nvSpPr>
          <p:cNvPr id="8" name="O que o caso pede"/>
          <p:cNvSpPr/>
          <p:nvPr/>
        </p:nvSpPr>
        <p:spPr>
          <a:xfrm>
            <a:off x="5943600" y="4343400"/>
            <a:ext cx="5696712" cy="1737360"/>
          </a:xfrm>
          <a:prstGeom prst="roundRect">
            <a:avLst>
              <a:gd name="adj" fmla="val 31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O que o caso pede texto"/>
          <p:cNvSpPr txBox="1"/>
          <p:nvPr/>
        </p:nvSpPr>
        <p:spPr>
          <a:xfrm>
            <a:off x="6199632" y="4562856"/>
            <a:ext cx="518464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Com 4 e com 6 computadores por local, o menor buffer (0 a 200) sem perdas.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O atraso causado pelo cabo, a perda absoluta e percentual e a utilização do cabo.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Manufatura e processos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Manutenção, estoques, roteiros de produção, linhas e tanques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Green Drill: manutenção de sondas no mar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7 sondas de perfuração no mar operam sem parar, exceto para manutenção corretiva. Uma única equipe atende, saindo de uma base em terra.</a:t>
            </a:r>
            <a:endParaRPr lang="en-US" sz="1700" dirty="0"/>
          </a:p>
        </p:txBody>
      </p:sp>
      <p:sp>
        <p:nvSpPr>
          <p:cNvPr id="5" name="Dados"/>
          <p:cNvSpPr/>
          <p:nvPr/>
        </p:nvSpPr>
        <p:spPr>
          <a:xfrm>
            <a:off x="548640" y="2286000"/>
            <a:ext cx="6035040" cy="3794760"/>
          </a:xfrm>
          <a:prstGeom prst="roundRect">
            <a:avLst>
              <a:gd name="adj" fmla="val 144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Dados texto"/>
          <p:cNvSpPr txBox="1"/>
          <p:nvPr/>
        </p:nvSpPr>
        <p:spPr>
          <a:xfrm>
            <a:off x="804672" y="2505456"/>
            <a:ext cx="5522976" cy="3355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DADOS DO MODELO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Tempo entre falhas: normal, média 168 h, desvio 24 h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Manutenção: exponencial, média 24 h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Entre sondas: normal (0,9 h; 0,2 h)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Entre sonda e base: normal (1,2 h; 0,2 h)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850" dirty="0">
                <a:solidFill>
                  <a:schemeClr val="tx1"/>
                </a:solidFill>
              </a:rPr>
              <a:t>Ao terminar, vai à sonda que espera há mais tempo; sem nenhuma, volta à base</a:t>
            </a:r>
            <a:endParaRPr lang="en-US" sz="1600" dirty="0"/>
          </a:p>
        </p:txBody>
      </p:sp>
      <p:sp>
        <p:nvSpPr>
          <p:cNvPr id="7" name="Disponibilidade"/>
          <p:cNvSpPr/>
          <p:nvPr/>
        </p:nvSpPr>
        <p:spPr>
          <a:xfrm>
            <a:off x="6858000" y="2286000"/>
            <a:ext cx="4782312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Disponibilidade texto"/>
          <p:cNvSpPr txBox="1"/>
          <p:nvPr/>
        </p:nvSpPr>
        <p:spPr>
          <a:xfrm>
            <a:off x="7114032" y="2432304"/>
            <a:ext cx="427024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85%</a:t>
            </a:r>
            <a:endParaRPr lang="en-US" sz="1600" dirty="0"/>
          </a:p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de disponibilidade mínima: sonda sem quebra, sem manutenção e sem espera.</a:t>
            </a:r>
            <a:endParaRPr lang="en-US" sz="1600" dirty="0"/>
          </a:p>
        </p:txBody>
      </p:sp>
      <p:sp>
        <p:nvSpPr>
          <p:cNvPr id="9" name="O que o caso pede"/>
          <p:cNvSpPr/>
          <p:nvPr/>
        </p:nvSpPr>
        <p:spPr>
          <a:xfrm>
            <a:off x="6858000" y="4160520"/>
            <a:ext cx="4782312" cy="1920240"/>
          </a:xfrm>
          <a:prstGeom prst="roundRect">
            <a:avLst>
              <a:gd name="adj" fmla="val 285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O que o caso pede texto"/>
          <p:cNvSpPr txBox="1"/>
          <p:nvPr/>
        </p:nvSpPr>
        <p:spPr>
          <a:xfrm>
            <a:off x="7114032" y="4379976"/>
            <a:ext cx="427024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Construa o ACD.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Qual a disponibilidade média das sondas?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00" b="1" dirty="0">
                <a:solidFill>
                  <a:schemeClr val="accent2"/>
                </a:solidFill>
              </a:rPr>
              <a:t>c) 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Quantas sondas a equipe atende mantendo 85%?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Juke Joint Pub: o lote econômico posto à prova</a:t>
            </a:r>
            <a:endParaRPr lang="en-US" sz="3000" dirty="0"/>
          </a:p>
        </p:txBody>
      </p:sp>
      <p:sp>
        <p:nvSpPr>
          <p:cNvPr id="4" name="Fórmulas"/>
          <p:cNvSpPr/>
          <p:nvPr/>
        </p:nvSpPr>
        <p:spPr>
          <a:xfrm>
            <a:off x="548640" y="1371600"/>
            <a:ext cx="4023360" cy="3063240"/>
          </a:xfrm>
          <a:prstGeom prst="roundRect">
            <a:avLst>
              <a:gd name="adj" fmla="val 179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Rótulo 1"/>
          <p:cNvSpPr txBox="1"/>
          <p:nvPr/>
        </p:nvSpPr>
        <p:spPr>
          <a:xfrm>
            <a:off x="804672" y="157276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LOTE ECONÔMICO (HARRIS, 1913)</a:t>
            </a:r>
            <a:endParaRPr lang="en-US" sz="1200" dirty="0"/>
          </a:p>
        </p:txBody>
      </p:sp>
      <p:pic>
        <p:nvPicPr>
          <p:cNvPr id="6" name="Fórmula do lote econômico" descr="C:\Users\AFONSOMEDINA\Documents\GitHub\livrosimulacao\slides-src\assets\capIX\f_eoq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874520"/>
            <a:ext cx="2139919" cy="868680"/>
          </a:xfrm>
          <a:prstGeom prst="rect">
            <a:avLst/>
          </a:prstGeom>
        </p:spPr>
      </p:pic>
      <p:sp>
        <p:nvSpPr>
          <p:cNvPr id="7" name="Rótulo 2"/>
          <p:cNvSpPr txBox="1"/>
          <p:nvPr/>
        </p:nvSpPr>
        <p:spPr>
          <a:xfrm>
            <a:off x="804672" y="28803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MODELO (r, q): PONTO DE PEDIDO</a:t>
            </a:r>
            <a:endParaRPr lang="en-US" sz="1200" dirty="0"/>
          </a:p>
        </p:txBody>
      </p:sp>
      <p:pic>
        <p:nvPicPr>
          <p:cNvPr id="8" name="Fórmula do ponto de pedido" descr="C:\Users\AFONSOMEDINA\Documents\GitHub\livrosimulacao\slides-src\assets\capIX\f_rq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3200400"/>
            <a:ext cx="3207224" cy="685800"/>
          </a:xfrm>
          <a:prstGeom prst="rect">
            <a:avLst/>
          </a:prstGeom>
        </p:spPr>
      </p:pic>
      <p:sp>
        <p:nvSpPr>
          <p:cNvPr id="9" name="Legenda"/>
          <p:cNvSpPr txBox="1"/>
          <p:nvPr/>
        </p:nvSpPr>
        <p:spPr>
          <a:xfrm>
            <a:off x="804672" y="39776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Cp: custo da venda perdida</a:t>
            </a:r>
            <a:endParaRPr lang="en-US" sz="1500" dirty="0"/>
          </a:p>
        </p:txBody>
      </p:sp>
      <p:sp>
        <p:nvSpPr>
          <p:cNvPr id="10" name="Dados"/>
          <p:cNvSpPr/>
          <p:nvPr/>
        </p:nvSpPr>
        <p:spPr>
          <a:xfrm>
            <a:off x="548640" y="4572000"/>
            <a:ext cx="402336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Dados texto"/>
          <p:cNvSpPr txBox="1"/>
          <p:nvPr/>
        </p:nvSpPr>
        <p:spPr>
          <a:xfrm>
            <a:off x="804672" y="4709160"/>
            <a:ext cx="3566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 = 36.500 garrafas/ano (100 por dia)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h = R$ 1 por garrafa por ano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K = R$ 50 por pedido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Cliente não atendido: R$ 10</a:t>
            </a:r>
            <a:endParaRPr lang="en-US" sz="1500" dirty="0"/>
          </a:p>
        </p:txBody>
      </p:sp>
      <p:sp>
        <p:nvSpPr>
          <p:cNvPr id="12" name="Passos título"/>
          <p:cNvSpPr txBox="1"/>
          <p:nvPr/>
        </p:nvSpPr>
        <p:spPr>
          <a:xfrm>
            <a:off x="4846320" y="1371600"/>
            <a:ext cx="6793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O modelo ganha realismo passo a passo</a:t>
            </a:r>
            <a:endParaRPr lang="en-US" sz="2000" dirty="0"/>
          </a:p>
        </p:txBody>
      </p:sp>
      <p:sp>
        <p:nvSpPr>
          <p:cNvPr id="13" name="Passo 1 fundo"/>
          <p:cNvSpPr/>
          <p:nvPr/>
        </p:nvSpPr>
        <p:spPr>
          <a:xfrm>
            <a:off x="4846320" y="1947672"/>
            <a:ext cx="530352" cy="530352"/>
          </a:xfrm>
          <a:prstGeom prst="roundRect">
            <a:avLst>
              <a:gd name="adj" fmla="val 13793"/>
            </a:avLst>
          </a:prstGeom>
          <a:solidFill>
            <a:srgbClr val="070707"/>
          </a:solidFill>
          <a:ln/>
        </p:spPr>
      </p:sp>
      <p:sp>
        <p:nvSpPr>
          <p:cNvPr id="14" name="Passo 1"/>
          <p:cNvSpPr txBox="1"/>
          <p:nvPr/>
        </p:nvSpPr>
        <p:spPr>
          <a:xfrm>
            <a:off x="4846320" y="194767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Passo 1 texto"/>
          <p:cNvSpPr txBox="1"/>
          <p:nvPr/>
        </p:nvSpPr>
        <p:spPr>
          <a:xfrm>
            <a:off x="5577840" y="1874520"/>
            <a:ext cx="6062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chemeClr val="tx1"/>
                </a:solidFill>
              </a:rPr>
              <a:t>Demanda constante e reposição quando o estoque zera: o lote econômico é mesmo o mais barato? Custo CE = nK + h × estoque médio.</a:t>
            </a:r>
            <a:endParaRPr lang="en-US" sz="1550" dirty="0"/>
          </a:p>
        </p:txBody>
      </p:sp>
      <p:sp>
        <p:nvSpPr>
          <p:cNvPr id="16" name="Passo 2 fundo"/>
          <p:cNvSpPr/>
          <p:nvPr/>
        </p:nvSpPr>
        <p:spPr>
          <a:xfrm>
            <a:off x="4846320" y="2788920"/>
            <a:ext cx="530352" cy="530352"/>
          </a:xfrm>
          <a:prstGeom prst="roundRect">
            <a:avLst>
              <a:gd name="adj" fmla="val 13793"/>
            </a:avLst>
          </a:prstGeom>
          <a:solidFill>
            <a:srgbClr val="070707"/>
          </a:solidFill>
          <a:ln/>
        </p:spPr>
      </p:sp>
      <p:sp>
        <p:nvSpPr>
          <p:cNvPr id="17" name="Passo 2"/>
          <p:cNvSpPr txBox="1"/>
          <p:nvPr/>
        </p:nvSpPr>
        <p:spPr>
          <a:xfrm>
            <a:off x="4846320" y="278892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Passo 2 texto"/>
          <p:cNvSpPr txBox="1"/>
          <p:nvPr/>
        </p:nvSpPr>
        <p:spPr>
          <a:xfrm>
            <a:off x="5577840" y="2715768"/>
            <a:ext cx="6062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chemeClr val="tx1"/>
                </a:solidFill>
              </a:rPr>
              <a:t>Demanda diária normal, média 100 e desvio 50 garrafas.</a:t>
            </a:r>
            <a:endParaRPr lang="en-US" sz="1550" dirty="0"/>
          </a:p>
        </p:txBody>
      </p:sp>
      <p:sp>
        <p:nvSpPr>
          <p:cNvPr id="19" name="Passo 3 fundo"/>
          <p:cNvSpPr/>
          <p:nvPr/>
        </p:nvSpPr>
        <p:spPr>
          <a:xfrm>
            <a:off x="4846320" y="3630168"/>
            <a:ext cx="530352" cy="530352"/>
          </a:xfrm>
          <a:prstGeom prst="roundRect">
            <a:avLst>
              <a:gd name="adj" fmla="val 13793"/>
            </a:avLst>
          </a:prstGeom>
          <a:solidFill>
            <a:srgbClr val="070707"/>
          </a:solidFill>
          <a:ln/>
        </p:spPr>
      </p:sp>
      <p:sp>
        <p:nvSpPr>
          <p:cNvPr id="20" name="Passo 3"/>
          <p:cNvSpPr txBox="1"/>
          <p:nvPr/>
        </p:nvSpPr>
        <p:spPr>
          <a:xfrm>
            <a:off x="4846320" y="363016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000" dirty="0"/>
          </a:p>
        </p:txBody>
      </p:sp>
      <p:sp>
        <p:nvSpPr>
          <p:cNvPr id="21" name="Passo 3 texto"/>
          <p:cNvSpPr txBox="1"/>
          <p:nvPr/>
        </p:nvSpPr>
        <p:spPr>
          <a:xfrm>
            <a:off x="5577840" y="3557016"/>
            <a:ext cx="6062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chemeClr val="tx1"/>
                </a:solidFill>
              </a:rPr>
              <a:t>Reposição periódica: às vezes sobra, às vezes falta antes do lote chegar.</a:t>
            </a:r>
            <a:endParaRPr lang="en-US" sz="1550" dirty="0"/>
          </a:p>
        </p:txBody>
      </p:sp>
      <p:sp>
        <p:nvSpPr>
          <p:cNvPr id="22" name="Passo 4 fundo"/>
          <p:cNvSpPr/>
          <p:nvPr/>
        </p:nvSpPr>
        <p:spPr>
          <a:xfrm>
            <a:off x="4846320" y="4471416"/>
            <a:ext cx="530352" cy="530352"/>
          </a:xfrm>
          <a:prstGeom prst="roundRect">
            <a:avLst>
              <a:gd name="adj" fmla="val 13793"/>
            </a:avLst>
          </a:prstGeom>
          <a:solidFill>
            <a:srgbClr val="070707"/>
          </a:solidFill>
          <a:ln/>
        </p:spPr>
      </p:sp>
      <p:sp>
        <p:nvSpPr>
          <p:cNvPr id="23" name="Passo 4"/>
          <p:cNvSpPr txBox="1"/>
          <p:nvPr/>
        </p:nvSpPr>
        <p:spPr>
          <a:xfrm>
            <a:off x="4846320" y="44714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Passo 4 texto"/>
          <p:cNvSpPr txBox="1"/>
          <p:nvPr/>
        </p:nvSpPr>
        <p:spPr>
          <a:xfrm>
            <a:off x="5577840" y="4398264"/>
            <a:ext cx="6062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chemeClr val="tx1"/>
                </a:solidFill>
              </a:rPr>
              <a:t>Lead time de 1 semana e pedido ao atingir E(X) = 702 garrafas (desvio 132): em quantos ciclos falta cerveja?</a:t>
            </a:r>
            <a:endParaRPr lang="en-US" sz="1550" dirty="0"/>
          </a:p>
        </p:txBody>
      </p:sp>
      <p:sp>
        <p:nvSpPr>
          <p:cNvPr id="25" name="Passo 5 fundo"/>
          <p:cNvSpPr/>
          <p:nvPr/>
        </p:nvSpPr>
        <p:spPr>
          <a:xfrm>
            <a:off x="4846320" y="5312664"/>
            <a:ext cx="530352" cy="530352"/>
          </a:xfrm>
          <a:prstGeom prst="roundRect">
            <a:avLst>
              <a:gd name="adj" fmla="val 13793"/>
            </a:avLst>
          </a:prstGeom>
          <a:solidFill>
            <a:srgbClr val="070707"/>
          </a:solidFill>
          <a:ln/>
        </p:spPr>
      </p:sp>
      <p:sp>
        <p:nvSpPr>
          <p:cNvPr id="26" name="Passo 5"/>
          <p:cNvSpPr txBox="1"/>
          <p:nvPr/>
        </p:nvSpPr>
        <p:spPr>
          <a:xfrm>
            <a:off x="4846320" y="531266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Passo 5 texto"/>
          <p:cNvSpPr txBox="1"/>
          <p:nvPr/>
        </p:nvSpPr>
        <p:spPr>
          <a:xfrm>
            <a:off x="5577840" y="5239512"/>
            <a:ext cx="6062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chemeClr val="tx1"/>
                </a:solidFill>
              </a:rPr>
              <a:t>Modelo (r, q): o livro chega a r = 1.041 garrafas, estoque de segurança de 339 (2,6 desvios).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Job shop e regras de prioridade</a:t>
            </a:r>
            <a:endParaRPr lang="en-US" sz="3000" dirty="0"/>
          </a:p>
        </p:txBody>
      </p:sp>
      <p:sp>
        <p:nvSpPr>
          <p:cNvPr id="4" name="Wonka"/>
          <p:cNvSpPr/>
          <p:nvPr/>
        </p:nvSpPr>
        <p:spPr>
          <a:xfrm>
            <a:off x="548640" y="1371600"/>
            <a:ext cx="5394960" cy="4709160"/>
          </a:xfrm>
          <a:prstGeom prst="roundRect">
            <a:avLst>
              <a:gd name="adj" fmla="val 116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Wonka texto"/>
          <p:cNvSpPr txBox="1"/>
          <p:nvPr/>
        </p:nvSpPr>
        <p:spPr>
          <a:xfrm>
            <a:off x="804672" y="1591056"/>
            <a:ext cx="4882896" cy="4270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Wonka: um job shop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5 estações com 3, 2, 4, 3 e 1 máquinas. Pedidos em Poisson, 4 por hora: A 30%, B 50%, C 20%. Tempos exponenciais.</a:t>
            </a:r>
            <a:endParaRPr lang="en-US" sz="1600" dirty="0"/>
          </a:p>
        </p:txBody>
      </p:sp>
      <p:graphicFrame>
        <p:nvGraphicFramePr>
          <p:cNvPr id="22" name="Tabela 9.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" y="3017520"/>
          <a:ext cx="4882896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737360"/>
                <a:gridCol w="2414016"/>
              </a:tblGrid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Peça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Roteiro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Tempos médios (min)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3→1→2→5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30→35→50→50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4→3→1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65→50→35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2→5→1→4→3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75→15→25→50→60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Wonka pede"/>
          <p:cNvSpPr txBox="1"/>
          <p:nvPr/>
        </p:nvSpPr>
        <p:spPr>
          <a:xfrm>
            <a:off x="804672" y="5029200"/>
            <a:ext cx="48828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O caso pede: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ACD; tempos de execução e em fila, utilização das máquinas e peças em processo. O sistema está bem dimensionado?</a:t>
            </a:r>
            <a:endParaRPr lang="en-US" sz="1600" dirty="0"/>
          </a:p>
        </p:txBody>
      </p:sp>
      <p:sp>
        <p:nvSpPr>
          <p:cNvPr id="8" name="Sequeum"/>
          <p:cNvSpPr/>
          <p:nvPr/>
        </p:nvSpPr>
        <p:spPr>
          <a:xfrm>
            <a:off x="6245352" y="1371600"/>
            <a:ext cx="5394960" cy="4709160"/>
          </a:xfrm>
          <a:prstGeom prst="roundRect">
            <a:avLst>
              <a:gd name="adj" fmla="val 116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Sequeum texto"/>
          <p:cNvSpPr txBox="1"/>
          <p:nvPr/>
        </p:nvSpPr>
        <p:spPr>
          <a:xfrm>
            <a:off x="6501384" y="1591056"/>
            <a:ext cx="48828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Sequeum: regras de prioridade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Fábrica sob encomenda: 17 pedidos com data de entrega; cada hora de atraso custa US$ 1 por ordem. Simulação determinística: uma replicação basta.</a:t>
            </a:r>
            <a:endParaRPr lang="en-US" sz="1600" dirty="0"/>
          </a:p>
        </p:txBody>
      </p:sp>
      <p:pic>
        <p:nvPicPr>
          <p:cNvPr id="10" name="Tabela 9.4" descr="Tempo, em horas, de cada família em cada centro de trabalh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01384" y="3246120"/>
            <a:ext cx="2624877" cy="1783080"/>
          </a:xfrm>
          <a:prstGeom prst="rect">
            <a:avLst/>
          </a:prstGeom>
        </p:spPr>
      </p:pic>
      <p:sp>
        <p:nvSpPr>
          <p:cNvPr id="11" name="Legenda 9.4"/>
          <p:cNvSpPr txBox="1"/>
          <p:nvPr/>
        </p:nvSpPr>
        <p:spPr>
          <a:xfrm>
            <a:off x="9418320" y="333756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Horas por família (linhas) em cada centro de trabalho (colunas)</a:t>
            </a:r>
            <a:endParaRPr lang="en-US" sz="1400" dirty="0"/>
          </a:p>
        </p:txBody>
      </p:sp>
      <p:sp>
        <p:nvSpPr>
          <p:cNvPr id="12" name="Regras"/>
          <p:cNvSpPr txBox="1"/>
          <p:nvPr/>
        </p:nvSpPr>
        <p:spPr>
          <a:xfrm>
            <a:off x="6501384" y="5166360"/>
            <a:ext cx="48828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Regras: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FIFO · LIFO · MTPO · MDEN · ALEA · FEST. Todos em FIFO × cada centro com uma regra.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Wembley &amp; Co.: linha de pallets retornáveis</a:t>
            </a:r>
            <a:endParaRPr lang="en-US" sz="3000" dirty="0"/>
          </a:p>
        </p:txBody>
      </p:sp>
      <p:pic>
        <p:nvPicPr>
          <p:cNvPr id="4" name="Figura 9.2" descr="Layout da linha de pallets retornáveis com operações 20 a 70 e robô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95946"/>
            <a:ext cx="5577840" cy="3563188"/>
          </a:xfrm>
          <a:prstGeom prst="rect">
            <a:avLst/>
          </a:prstGeom>
        </p:spPr>
      </p:pic>
      <p:sp>
        <p:nvSpPr>
          <p:cNvPr id="5" name="Decisão"/>
          <p:cNvSpPr txBox="1"/>
          <p:nvPr/>
        </p:nvSpPr>
        <p:spPr>
          <a:xfrm>
            <a:off x="548640" y="5120640"/>
            <a:ext cx="5577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Após a operação 30, o pallet vai ao posto 40/50 mais próximo; se estiver ocupado, ao mais distante.</a:t>
            </a:r>
            <a:endParaRPr lang="en-US" sz="1650" dirty="0"/>
          </a:p>
        </p:txBody>
      </p:sp>
      <p:graphicFrame>
        <p:nvGraphicFramePr>
          <p:cNvPr id="23" name="Tabela 9.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371600"/>
          <a:ext cx="5239512" cy="914400"/>
        </p:xfrm>
        <a:graphic>
          <a:graphicData uri="http://schemas.openxmlformats.org/drawingml/2006/table">
            <a:tbl>
              <a:tblPr/>
              <a:tblGrid>
                <a:gridCol w="1673352"/>
                <a:gridCol w="1188720"/>
                <a:gridCol w="1188720"/>
                <a:gridCol w="118872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Operação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Mín.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Moda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Máx.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OP 20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30,6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34,0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39,1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OP 30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27,1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30,2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34,7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OP 40/50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75,8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84,0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96,6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OP 60/70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54,4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60,5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69,6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mpos"/>
          <p:cNvSpPr txBox="1"/>
          <p:nvPr/>
        </p:nvSpPr>
        <p:spPr>
          <a:xfrm>
            <a:off x="6400800" y="3566160"/>
            <a:ext cx="5239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Tempos triangulares, em segundos. Esteira: 3 s por segmento, 6 s nas transferências a 90°. Robô: 30 s, constante.</a:t>
            </a:r>
            <a:endParaRPr lang="en-US" sz="1550" dirty="0"/>
          </a:p>
        </p:txBody>
      </p:sp>
      <p:sp>
        <p:nvSpPr>
          <p:cNvPr id="8" name="O que o caso pede"/>
          <p:cNvSpPr/>
          <p:nvPr/>
        </p:nvSpPr>
        <p:spPr>
          <a:xfrm>
            <a:off x="6400800" y="4526280"/>
            <a:ext cx="5239512" cy="1554480"/>
          </a:xfrm>
          <a:prstGeom prst="roundRect">
            <a:avLst>
              <a:gd name="adj" fmla="val 352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O que o caso pede texto"/>
          <p:cNvSpPr txBox="1"/>
          <p:nvPr/>
        </p:nvSpPr>
        <p:spPr>
          <a:xfrm>
            <a:off x="6656832" y="4745736"/>
            <a:ext cx="472744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Quantos pallets maximizam a produtividade? (gráfico produtividade × pallets, com warm-up)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50" b="1" dirty="0">
                <a:solidFill>
                  <a:schemeClr val="accent2"/>
                </a:solidFill>
              </a:rPr>
              <a:t>b)  </a:t>
            </a:r>
            <a:pPr indent="0" marL="0">
              <a:buNone/>
            </a:pPr>
            <a:r>
              <a:rPr lang="en-US" sz="1550" dirty="0">
                <a:solidFill>
                  <a:schemeClr val="bg2"/>
                </a:solidFill>
              </a:rPr>
              <a:t>A linha trava? Como mudar a lógica?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Biotricks: tanques de recepção de óleo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Refinaria de biodiesel em projeto: óleo de soja ou de algodão (30% dos caminhões), que não se misturam no mesmo tanque. Quantos tanques de recepção garantem 50.000 m³ por ano?</a:t>
            </a:r>
            <a:endParaRPr lang="en-US" sz="1700" dirty="0"/>
          </a:p>
        </p:txBody>
      </p:sp>
      <p:sp>
        <p:nvSpPr>
          <p:cNvPr id="5" name="Etapa 1"/>
          <p:cNvSpPr/>
          <p:nvPr/>
        </p:nvSpPr>
        <p:spPr>
          <a:xfrm>
            <a:off x="548640" y="2377440"/>
            <a:ext cx="1852574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Etapa 1 texto"/>
          <p:cNvSpPr txBox="1"/>
          <p:nvPr/>
        </p:nvSpPr>
        <p:spPr>
          <a:xfrm>
            <a:off x="694944" y="2523744"/>
            <a:ext cx="155996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Caminhão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4"/>
                </a:solidFill>
              </a:rPr>
              <a:t>15 m³; chegadas exponenciais</a:t>
            </a:r>
            <a:endParaRPr lang="en-US" sz="1600" dirty="0"/>
          </a:p>
        </p:txBody>
      </p:sp>
      <p:sp>
        <p:nvSpPr>
          <p:cNvPr id="7" name="Seta 1"/>
          <p:cNvSpPr/>
          <p:nvPr/>
        </p:nvSpPr>
        <p:spPr>
          <a:xfrm>
            <a:off x="2474366" y="2857500"/>
            <a:ext cx="310896" cy="27432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8" name="Etapa 2"/>
          <p:cNvSpPr/>
          <p:nvPr/>
        </p:nvSpPr>
        <p:spPr>
          <a:xfrm>
            <a:off x="2858414" y="2377440"/>
            <a:ext cx="1852574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Etapa 2 texto"/>
          <p:cNvSpPr txBox="1"/>
          <p:nvPr/>
        </p:nvSpPr>
        <p:spPr>
          <a:xfrm>
            <a:off x="3004718" y="2523744"/>
            <a:ext cx="155996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2 baias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4"/>
                </a:solidFill>
              </a:rPr>
              <a:t>descarga de 20 min</a:t>
            </a:r>
            <a:endParaRPr lang="en-US" sz="1600" dirty="0"/>
          </a:p>
        </p:txBody>
      </p:sp>
      <p:sp>
        <p:nvSpPr>
          <p:cNvPr id="10" name="Seta 2"/>
          <p:cNvSpPr/>
          <p:nvPr/>
        </p:nvSpPr>
        <p:spPr>
          <a:xfrm>
            <a:off x="4784141" y="2857500"/>
            <a:ext cx="310896" cy="27432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11" name="Etapa 3"/>
          <p:cNvSpPr/>
          <p:nvPr/>
        </p:nvSpPr>
        <p:spPr>
          <a:xfrm>
            <a:off x="5168189" y="2377440"/>
            <a:ext cx="1852574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Etapa 3 texto"/>
          <p:cNvSpPr txBox="1"/>
          <p:nvPr/>
        </p:nvSpPr>
        <p:spPr>
          <a:xfrm>
            <a:off x="5314493" y="2523744"/>
            <a:ext cx="155996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Tanque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4"/>
                </a:solidFill>
              </a:rPr>
              <a:t>150 m³; cheio acima de 90%</a:t>
            </a:r>
            <a:endParaRPr lang="en-US" sz="1600" dirty="0"/>
          </a:p>
        </p:txBody>
      </p:sp>
      <p:sp>
        <p:nvSpPr>
          <p:cNvPr id="13" name="Seta 3"/>
          <p:cNvSpPr/>
          <p:nvPr/>
        </p:nvSpPr>
        <p:spPr>
          <a:xfrm>
            <a:off x="7093915" y="2857500"/>
            <a:ext cx="310896" cy="27432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14" name="Etapa 4"/>
          <p:cNvSpPr/>
          <p:nvPr/>
        </p:nvSpPr>
        <p:spPr>
          <a:xfrm>
            <a:off x="7477963" y="2377440"/>
            <a:ext cx="1852574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Etapa 4 texto"/>
          <p:cNvSpPr txBox="1"/>
          <p:nvPr/>
        </p:nvSpPr>
        <p:spPr>
          <a:xfrm>
            <a:off x="7624267" y="2523744"/>
            <a:ext cx="155996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Inspeção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4"/>
                </a:solidFill>
              </a:rPr>
              <a:t>24 h</a:t>
            </a:r>
            <a:endParaRPr lang="en-US" sz="1600" dirty="0"/>
          </a:p>
        </p:txBody>
      </p:sp>
      <p:sp>
        <p:nvSpPr>
          <p:cNvPr id="16" name="Seta 4"/>
          <p:cNvSpPr/>
          <p:nvPr/>
        </p:nvSpPr>
        <p:spPr>
          <a:xfrm>
            <a:off x="9403690" y="2857500"/>
            <a:ext cx="310896" cy="27432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17" name="Etapa 5"/>
          <p:cNvSpPr/>
          <p:nvPr/>
        </p:nvSpPr>
        <p:spPr>
          <a:xfrm>
            <a:off x="9787738" y="2377440"/>
            <a:ext cx="1852574" cy="1234440"/>
          </a:xfrm>
          <a:prstGeom prst="roundRect">
            <a:avLst>
              <a:gd name="adj" fmla="val 4444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8" name="Etapa 5 texto"/>
          <p:cNvSpPr txBox="1"/>
          <p:nvPr/>
        </p:nvSpPr>
        <p:spPr>
          <a:xfrm>
            <a:off x="9934042" y="2523744"/>
            <a:ext cx="155996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Produção</a:t>
            </a:r>
            <a:endParaRPr lang="en-US" sz="1600" dirty="0"/>
          </a:p>
          <a:p>
            <a:pPr algn="ctr"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chemeClr val="bg2"/>
                </a:solidFill>
              </a:rPr>
              <a:t>esvazia a 10 m³/h, um tanque por vez</a:t>
            </a:r>
            <a:endParaRPr lang="en-US" sz="1600" dirty="0"/>
          </a:p>
        </p:txBody>
      </p:sp>
      <p:sp>
        <p:nvSpPr>
          <p:cNvPr id="19" name="Regras"/>
          <p:cNvSpPr/>
          <p:nvPr/>
        </p:nvSpPr>
        <p:spPr>
          <a:xfrm>
            <a:off x="548640" y="3931920"/>
            <a:ext cx="548640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20" name="Regras texto"/>
          <p:cNvSpPr txBox="1"/>
          <p:nvPr/>
        </p:nvSpPr>
        <p:spPr>
          <a:xfrm>
            <a:off x="804672" y="4151376"/>
            <a:ext cx="4974336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Regras do tanque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Vazio abaixo de 10% (lastro); cheio acima de 90%. Esvaziado, pode receber soja ou algodão. Tempos triangulares, ±30% em torno da média.</a:t>
            </a:r>
            <a:endParaRPr lang="en-US" sz="1600" dirty="0"/>
          </a:p>
        </p:txBody>
      </p:sp>
      <p:sp>
        <p:nvSpPr>
          <p:cNvPr id="21" name="O que o caso pede"/>
          <p:cNvSpPr/>
          <p:nvPr/>
        </p:nvSpPr>
        <p:spPr>
          <a:xfrm>
            <a:off x="6245352" y="3931920"/>
            <a:ext cx="5394960" cy="2148840"/>
          </a:xfrm>
          <a:prstGeom prst="roundRect">
            <a:avLst>
              <a:gd name="adj" fmla="val 255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22" name="O que o caso pede texto"/>
          <p:cNvSpPr txBox="1"/>
          <p:nvPr/>
        </p:nvSpPr>
        <p:spPr>
          <a:xfrm>
            <a:off x="6501384" y="4151376"/>
            <a:ext cx="4882896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O QUE O CASO PEDE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b="1" dirty="0">
                <a:solidFill>
                  <a:schemeClr val="accent2"/>
                </a:solidFill>
              </a:rPr>
              <a:t>a)  </a:t>
            </a:r>
            <a:pPr indent="0" marL="0">
              <a:buNone/>
            </a:pPr>
            <a:r>
              <a:rPr lang="en-US" sz="1950" dirty="0">
                <a:solidFill>
                  <a:schemeClr val="bg2"/>
                </a:solidFill>
              </a:rPr>
              <a:t>Uma tabela: número de tanques × fila média de caminhões para descarregar × ocupação da produção.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Um projeto real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 expedição de uma fábrica de bobinas metálicas (Chwif et al., 2008)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Objetivo, escopo e modelo conceitual</a:t>
            </a:r>
            <a:endParaRPr lang="en-US" sz="3000" dirty="0"/>
          </a:p>
        </p:txBody>
      </p:sp>
      <p:sp>
        <p:nvSpPr>
          <p:cNvPr id="4" name="Objetivo"/>
          <p:cNvSpPr/>
          <p:nvPr/>
        </p:nvSpPr>
        <p:spPr>
          <a:xfrm>
            <a:off x="548640" y="1371600"/>
            <a:ext cx="576072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Objetivo texto"/>
          <p:cNvSpPr txBox="1"/>
          <p:nvPr/>
        </p:nvSpPr>
        <p:spPr>
          <a:xfrm>
            <a:off x="777240" y="1536192"/>
            <a:ext cx="5303520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Objetivo: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dimensionar a expedição (balanças, docas de carregamento e pontos de enlonamento) para a produção até 2020, com fluxo 235% maior. A conta inicial dava 1 ou 2 balanças, 3 docas e 2 pontos.</a:t>
            </a:r>
            <a:endParaRPr lang="en-US" sz="1600" dirty="0"/>
          </a:p>
        </p:txBody>
      </p:sp>
      <p:sp>
        <p:nvSpPr>
          <p:cNvPr id="6" name="Escopo"/>
          <p:cNvSpPr/>
          <p:nvPr/>
        </p:nvSpPr>
        <p:spPr>
          <a:xfrm>
            <a:off x="548640" y="3108960"/>
            <a:ext cx="576072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Escopo texto"/>
          <p:cNvSpPr txBox="1"/>
          <p:nvPr/>
        </p:nvSpPr>
        <p:spPr>
          <a:xfrm>
            <a:off x="777240" y="3273552"/>
            <a:ext cx="53035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Escopo: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entrada dos caminhões (3 tipos), pesagem vazio, carregamento, enlonamento e pesagem cheio. Hoje: 1 balança, 1 doca e 1 ponto de enlonamento.</a:t>
            </a:r>
            <a:endParaRPr lang="en-US" sz="1600" dirty="0"/>
          </a:p>
        </p:txBody>
      </p:sp>
      <p:sp>
        <p:nvSpPr>
          <p:cNvPr id="8" name="Modelo conceitual"/>
          <p:cNvSpPr/>
          <p:nvPr/>
        </p:nvSpPr>
        <p:spPr>
          <a:xfrm>
            <a:off x="548640" y="4617720"/>
            <a:ext cx="5760720" cy="1463040"/>
          </a:xfrm>
          <a:prstGeom prst="roundRect">
            <a:avLst>
              <a:gd name="adj" fmla="val 375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Modelo conceitual texto"/>
          <p:cNvSpPr txBox="1"/>
          <p:nvPr/>
        </p:nvSpPr>
        <p:spPr>
          <a:xfrm>
            <a:off x="777240" y="4782312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Modelo conceitual: </a:t>
            </a:r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5 horas com consultor, engenheiros e supervisor. Recebimento e administrativos entram só com o tempo de permanência, porque dividem os recursos.</a:t>
            </a:r>
            <a:endParaRPr lang="en-US" sz="1600" dirty="0"/>
          </a:p>
        </p:txBody>
      </p:sp>
      <p:pic>
        <p:nvPicPr>
          <p:cNvPr id="10" name="Figura 9.6" descr="ACD do modelo conceitual da expediçã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9322" y="1325880"/>
            <a:ext cx="4345348" cy="47548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Dados: coletados depois do modelo</a:t>
            </a:r>
            <a:endParaRPr lang="en-US" sz="3000" dirty="0"/>
          </a:p>
        </p:txBody>
      </p:sp>
      <p:sp>
        <p:nvSpPr>
          <p:cNvPr id="4" name="O problema"/>
          <p:cNvSpPr txBox="1"/>
          <p:nvPr/>
        </p:nvSpPr>
        <p:spPr>
          <a:xfrm>
            <a:off x="548640" y="13716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É o modelo que define os dados a coletar, e não o contrário (Pidd, 1996). A coleta começou com o esboço do modelo conceitual pronto e durou cerca de 2 meses.</a:t>
            </a:r>
            <a:endParaRPr lang="en-US" sz="1700" dirty="0"/>
          </a:p>
        </p:txBody>
      </p:sp>
      <p:pic>
        <p:nvPicPr>
          <p:cNvPr id="5" name="Figura 9.7" descr="Ajustes do Stat::Fit para carregamento e pesage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262771"/>
            <a:ext cx="6858000" cy="2195298"/>
          </a:xfrm>
          <a:prstGeom prst="rect">
            <a:avLst/>
          </a:prstGeom>
        </p:spPr>
      </p:pic>
      <p:sp>
        <p:nvSpPr>
          <p:cNvPr id="6" name="Ajustes"/>
          <p:cNvSpPr txBox="1"/>
          <p:nvPr/>
        </p:nvSpPr>
        <p:spPr>
          <a:xfrm>
            <a:off x="548640" y="4663440"/>
            <a:ext cx="6858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Chegadas sem pico ao longo do dia: exponencial.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Stat::Fit para os demais tempos: pesagem, viagens, carregamento e enlonamento.</a:t>
            </a:r>
            <a:endParaRPr lang="en-US" sz="1700" dirty="0"/>
          </a:p>
        </p:txBody>
      </p:sp>
      <p:sp>
        <p:nvSpPr>
          <p:cNvPr id="7" name="Chuva"/>
          <p:cNvSpPr/>
          <p:nvPr/>
        </p:nvSpPr>
        <p:spPr>
          <a:xfrm>
            <a:off x="7680960" y="2240280"/>
            <a:ext cx="3959352" cy="384048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Chuva título"/>
          <p:cNvSpPr txBox="1"/>
          <p:nvPr/>
        </p:nvSpPr>
        <p:spPr>
          <a:xfrm>
            <a:off x="7882128" y="23957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CHUVA, HORA A HORA (JAN.–MAR.)</a:t>
            </a:r>
            <a:endParaRPr lang="en-US" sz="1200" dirty="0"/>
          </a:p>
        </p:txBody>
      </p:sp>
      <p:pic>
        <p:nvPicPr>
          <p:cNvPr id="9" name="Gráfico de chuva" descr="Probabilidade de chuva por hora do dia, de 4,8% a 19,7%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180" y="2697480"/>
            <a:ext cx="3486912" cy="2377440"/>
          </a:xfrm>
          <a:prstGeom prst="rect">
            <a:avLst/>
          </a:prstGeom>
        </p:spPr>
      </p:pic>
      <p:sp>
        <p:nvSpPr>
          <p:cNvPr id="10" name="Chuva legenda"/>
          <p:cNvSpPr txBox="1"/>
          <p:nvPr/>
        </p:nvSpPr>
        <p:spPr>
          <a:xfrm>
            <a:off x="7882128" y="51206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Pezzopane et al. (1995). Com chuva, o enlonamento é feito na própria doca.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Hipóteses e o modelo no SIMUL8</a:t>
            </a:r>
            <a:endParaRPr lang="en-US" sz="3000" dirty="0"/>
          </a:p>
        </p:txBody>
      </p:sp>
      <p:sp>
        <p:nvSpPr>
          <p:cNvPr id="4" name="Dados"/>
          <p:cNvSpPr/>
          <p:nvPr/>
        </p:nvSpPr>
        <p:spPr>
          <a:xfrm>
            <a:off x="548640" y="1371600"/>
            <a:ext cx="5120640" cy="2788920"/>
          </a:xfrm>
          <a:prstGeom prst="roundRect">
            <a:avLst>
              <a:gd name="adj" fmla="val 196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Dados texto"/>
          <p:cNvSpPr txBox="1"/>
          <p:nvPr/>
        </p:nvSpPr>
        <p:spPr>
          <a:xfrm>
            <a:off x="804672" y="1591056"/>
            <a:ext cx="4608576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HIPÓTESES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Recursos de carregamento (homens, empilhadeiras) sem restrição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Viagem balança–doca igual à volta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Pesagem depende de cheio ou vazio, não do tipo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Mix: 22% pequenos, 62% médios, 16% carretas</a:t>
            </a:r>
            <a:endParaRPr lang="en-US" sz="1600" dirty="0"/>
          </a:p>
        </p:txBody>
      </p:sp>
      <p:sp>
        <p:nvSpPr>
          <p:cNvPr id="6" name="Dados"/>
          <p:cNvSpPr/>
          <p:nvPr/>
        </p:nvSpPr>
        <p:spPr>
          <a:xfrm>
            <a:off x="548640" y="4297680"/>
            <a:ext cx="5120640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Dados texto"/>
          <p:cNvSpPr txBox="1"/>
          <p:nvPr/>
        </p:nvSpPr>
        <p:spPr>
          <a:xfrm>
            <a:off x="804672" y="4517136"/>
            <a:ext cx="46085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TAMBÉM NO MODELO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Janela de recebimento, sazonalidade e crescimento</a:t>
            </a:r>
            <a:endParaRPr lang="en-US" sz="1600" dirty="0"/>
          </a:p>
          <a:p>
            <a:pPr marL="342900" indent="-342900">
              <a:spcBef>
                <a:spcPts val="5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Limite de caminhões: o excesso espera fora da fábrica</a:t>
            </a:r>
            <a:endParaRPr lang="en-US" sz="1600" dirty="0"/>
          </a:p>
        </p:txBody>
      </p:sp>
      <p:pic>
        <p:nvPicPr>
          <p:cNvPr id="8" name="Figura 9.8" descr="Modelo da expedição no SIMUL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3658" y="1371600"/>
            <a:ext cx="5556596" cy="4297680"/>
          </a:xfrm>
          <a:prstGeom prst="rect">
            <a:avLst/>
          </a:prstGeom>
        </p:spPr>
      </p:pic>
      <p:sp>
        <p:nvSpPr>
          <p:cNvPr id="9" name="Legenda"/>
          <p:cNvSpPr txBox="1"/>
          <p:nvPr/>
        </p:nvSpPr>
        <p:spPr>
          <a:xfrm>
            <a:off x="5943600" y="5715000"/>
            <a:ext cx="56967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Construído no SIMUL8 2007 em 8 horas; os parâmetros podem ser mudados pelo usuário.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Validação: o modelo errou, e ensinou</a:t>
            </a:r>
            <a:endParaRPr lang="en-US" sz="3000" dirty="0"/>
          </a:p>
        </p:txBody>
      </p:sp>
      <p:sp>
        <p:nvSpPr>
          <p:cNvPr id="4" name="3,5 h"/>
          <p:cNvSpPr/>
          <p:nvPr/>
        </p:nvSpPr>
        <p:spPr>
          <a:xfrm>
            <a:off x="548640" y="1371600"/>
            <a:ext cx="260604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3,5 h texto"/>
          <p:cNvSpPr txBox="1"/>
          <p:nvPr/>
        </p:nvSpPr>
        <p:spPr>
          <a:xfrm>
            <a:off x="777240" y="1536192"/>
            <a:ext cx="2148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3,5 h</a:t>
            </a:r>
            <a:endParaRPr lang="en-US" sz="1600" dirty="0"/>
          </a:p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de reunião de validação com o time</a:t>
            </a:r>
            <a:endParaRPr lang="en-US" sz="1600" dirty="0"/>
          </a:p>
        </p:txBody>
      </p:sp>
      <p:sp>
        <p:nvSpPr>
          <p:cNvPr id="6" name="1,5 semana"/>
          <p:cNvSpPr/>
          <p:nvPr/>
        </p:nvSpPr>
        <p:spPr>
          <a:xfrm>
            <a:off x="3383280" y="1371600"/>
            <a:ext cx="260604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1,5 semana texto"/>
          <p:cNvSpPr txBox="1"/>
          <p:nvPr/>
        </p:nvSpPr>
        <p:spPr>
          <a:xfrm>
            <a:off x="3611880" y="1536192"/>
            <a:ext cx="2148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1,5 semana</a:t>
            </a:r>
            <a:endParaRPr lang="en-US" sz="1600" dirty="0"/>
          </a:p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de nova coleta de dados</a:t>
            </a:r>
            <a:endParaRPr lang="en-US" sz="1600" dirty="0"/>
          </a:p>
        </p:txBody>
      </p:sp>
      <p:sp>
        <p:nvSpPr>
          <p:cNvPr id="8" name="O que falhou"/>
          <p:cNvSpPr txBox="1"/>
          <p:nvPr/>
        </p:nvSpPr>
        <p:spPr>
          <a:xfrm>
            <a:off x="6309360" y="1371600"/>
            <a:ext cx="533095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Tempos de espera, filas e utilizações bateram com a realidade, menos um: a espera para carregar. No modelo, os caminhões esperavam menos.</a:t>
            </a:r>
            <a:endParaRPr lang="en-US" sz="1800" dirty="0"/>
          </a:p>
        </p:txBody>
      </p:sp>
      <p:sp>
        <p:nvSpPr>
          <p:cNvPr id="9" name="Descobertas"/>
          <p:cNvSpPr/>
          <p:nvPr/>
        </p:nvSpPr>
        <p:spPr>
          <a:xfrm>
            <a:off x="548640" y="315468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Descobertas texto"/>
          <p:cNvSpPr txBox="1"/>
          <p:nvPr/>
        </p:nvSpPr>
        <p:spPr>
          <a:xfrm>
            <a:off x="804672" y="3374136"/>
            <a:ext cx="488289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O que a nova coleta mostrou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A espera “real” não fora medida, e sim calculada por diferença. E parte dela vinha de outros fatores: tarefas do motorista, espera pela empilhadeira.</a:t>
            </a:r>
            <a:endParaRPr lang="en-US" sz="1600" dirty="0"/>
          </a:p>
        </p:txBody>
      </p:sp>
      <p:sp>
        <p:nvSpPr>
          <p:cNvPr id="11" name="Decisão"/>
          <p:cNvSpPr/>
          <p:nvPr/>
        </p:nvSpPr>
        <p:spPr>
          <a:xfrm>
            <a:off x="6245352" y="315468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Decisão texto"/>
          <p:cNvSpPr txBox="1"/>
          <p:nvPr/>
        </p:nvSpPr>
        <p:spPr>
          <a:xfrm>
            <a:off x="6501384" y="3374136"/>
            <a:ext cx="488289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A decisão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A empilhadeira não era restrição no escopo. Para os objetivos do estudo, o modelo foi considerado válido e expandido com balanças, docas e pontos extras.</a:t>
            </a:r>
            <a:endParaRPr lang="en-US" sz="1600" dirty="0"/>
          </a:p>
        </p:txBody>
      </p:sp>
      <p:sp>
        <p:nvSpPr>
          <p:cNvPr id="13" name="Mensagem"/>
          <p:cNvSpPr txBox="1"/>
          <p:nvPr/>
        </p:nvSpPr>
        <p:spPr>
          <a:xfrm>
            <a:off x="548640" y="553212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 metodologia não é linear: um modelo inválido levou de volta à coleta de dados.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Resultados e lições</a:t>
            </a:r>
            <a:endParaRPr lang="en-US" sz="3000" dirty="0"/>
          </a:p>
        </p:txBody>
      </p:sp>
      <p:pic>
        <p:nvPicPr>
          <p:cNvPr id="4" name="Figura 9.9" descr="Resumo de resultados do SIMUL8 com intervalos de confianç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820" y="1371600"/>
            <a:ext cx="4647081" cy="4709160"/>
          </a:xfrm>
          <a:prstGeom prst="rect">
            <a:avLst/>
          </a:prstGeom>
        </p:spPr>
      </p:pic>
      <p:sp>
        <p:nvSpPr>
          <p:cNvPr id="5" name="Saturação"/>
          <p:cNvSpPr/>
          <p:nvPr/>
        </p:nvSpPr>
        <p:spPr>
          <a:xfrm>
            <a:off x="5486400" y="1371600"/>
            <a:ext cx="6153912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Saturação texto"/>
          <p:cNvSpPr txBox="1"/>
          <p:nvPr/>
        </p:nvSpPr>
        <p:spPr>
          <a:xfrm>
            <a:off x="5742432" y="1591056"/>
            <a:ext cx="56418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Configuração atual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Com 1 doca e 1 ponto de enlonamento, aguenta 3 anos de crescimento do fluxo.</a:t>
            </a:r>
            <a:endParaRPr lang="en-US" sz="1600" dirty="0"/>
          </a:p>
        </p:txBody>
      </p:sp>
      <p:sp>
        <p:nvSpPr>
          <p:cNvPr id="7" name="Para 2020"/>
          <p:cNvSpPr/>
          <p:nvPr/>
        </p:nvSpPr>
        <p:spPr>
          <a:xfrm>
            <a:off x="5486400" y="2788920"/>
            <a:ext cx="6153912" cy="1783080"/>
          </a:xfrm>
          <a:prstGeom prst="roundRect">
            <a:avLst>
              <a:gd name="adj" fmla="val 307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Para 2020 texto"/>
          <p:cNvSpPr txBox="1"/>
          <p:nvPr/>
        </p:nvSpPr>
        <p:spPr>
          <a:xfrm>
            <a:off x="5742432" y="2926080"/>
            <a:ext cx="564184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2 · 3 · 2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550" dirty="0">
                <a:solidFill>
                  <a:schemeClr val="bg2"/>
                </a:solidFill>
              </a:rPr>
              <a:t>balanças, docas e pontos de enlonamento em 2020: a configuração proposta no início. Docas a cerca de 50%, esperas de 1 a 30 min; bem dimensionado em 98% das vezes.</a:t>
            </a:r>
            <a:endParaRPr lang="en-US" sz="1600" dirty="0"/>
          </a:p>
        </p:txBody>
      </p:sp>
      <p:sp>
        <p:nvSpPr>
          <p:cNvPr id="9" name="Lições"/>
          <p:cNvSpPr/>
          <p:nvPr/>
        </p:nvSpPr>
        <p:spPr>
          <a:xfrm>
            <a:off x="5486400" y="4709160"/>
            <a:ext cx="6153912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Lições texto"/>
          <p:cNvSpPr txBox="1"/>
          <p:nvPr/>
        </p:nvSpPr>
        <p:spPr>
          <a:xfrm>
            <a:off x="5742432" y="4828032"/>
            <a:ext cx="56418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LIÇÕES</a:t>
            </a:r>
            <a:endParaRPr lang="en-US" sz="1600" dirty="0"/>
          </a:p>
          <a:p>
            <a:pPr marL="342900" indent="-342900">
              <a:spcBef>
                <a:spcPts val="400"/>
              </a:spcBef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 metodologia nem sempre é linear.</a:t>
            </a:r>
            <a:endParaRPr lang="en-US" sz="16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 simulação serve a horizontes longos e pode confirmar expectativas.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Para discutir em aula</a:t>
            </a:r>
            <a:endParaRPr lang="en-US" sz="3000" dirty="0"/>
          </a:p>
        </p:txBody>
      </p:sp>
      <p:sp>
        <p:nvSpPr>
          <p:cNvPr id="4" name="CASO 3 · SUPERMERCADO"/>
          <p:cNvSpPr/>
          <p:nvPr/>
        </p:nvSpPr>
        <p:spPr>
          <a:xfrm>
            <a:off x="548640" y="141732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CASO 3 · SUPERMERCADO texto"/>
          <p:cNvSpPr txBox="1"/>
          <p:nvPr/>
        </p:nvSpPr>
        <p:spPr>
          <a:xfrm>
            <a:off x="786384" y="1636776"/>
            <a:ext cx="3044952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CASO 3 · SUPERMERCADO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Fila única ou uma fila por caixa: qual é mais eficiente? A fila única é viável num supermercado?</a:t>
            </a:r>
            <a:endParaRPr lang="en-US" sz="1600" dirty="0"/>
          </a:p>
        </p:txBody>
      </p:sp>
      <p:sp>
        <p:nvSpPr>
          <p:cNvPr id="6" name="CASO 12 · FILAS QUE ENGANAM"/>
          <p:cNvSpPr/>
          <p:nvPr/>
        </p:nvSpPr>
        <p:spPr>
          <a:xfrm>
            <a:off x="4343400" y="141732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CASO 12 · FILAS QUE ENGANAM texto"/>
          <p:cNvSpPr txBox="1"/>
          <p:nvPr/>
        </p:nvSpPr>
        <p:spPr>
          <a:xfrm>
            <a:off x="4581144" y="1636776"/>
            <a:ext cx="3044952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CASO 12 · FILAS QUE ENGANAM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Por que mandar a tarefa para a fila maior pode reduzir o tempo médio?</a:t>
            </a:r>
            <a:endParaRPr lang="en-US" sz="1600" dirty="0"/>
          </a:p>
        </p:txBody>
      </p:sp>
      <p:sp>
        <p:nvSpPr>
          <p:cNvPr id="8" name="CASO 7 · POLÍCIA"/>
          <p:cNvSpPr/>
          <p:nvPr/>
        </p:nvSpPr>
        <p:spPr>
          <a:xfrm>
            <a:off x="8138160" y="141732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CASO 7 · POLÍCIA texto"/>
          <p:cNvSpPr txBox="1"/>
          <p:nvPr/>
        </p:nvSpPr>
        <p:spPr>
          <a:xfrm>
            <a:off x="8375904" y="1636776"/>
            <a:ext cx="3044952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CASO 7 · POLÍCIA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Viaturas nos bairros ou na delegacia central: o que muda de 30 para 80 chamadas por hora?</a:t>
            </a:r>
            <a:endParaRPr lang="en-US" sz="1600" dirty="0"/>
          </a:p>
        </p:txBody>
      </p:sp>
      <p:sp>
        <p:nvSpPr>
          <p:cNvPr id="10" name="CASO 6 · BOMBEIROS"/>
          <p:cNvSpPr/>
          <p:nvPr/>
        </p:nvSpPr>
        <p:spPr>
          <a:xfrm>
            <a:off x="548640" y="379476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CASO 6 · BOMBEIROS texto"/>
          <p:cNvSpPr txBox="1"/>
          <p:nvPr/>
        </p:nvSpPr>
        <p:spPr>
          <a:xfrm>
            <a:off x="786384" y="4014216"/>
            <a:ext cx="3044952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CASO 6 · BOMBEIROS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Que aspectos considerar se o modelo fosse implementado na prática?</a:t>
            </a:r>
            <a:endParaRPr lang="en-US" sz="1600" dirty="0"/>
          </a:p>
        </p:txBody>
      </p:sp>
      <p:sp>
        <p:nvSpPr>
          <p:cNvPr id="12" name="CASO 9 · PEDESTRES"/>
          <p:cNvSpPr/>
          <p:nvPr/>
        </p:nvSpPr>
        <p:spPr>
          <a:xfrm>
            <a:off x="4343400" y="379476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CASO 9 · PEDESTRES texto"/>
          <p:cNvSpPr txBox="1"/>
          <p:nvPr/>
        </p:nvSpPr>
        <p:spPr>
          <a:xfrm>
            <a:off x="4581144" y="4014216"/>
            <a:ext cx="3044952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CASO 9 · PEDESTRES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Se o modelo não reproduzir as fórmulas de Larson e Odoni, o erro está no modelo ou na fórmula?</a:t>
            </a:r>
            <a:endParaRPr lang="en-US" sz="1600" dirty="0"/>
          </a:p>
        </p:txBody>
      </p:sp>
      <p:sp>
        <p:nvSpPr>
          <p:cNvPr id="14" name="PROJETO REAL"/>
          <p:cNvSpPr/>
          <p:nvPr/>
        </p:nvSpPr>
        <p:spPr>
          <a:xfrm>
            <a:off x="8138160" y="379476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PROJETO REAL texto"/>
          <p:cNvSpPr txBox="1"/>
          <p:nvPr/>
        </p:nvSpPr>
        <p:spPr>
          <a:xfrm>
            <a:off x="8375904" y="4014216"/>
            <a:ext cx="3044952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PROJETO REAL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b="1" dirty="0">
                <a:solidFill>
                  <a:schemeClr val="bg2"/>
                </a:solidFill>
              </a:rPr>
              <a:t>O modelo das bobinas não reproduzia a espera para carregar e foi aceito. Quando isso é aceitável?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obrigado" descr="C:\Users\AFONSOMEDINA\Documents\GitHub\livrosimulacao\slides-src\assets\led_obrig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55524"/>
            <a:ext cx="6949440" cy="649271"/>
          </a:xfrm>
          <a:prstGeom prst="rect">
            <a:avLst/>
          </a:prstGeom>
        </p:spPr>
      </p:pic>
      <p:sp>
        <p:nvSpPr>
          <p:cNvPr id="3" name="Próximo rótulo"/>
          <p:cNvSpPr txBox="1"/>
          <p:nvPr/>
        </p:nvSpPr>
        <p:spPr>
          <a:xfrm>
            <a:off x="731520" y="2331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PRÓXIMO CAPÍTULO</a:t>
            </a:r>
            <a:endParaRPr lang="en-US" sz="1300" dirty="0"/>
          </a:p>
        </p:txBody>
      </p:sp>
      <p:sp>
        <p:nvSpPr>
          <p:cNvPr id="4" name="Próximo capítulo"/>
          <p:cNvSpPr txBox="1"/>
          <p:nvPr/>
        </p:nvSpPr>
        <p:spPr>
          <a:xfrm>
            <a:off x="731520" y="2697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X · Epílogo</a:t>
            </a:r>
            <a:endParaRPr lang="en-US" sz="3000" dirty="0"/>
          </a:p>
        </p:txBody>
      </p:sp>
      <p:sp>
        <p:nvSpPr>
          <p:cNvPr id="5" name="Links"/>
          <p:cNvSpPr txBox="1"/>
          <p:nvPr/>
        </p:nvSpPr>
        <p:spPr>
          <a:xfrm>
            <a:off x="731520" y="37490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livrosimulacao.eng.br</a:t>
            </a:r>
            <a:endParaRPr lang="en-US" sz="1700" dirty="0"/>
          </a:p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leanpub.com/msed</a:t>
            </a:r>
            <a:endParaRPr lang="en-US" sz="1700" dirty="0"/>
          </a:p>
        </p:txBody>
      </p:sp>
      <p:sp>
        <p:nvSpPr>
          <p:cNvPr id="6" name="Citação da fonte"/>
          <p:cNvSpPr txBox="1"/>
          <p:nvPr/>
        </p:nvSpPr>
        <p:spPr>
          <a:xfrm>
            <a:off x="731520" y="53949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Uso livre em sala de aula, citando a fonte: CHWIF, L.; MEDINA, A. C. Modelagem e Simulação de Eventos Discretos: teoria e aplicações. 5. ed. Leanpub.</a:t>
            </a:r>
            <a:endParaRPr lang="en-US" sz="1200" dirty="0"/>
          </a:p>
        </p:txBody>
      </p:sp>
      <p:pic>
        <p:nvPicPr>
          <p:cNvPr id="7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101566"/>
            <a:ext cx="3291840" cy="4654868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SED Painel de senhas">
  <a:themeElements>
    <a:clrScheme name="MSED Painel de senhas">
      <a:dk1>
        <a:srgbClr val="1B1B1A"/>
      </a:dk1>
      <a:lt1>
        <a:srgbClr val="F3F3EF"/>
      </a:lt1>
      <a:dk2>
        <a:srgbClr val="1D1C1A"/>
      </a:dk2>
      <a:lt2>
        <a:srgbClr val="ECEBE6"/>
      </a:lt2>
      <a:accent1>
        <a:srgbClr val="FF3B1F"/>
      </a:accent1>
      <a:accent2>
        <a:srgbClr val="FFB000"/>
      </a:accent2>
      <a:accent3>
        <a:srgbClr val="B3200F"/>
      </a:accent3>
      <a:accent4>
        <a:srgbClr val="4A4A47"/>
      </a:accent4>
      <a:accent5>
        <a:srgbClr val="A8A59D"/>
      </a:accent5>
      <a:accent6>
        <a:srgbClr val="2B2A27"/>
      </a:accent6>
      <a:hlink>
        <a:srgbClr val="B3200F"/>
      </a:hlink>
      <a:folHlink>
        <a:srgbClr val="4A4A47"/>
      </a:folHlink>
    </a:clrScheme>
    <a:fontScheme name="MSED Painel de senh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MSED 5ª edição · Capítulo IX · Estudo de casos</dc:title>
  <dc:subject>Modelagem e Simulação de Eventos Discretos</dc:subject>
  <dc:creator>Leonardo Chwif e Afonso C. Medina</dc:creator>
  <cp:lastModifiedBy>Leonardo Chwif e Afonso C. Medina</cp:lastModifiedBy>
  <cp:revision>1</cp:revision>
  <dcterms:created xsi:type="dcterms:W3CDTF">2026-10-29T16:25:40Z</dcterms:created>
  <dcterms:modified xsi:type="dcterms:W3CDTF">2026-10-29T16:25:40Z</dcterms:modified>
</cp:coreProperties>
</file>