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rtura" id="{bc6901f1-8be3-c4b4-304a-ac64bb722d28}">
          <p14:sldIdLst>
            <p14:sldId id="256"/>
            <p14:sldId id="257"/>
          </p14:sldIdLst>
        </p14:section>
        <p14:section name="01 · Monte Carlo" id="{d01eefc1-a5d2-0296-df8e-6c16abb01dd2}">
          <p14:sldIdLst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02 · Dinâmica de Sistemas" id="{5a145f19-df32-65ed-a67a-b0eac5693a0b}">
          <p14:sldIdLst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03 · Simulação baseada em agentes" id="{703a363c-b6f0-cb61-b568-4f1dbbba55cb}">
          <p14:sldIdLst>
            <p14:sldId id="275"/>
            <p14:sldId id="276"/>
            <p14:sldId id="277"/>
            <p14:sldId id="278"/>
            <p14:sldId id="279"/>
            <p14:sldId id="280"/>
            <p14:sldId id="281"/>
          </p14:sldIdLst>
        </p14:section>
        <p14:section name="04 · Web, componentes e distribuída" id="{631a26c9-ff80-f5dc-8d76-fa45ab540eb0}">
          <p14:sldIdLst>
            <p14:sldId id="282"/>
            <p14:sldId id="283"/>
            <p14:sldId id="284"/>
            <p14:sldId id="285"/>
            <p14:sldId id="286"/>
          </p14:sldIdLst>
        </p14:section>
        <p14:section name="Fechamento" id="{6aa20e7a-39d9-ab06-b3e1-b93619907f24}">
          <p14:sldIdLst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Capítulo VIII do livro Modelagem e Simulação de Eventos Discretos, 5ª edição (Leanpub). O capítulo apresenta outras formas de simulação além da de eventos discretos: a Simulação de Monte Carlo, que representa o sistema num instante do tempo, e a Dinâmica de Sistemas, que acompanha o sistema ao longo do tempo e as relações de causa e efeito entre seus elementos. Fecha com as tendências: simulação baseada em agentes, simulação web, por componentes e distribuída.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Quatro blocos. Monte Carlo e Dinâmica de Sistemas são técnicas de larga aplicação, cada uma com seus exemplos. Os dois últimos blocos são as tendências em simulação: agentes, o tema mais em destaque na pesquisa, e a simulação web, por componentes e distribuída.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Simulação de Monte Carlo, também chamada de simulação estática, o tempo não é o parâmetro mais importante, ao contrário da Simulação de Eventos Discretos. Dois exemplos ilustram a técnica.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Problema clássico de gestão de estoques. O jornaleiro decide quantos jornais comprar para o domingo. Se sobrar, vende a sobra para reciclagem a R$ 1,00; se faltar, deixa de ganhar R$ 3,00 por cliente. Compra em lotes de 50 a R$ 2,50 o jornal. A demanda segue a Tabela 8.1. A ideia de Monte Carlo: uma roleta com uma faixa por nível de demanda, de área proporcional à probabilidade; cada giro simula um domingo, ou uma replicação, como no Capítulo VI. Na planilha, a roleta vira um número aleatório entre 0 e 1 convertido em demanda pelas faixas acumuladas (técnicas do Apêndice III).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Pedido fixo de 200 jornais. Com as 10 primeiras replicações, o lucro médio é R$ 30,00 (desvio-padrão R$ 82,33): “nosso pobre jornaleiro vai continuar pobre”. Mas não se tira conclusão de tão poucas replicações; é preciso simular mais domingos e outros tamanhos de lote. A tabela mostra 5 das 50 replicações feitas em planilha (Tabela 8.3), uma por nível de demanda; com 50, o lucro médio sobe para R$ 64,00 (desvio-padrão R$ 56,28).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responder, simula-se cada tamanho de lote possível (100, 150, 200, 250 e 300) com 10.000 replicações. O maior lucro médio ocorre com lotes de 150 jornais. A última coluna é a precisão do intervalo de confiança de 95% (Capítulo VI): o lucro médio do lote de 150 está entre R$ 66,14 e R$ 67,48. Mais replicações diminuem o intervalo e aumentam a precisão. Com mais roletas, simulam-se sistemas mais complexos; a facilidade de implementar em planilha faz de Monte Carlo uma das ferramentas mais populares de apoio à decisão.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fazendeiro escolhe produzir 500 t, 750 t ou 1.000 t. O preço está correlacionado com a produção da região: se todos produzem mais, a oferta aumenta e o preço cai; supõe-se que ele se comporta como os vizinhos. O preço real oscila em torno do preço de referência P: é normal, com média P e coeficiente de variação de 20%. Custo variável R$ 1.000,00/t e fixo R$ 600.000,00 por safra. L é a função objetivo e Q a variável de decisão. A fórmula de P é a da planilha do livro (célula D8); a expressão 8.1 impressa no capítulo diverge dela.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modelo é simulado direto na planilha, sem as tabelas do jornaleiro. Softwares citados: @Risk, Crystal Ball, Insight, Simtools e Gnumeric (planilha de código aberto; Excel e OpenOffice têm as mesmas funções). Três etapas: a equação do preço futuro (D8 e D9), a do lucro (D12) e a simulação (menu Ferramentas › Simulação do Gnumeric, entrada D9, saída D12, 10.000 iterações). O Gnumeric já entrega os intervalos de confiança. O arquivo está na seção de downloads do site do livro.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Dinâmica de Sistemas serve para analisar sistemas caracterizados por relações de causa e efeito entre seus componentes. Ela trabalha com causa e efeito, acumulação de fluxos e atrasos de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Exemplo 8.3. A prefeitura quer construir uma avenida paralela à atual e, para obter os recursos, vende certificados de construção: os proprietários da região podem construir edifícios de até 25 andares. A avenida é inaugurada com discurso, foguetório e bandinha; o trânsito melhora e a reeleição do prefeito fica iminente. Alguns meses depois, as duas avenidas estão completamente congestionadas. Pergunta do livro: seria possível simular o sistema antes de investir na nova avenida?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Faltava oferta de transporte. A nova avenida aumentou essa oferta, mas os certificados geraram novos edifícios comerciais e empregos, prontamente assimilados pela população. Os novos trabalhadores precisaram de transporte e a avenida deixou de ser suficiente: situação pior que a anterior. Em sistemas em que a realimentação (feedback) é fundamental, como os sistemas sociais, usa-se a Dinâmica de Sistemas (System Dynamics), criada por Forrester (1961) para problemas industriais (Industrial Dynamics). Referências: Business Dynamics (Sterman, 2000); A quinta disciplina (Senge, 1990), sobre System Thinking.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Exemplo 8.4, caderneta de poupança. Duas variáveis: o dinheiro na poupança, D, e os ganhos mensais, G. O dinheiro causa o aumento dos ganhos, e os ganhos causam o aumento do dinheiro. O sinal + no arco indica que o aumento de uma variável aumenta a outra; o + interno marca o ciclo fechado, o laço. Um laço positivo, ou de reforço, gera crescimento ilimitado: sem retiradas, o investidor ganha sem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 o dinheiro acumulando, o investidor retira parte para comprar bens (carro, liquidificador, livros de simulação). R é a retirada: quanto mais dinheiro, maior a retirada; quanto maior a retirada, menos dinheiro. Surge um laço negativo, ou de balanço, que leva o sistema a buscar o equilíbrio. Na avenida, as variáveis são O (obras), P (população que circula) e T (trânsito): obras reduzem o trânsito, e mais trânsito traz congestionamento e a necessidade de mais obras.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Exemplo 8.5. Uma nova linha de metrô deve reduzir os automóveis nas ruas, aumentar os usuários e a receita do sistema, que viabiliza novas linhas. Mas mais usuários lotam os vagões, e o desconforto reduz os usuários. No laço usuários–automóveis–trânsito–usuários: mais usuários, menos automóveis (−); mais automóveis, mais trânsito (+); mais trânsito, mais gente troca o carro pelo metrô (+). Erro comum: ligar automóveis em circulação à lotação do metrô; a lotação é afetada por quem a compõe, usuários e trens disponíveis.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Três etapas: diagrama de laços causais, diagrama de estoque e fluxo, e equações, parâmetros e valores iniciais. No diagrama de estoque e fluxo, as variáveis viram auxiliares, estoques ou fluxos; todo modelo de simulação dinâmica representa situações por estoques e fluxos. Na caixa d'água (Exemplo 8.6), as válvulas são fluxos (ampulhetas) e a caixa é um estoque (retângulo). A nuvem indica fonte infinita na entrada e saída que absorve qualquer vazão. A mesma estrutura modela a população de morcegos: T1 é a taxa de nascimento e T2 a de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exemplo da poupança, Dinheiro é um estoque (o acumulado), Ganhos é o fluxo monetário, que depende de uma variável externa ao modelo, a taxa de juros. Uma só equação rege o sistema (8.3), escrita como equação de diferenças (8.4). Δt é o passo de avanço do tempo, presente em toda simulação contínua: o relógio avança de Δt em Δt. Na poupança, Δt = 1 mês; com rendimento de 1% ao mês, i = 0,01. Saldo inicial de R$ 1.000,00. No Vensim (Ventana Systems, gratuito para uso acadêmico), 100 meses dão R$ 2.704,81, com crescimento exponencial, característico de laços positivos.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Exemplo 8.7. Você comprou um vinho caro e, ansioso, decide modelar o enchimento da taça antes de servir. Deseja-se um limite superior de líquido, com a maior vazão possível no início; conforme a taça enche, a vazão cai até zero. É um processo em malha fechada, com feedback. A inclinação da garrafa determina o fluxo; quanto maior o nível, menor a diferença (gap) para o nível desejado, e a inclinação muda para não transbordar. O diagrama de laços causais tem um laço negativo.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vinho na taça é um estoque e o fluxo de vinho é um fluxo. Fluxo máximo de 50 ml/s (a maior inclinação segura da garrafa) e nível desejado de 200 ml. Estratégia de controle: o fluxo é proporcional ao gap entre o nível desejado e o nível do instante; com a taça vazia, o fluxo é máximo. No AnyLogic, a taça enche em cerca de 20 segundos e o fluxo para. O nível tende a um valor limite, o que geralmente ocorre com um laço negativo. O melhor a fazer depois, diz o livro, é beber o vinho.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casos geram comportamentos típicos da Dinâmica de Sistemas: crescimento exponencial (poupança) e evolução para um valor limite (vinho). O exercício 3, a pizzaria, mostra o comportamento oscilatório, consequência do atraso na resposta da demanda. Outros comportamentos derivam desses três, e um modelo pode combinar vários. Os modelos podem ficar tão complexos quanto se queira: o modelo de Forrester para o crescimento da população mundial tem mais de 300 equações.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última seção do capítulo discute tendências em simulação, com fértil campo de pesquisa; a seção contou com a colaboração do pesquisador Luis Gustavo Nardin. A Simulação Baseada em Agentes (ABS) é talvez o assunto mais em destaque na pesquisa em simulação.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 teórica no fim da década de 1940, com a Teoria dos Autômatos (von Neumann, 1948; 1966), consolidada nos anos 1990, com maior aceitação na última década. O modelo é uma coleção de entidades autônomas de decisão, os agentes, num ambiente (mundo virtual discreto ou contínuo), interagindo entre si e com o ambiente. Siebers et al. (2010): agentes seguem regras de comportamento, trocam informações e podem aprender. No jargão do livro, o agente é uma entidade individual (pessoas, formigas, zumbis) ou coletiva (empresas, colônias) que interage por ações e mensagens. Exemplo da ameaça zumbi: o modelo permite responder a questões sobre o comportamento social num ataque.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Tabela 8.6, adaptada de Siebers et al. (2010). Não é trivial diferenciar as duas técnicas: elas não se excluem, são complementares. A tabela destaca os principais pontos de divergência.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Segundo Bonabeau (2002), três benefícios: permite simular fenômenos emergentes, que resultam da interação e não se deduzem da agregação das propriedades individuais (o todo é mais que a soma das partes); descreve com mais naturalidade sistemas de entidades heterogêneas, como tráfego urbano, mercado financeiro e organizações; é mais flexível na quantidade e na complexidade dos agentes. As ciências sociais, políticas e econômicas são as que mais a usam.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Game of Life, proposto pelo matemático britânico John Horton Conway e publicado na Scientific American de 1970 (Gardner, 1970): o conceito de agentes é antigo. Num reticulado bidimensional, cada célula é um agente vivo (preenchido) ou morto (branco), com oito vizinhos. A cada geração, todos aplicam as regras ao mesmo tempo. Surgem padrões estáticos (still lives), oscilatórios (oscillators) e que se movem (spaceships), só por causa da interação: cada agente observa o estado dos vizinhos. Não há controle centralizado.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Modelo predador-presa com agentes heterogêneos. Lobos e ovelhas se movem ao acaso à procura de alimento; cada movimento gasta 1 unidade de energia; a ovelha ganha 4 ao comer gramínea e o lobo 20 ao comer uma ovelha. Na reprodução, a energia se divide ao meio com o novo agente (um lobo com 100 fica com 50 e gera outro com 50). Energia zero, o agente morre. A gramínea comida tem tempo de regeneração. Partida: 100 ovelhas e 50 lobos, reprodução de 4% e 5%, ciclo de 1 dia, 1.000 dias (cerca de 3 anos). Com regeneração em 30 ciclos (chuvas regulares), as populações oscilam em equilíbrio; com 100 ciclos (chuvas escassas), os lobos somem em cerca de 200 dias. Resultado contraintuitivo, comum em simulação de agentes. Os parâmetros de entrada estão na Tabela 8.7.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Motivado pelo terremoto Great Hanshin-Awaji, em Kobe, Japão, em janeiro de 1995. A plataforma reproduz as condições de desastre numa área urbana. Aplicações: treinar equipes de resgate, avaliar políticas de gerenciamento de desastres e avaliar a coordenação de robôs de resgate. O mapa tem edificações (podem desabar ou incendiar), refúgios, estradas e bloqueios. Agentes: civis a salvar e agentes de resgate (ambulâncias, bombeiros, policiais), que se comunicam por grito (alcance limitado) ou rádio. A cada ciclo: recebem mensagens e veem só o que está no seu raio, decidem a ação, e o simulador a executa. A pontuação final compara estratégias. Leituras: Axelrod (1997), Macal e North (2007); plataformas NetLogo, MASON e Repast; lista em Allan (2010).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outras tendências do capítulo: Simulação Web, Simulação Baseada em Componentes e Simulação Distribuída, que já tem pacotes comerciais. A abordagem não é exaustiva: foca os conceitos e as referências seminais.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Simulação Web (WBS), a construção e a execução do modelo são feitas pelo navegador. Vantagem: usuários em locais diferentes colaboram no mesmo modelo ou o usam remotamente; favorece cursos online. Exemplo: o Simul8 Online roda em qualquer navegador. A Simulação Baseada em Componentes (Pidd, Oses e Brooks, 1999) vem da orientação a objetos: componentes reutilizáveis, disponíveis na web, montados em modelos maiores, reduzindo código e tempo de desenvolvimento, como blocos de encaixar. A dificuldade é garantir que o encaixe seja tão fácil quanto o de dois blocos Lego.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Simulação Web e por componentes podem ser vistas como especializações da Simulação Distribuída: execução do modelo em múltiplos processadores interligados (Fujimoto, 2000), em computadores na rede ou num computador multicore. Desafios: modelos com tempos de execução, representações de dados e interdependências diferentes. Fazer todos falarem a mesma língua, como o Esperanto, costuma ser inviável na prática; há mecanismos da teoria de sistemas distribuídos. Se o modelo A envia uma informação a B sem que B esteja preparado, ela se perde e a simulação pode travar ou ficar incoerente. A HLA, proposta pelo Departamento de Defesa dos EUA em 1996 (IEEE 1516, 2000), é o padrão de fato.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Simulação distribuída desenvolvida por um dos autores (Medina et al., 2013): integra modelos de portos marítimos para dimensionar a frota de navios que exporta minério de ferro dos portos brasileiros para os importadores. São 9 computadores: 7 simulam portos, 1 a navegação e 1 roda o controlador, o Sargento. O navio em lastro é entidade do modelo de navegação; ao chegar, passa pela rede ao modelo do terminal, que gera a entidade com seus atributos (carga, porte); carregado, volta à navegação. O Sargento garante o sincronismo, troca as mensagens de chegada e partida e decide a alocação de navios às rotas e quanto o relógio pode avançar. Comercialmente, o Simul8 distribui as replicações de um modelo entre os computadores de uma rede.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Enunciados completos no fim do Capítulo VIII. Exercício 1: demanda Erlang de parâmetros 8 e 2, custo de excesso R$ 60 e de falta R$ 160 por lote e período, pedido de 1 a 20 lotes, erro máximo de 10%; também probabilidades de falta e de custos acima de R$ 500 e o efeito de custos de excesso 20% maiores. Exercício 2: overbooking da Proing, multas por passageiro excedente. Exercício 3, resolvido no livro: pizzaria com atraso de 5 semanas entre qualidade e demanda, que gera oscilação.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Fim do Capítulo VIII. O livro completo está no Leanpub; slides, modelos e tutoriais no site livrosimulacao.eng.br. Os arquivos dos exemplos (como a planilha do fazendeiro) estão na seção de downloads do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SORI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6172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Capítulo VIII · Tópicos adicionais em simulação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UDO">
    <p:bg>
      <p:bgPr>
        <a:solidFill>
          <a:srgbClr val="F3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Shape 0"/>
          <p:cNvSpPr/>
          <p:nvPr/>
        </p:nvSpPr>
        <p:spPr>
          <a:xfrm>
            <a:off x="10680192" y="457200"/>
            <a:ext cx="960120" cy="502920"/>
          </a:xfrm>
          <a:prstGeom prst="rect">
            <a:avLst/>
          </a:prstGeom>
          <a:solidFill>
            <a:srgbClr val="070707"/>
          </a:solidFill>
          <a:ln/>
        </p:spPr>
      </p:sp>
      <p:sp>
        <p:nvSpPr>
          <p:cNvPr id="4" name="Text 1"/>
          <p:cNvSpPr/>
          <p:nvPr/>
        </p:nvSpPr>
        <p:spPr>
          <a:xfrm>
            <a:off x="10735056" y="457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FB000"/>
                </a:solidFill>
              </a:rPr>
              <a:t>SLIDE</a:t>
            </a:r>
            <a:endParaRPr lang="en-US" sz="700" dirty="0"/>
          </a:p>
        </p:txBody>
      </p:sp>
      <p:sp>
        <p:nvSpPr>
          <p:cNvPr id="5" name="Text 2"/>
          <p:cNvSpPr/>
          <p:nvPr/>
        </p:nvSpPr>
        <p:spPr>
          <a:xfrm>
            <a:off x="54864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Modelagem e Simulação de Eventos Discretos · 5ª edição · Capítulo VIII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9326880" y="6355080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livrosimulacao.eng.br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livrosimulacao.eng.br" TargetMode="External"/><Relationship Id="rId3" Type="http://schemas.openxmlformats.org/officeDocument/2006/relationships/hyperlink" Target="https://leanpub.com/msed" TargetMode="External"/><Relationship Id="rId1" Type="http://schemas.openxmlformats.org/officeDocument/2006/relationships/image" Target="../media/image-32-1.png"/><Relationship Id="rId4" Type="http://schemas.openxmlformats.org/officeDocument/2006/relationships/image" Target="../media/image-32-2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do capítulo" descr="C:\Users\AFONSOMEDINA\Documents\GitHub\livrosimulacao\slides-src\assets\capVIII\led_capitul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85528"/>
            <a:ext cx="4206240" cy="680704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2"/>
                </a:solidFill>
              </a:rPr>
              <a:t>Tópicos adicionais em simulação</a:t>
            </a:r>
            <a:endParaRPr lang="en-US" sz="4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Modelagem e Simulação de Eventos Discretos · 5ª edição</a:t>
            </a:r>
            <a:endParaRPr lang="en-US" sz="18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sz="1800" b="1" dirty="0">
                <a:solidFill>
                  <a:schemeClr val="accent2"/>
                </a:solidFill>
              </a:rPr>
              <a:t>Leonardo Chwif e Afonso C. Medina</a:t>
            </a:r>
            <a:endParaRPr lang="en-US" sz="1800" dirty="0"/>
          </a:p>
        </p:txBody>
      </p:sp>
      <p:sp>
        <p:nvSpPr>
          <p:cNvPr id="5" name="Uso livre"/>
          <p:cNvSpPr txBox="1"/>
          <p:nvPr/>
        </p:nvSpPr>
        <p:spPr>
          <a:xfrm>
            <a:off x="731520" y="5760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Material de apoio às aulas, de uso livre em sala, citando a fonte.</a:t>
            </a:r>
            <a:endParaRPr lang="en-US" sz="1200" dirty="0"/>
          </a:p>
        </p:txBody>
      </p:sp>
      <p:pic>
        <p:nvPicPr>
          <p:cNvPr id="6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907613"/>
            <a:ext cx="3566160" cy="5042773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Roteiro do capítulo</a:t>
            </a:r>
            <a:endParaRPr lang="en-US" sz="3000" dirty="0"/>
          </a:p>
        </p:txBody>
      </p:sp>
      <p:sp>
        <p:nvSpPr>
          <p:cNvPr id="4" name="Parte 1"/>
          <p:cNvSpPr/>
          <p:nvPr/>
        </p:nvSpPr>
        <p:spPr>
          <a:xfrm>
            <a:off x="548640" y="1417320"/>
            <a:ext cx="2578608" cy="45262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Número da parte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691640"/>
            <a:ext cx="1130245" cy="685800"/>
          </a:xfrm>
          <a:prstGeom prst="rect">
            <a:avLst/>
          </a:prstGeom>
        </p:spPr>
      </p:pic>
      <p:sp>
        <p:nvSpPr>
          <p:cNvPr id="6" name="Parte 1 título"/>
          <p:cNvSpPr txBox="1"/>
          <p:nvPr/>
        </p:nvSpPr>
        <p:spPr>
          <a:xfrm>
            <a:off x="777240" y="2606040"/>
            <a:ext cx="212140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Simulação de Monte Carlo</a:t>
            </a:r>
            <a:endParaRPr lang="en-US" sz="1900" dirty="0"/>
          </a:p>
        </p:txBody>
      </p:sp>
      <p:sp>
        <p:nvSpPr>
          <p:cNvPr id="7" name="Parte 1 itens"/>
          <p:cNvSpPr txBox="1"/>
          <p:nvPr/>
        </p:nvSpPr>
        <p:spPr>
          <a:xfrm>
            <a:off x="777240" y="3703320"/>
            <a:ext cx="212140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Simulação estática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 problema do jornaleiro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 problema do fazendeiro</a:t>
            </a:r>
            <a:endParaRPr lang="en-US" sz="1600" dirty="0"/>
          </a:p>
        </p:txBody>
      </p:sp>
      <p:sp>
        <p:nvSpPr>
          <p:cNvPr id="8" name="Parte 2"/>
          <p:cNvSpPr/>
          <p:nvPr/>
        </p:nvSpPr>
        <p:spPr>
          <a:xfrm>
            <a:off x="3392424" y="1417320"/>
            <a:ext cx="2578608" cy="45262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9" name="Número da parte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24" y="1691640"/>
            <a:ext cx="1130245" cy="685800"/>
          </a:xfrm>
          <a:prstGeom prst="rect">
            <a:avLst/>
          </a:prstGeom>
        </p:spPr>
      </p:pic>
      <p:sp>
        <p:nvSpPr>
          <p:cNvPr id="10" name="Parte 2 título"/>
          <p:cNvSpPr txBox="1"/>
          <p:nvPr/>
        </p:nvSpPr>
        <p:spPr>
          <a:xfrm>
            <a:off x="3621024" y="2606040"/>
            <a:ext cx="212140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Dinâmica de Sistemas</a:t>
            </a:r>
            <a:endParaRPr lang="en-US" sz="1900" dirty="0"/>
          </a:p>
        </p:txBody>
      </p:sp>
      <p:sp>
        <p:nvSpPr>
          <p:cNvPr id="11" name="Parte 2 itens"/>
          <p:cNvSpPr txBox="1"/>
          <p:nvPr/>
        </p:nvSpPr>
        <p:spPr>
          <a:xfrm>
            <a:off x="3621024" y="3703320"/>
            <a:ext cx="212140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Realimentação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Laços causais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Estoques e fluxos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Comportamentos típicos</a:t>
            </a:r>
            <a:endParaRPr lang="en-US" sz="1600" dirty="0"/>
          </a:p>
        </p:txBody>
      </p:sp>
      <p:sp>
        <p:nvSpPr>
          <p:cNvPr id="12" name="Parte 3"/>
          <p:cNvSpPr/>
          <p:nvPr/>
        </p:nvSpPr>
        <p:spPr>
          <a:xfrm>
            <a:off x="6236208" y="1417320"/>
            <a:ext cx="2578608" cy="45262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3" name="Número da parte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808" y="1691640"/>
            <a:ext cx="1130245" cy="685800"/>
          </a:xfrm>
          <a:prstGeom prst="rect">
            <a:avLst/>
          </a:prstGeom>
        </p:spPr>
      </p:pic>
      <p:sp>
        <p:nvSpPr>
          <p:cNvPr id="14" name="Parte 3 título"/>
          <p:cNvSpPr txBox="1"/>
          <p:nvPr/>
        </p:nvSpPr>
        <p:spPr>
          <a:xfrm>
            <a:off x="6464808" y="2606040"/>
            <a:ext cx="212140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Simulação baseada em agentes</a:t>
            </a:r>
            <a:endParaRPr lang="en-US" sz="1900" dirty="0"/>
          </a:p>
        </p:txBody>
      </p:sp>
      <p:sp>
        <p:nvSpPr>
          <p:cNvPr id="15" name="Parte 3 itens"/>
          <p:cNvSpPr txBox="1"/>
          <p:nvPr/>
        </p:nvSpPr>
        <p:spPr>
          <a:xfrm>
            <a:off x="6464808" y="3703320"/>
            <a:ext cx="212140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Agentes e ambiente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Agentes × eventos discretos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Jogo da vida, lobos e ovelhas, RoboCup</a:t>
            </a:r>
            <a:endParaRPr lang="en-US" sz="1600" dirty="0"/>
          </a:p>
        </p:txBody>
      </p:sp>
      <p:sp>
        <p:nvSpPr>
          <p:cNvPr id="16" name="Parte 4"/>
          <p:cNvSpPr/>
          <p:nvPr/>
        </p:nvSpPr>
        <p:spPr>
          <a:xfrm>
            <a:off x="9079992" y="1417320"/>
            <a:ext cx="2578608" cy="45262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7" name="Número da parte 4" descr="C:\Users\AFONSOMEDINA\Documents\GitHub\livrosimulacao\slides-src\assets\led_04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8592" y="1691640"/>
            <a:ext cx="1130245" cy="685800"/>
          </a:xfrm>
          <a:prstGeom prst="rect">
            <a:avLst/>
          </a:prstGeom>
        </p:spPr>
      </p:pic>
      <p:sp>
        <p:nvSpPr>
          <p:cNvPr id="18" name="Parte 4 título"/>
          <p:cNvSpPr txBox="1"/>
          <p:nvPr/>
        </p:nvSpPr>
        <p:spPr>
          <a:xfrm>
            <a:off x="9308592" y="2606040"/>
            <a:ext cx="212140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Web, componentes e distribuída</a:t>
            </a:r>
            <a:endParaRPr lang="en-US" sz="1900" dirty="0"/>
          </a:p>
        </p:txBody>
      </p:sp>
      <p:sp>
        <p:nvSpPr>
          <p:cNvPr id="19" name="Parte 4 itens"/>
          <p:cNvSpPr txBox="1"/>
          <p:nvPr/>
        </p:nvSpPr>
        <p:spPr>
          <a:xfrm>
            <a:off x="9308592" y="3703320"/>
            <a:ext cx="212140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Simulação web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Componentes reutilizáveis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Simulação distribuída e HLA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Exercícios de revisão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Simulação de Monte Carlo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Simulação estática: o problema do jornaleiro e o do fazendeiro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Monte Carlo: o problema do jornaleiro</a:t>
            </a:r>
            <a:endParaRPr lang="en-US" sz="3000" dirty="0"/>
          </a:p>
        </p:txBody>
      </p:sp>
      <p:sp>
        <p:nvSpPr>
          <p:cNvPr id="4" name="Dilema"/>
          <p:cNvSpPr/>
          <p:nvPr/>
        </p:nvSpPr>
        <p:spPr>
          <a:xfrm>
            <a:off x="548640" y="1417320"/>
            <a:ext cx="3611880" cy="4572000"/>
          </a:xfrm>
          <a:prstGeom prst="roundRect">
            <a:avLst>
              <a:gd name="adj" fmla="val 151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Dilema texto"/>
          <p:cNvSpPr txBox="1"/>
          <p:nvPr/>
        </p:nvSpPr>
        <p:spPr>
          <a:xfrm>
            <a:off x="804672" y="1645920"/>
            <a:ext cx="3099816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100" b="1" dirty="0">
                <a:solidFill>
                  <a:schemeClr val="tx1"/>
                </a:solidFill>
              </a:rPr>
              <a:t>Quantos jornais comprar para domingo?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chemeClr val="accent4"/>
                </a:solidFill>
              </a:rPr>
              <a:t>Compra em lotes de 50, a R$ 2,50 o jornal.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chemeClr val="accent4"/>
                </a:solidFill>
              </a:rPr>
              <a:t>Vende a R$ 3,00; cliente sem jornal é venda perdida.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chemeClr val="accent4"/>
                </a:solidFill>
              </a:rPr>
              <a:t>A sobra vai para a reciclagem a R$ 1,00.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chemeClr val="accent4"/>
                </a:solidFill>
              </a:rPr>
              <a:t>A demanda segue a Tabela 8.1, ao lado.</a:t>
            </a:r>
            <a:endParaRPr lang="en-US" sz="1600" dirty="0"/>
          </a:p>
        </p:txBody>
      </p:sp>
      <p:graphicFrame>
        <p:nvGraphicFramePr>
          <p:cNvPr id="5" name="Tabela 8.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434840" y="1417320"/>
          <a:ext cx="4160520" cy="914400"/>
        </p:xfrm>
        <a:graphic>
          <a:graphicData uri="http://schemas.openxmlformats.org/drawingml/2006/table">
            <a:tbl>
              <a:tblPr/>
              <a:tblGrid>
                <a:gridCol w="1161288"/>
                <a:gridCol w="1572768"/>
                <a:gridCol w="1426464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Clientes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Probabilidade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Nº aleatório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0,10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0,00 a 0,10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150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0,25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0,10 a 0,35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0,35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0,35 a 0,70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250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0,20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0,70 a 0,90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0,10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0,90 a 1,00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Faixas"/>
          <p:cNvSpPr txBox="1"/>
          <p:nvPr/>
        </p:nvSpPr>
        <p:spPr>
          <a:xfrm>
            <a:off x="4434840" y="4617720"/>
            <a:ext cx="4160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Faixas acumuladas das probabilidades: cada número aleatório entre 0 e 1 vira uma demanda, como um giro da roleta.</a:t>
            </a:r>
            <a:endParaRPr lang="en-US" sz="1600" dirty="0"/>
          </a:p>
        </p:txBody>
      </p:sp>
      <p:sp>
        <p:nvSpPr>
          <p:cNvPr id="8" name="Figura 8.1 fundo"/>
          <p:cNvSpPr/>
          <p:nvPr/>
        </p:nvSpPr>
        <p:spPr>
          <a:xfrm>
            <a:off x="8869680" y="1417320"/>
            <a:ext cx="2770632" cy="2926080"/>
          </a:xfrm>
          <a:prstGeom prst="roundRect">
            <a:avLst>
              <a:gd name="adj" fmla="val 198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9" name="Figura 8.1" descr="Roleta dividida em cinco faixas de demand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6840" y="1665488"/>
            <a:ext cx="2496312" cy="2429744"/>
          </a:xfrm>
          <a:prstGeom prst="rect">
            <a:avLst/>
          </a:prstGeom>
        </p:spPr>
      </p:pic>
      <p:sp>
        <p:nvSpPr>
          <p:cNvPr id="10" name="Legenda roleta"/>
          <p:cNvSpPr txBox="1"/>
          <p:nvPr/>
        </p:nvSpPr>
        <p:spPr>
          <a:xfrm>
            <a:off x="8869680" y="4526280"/>
            <a:ext cx="277063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chemeClr val="accent4"/>
                </a:solidFill>
              </a:rPr>
              <a:t>A roleta: 5 faixas de área proporcional à probabilidade. Um giro é um domingo, uma replicação.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Simulando domingos: um lote de 200 jornais</a:t>
            </a:r>
            <a:endParaRPr lang="en-US" sz="3000" dirty="0"/>
          </a:p>
        </p:txBody>
      </p:sp>
      <p:graphicFrame>
        <p:nvGraphicFramePr>
          <p:cNvPr id="6" name="Replicaçõ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731520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1143000"/>
                <a:gridCol w="1143000"/>
                <a:gridCol w="1143000"/>
                <a:gridCol w="1097280"/>
                <a:gridCol w="1005840"/>
                <a:gridCol w="1234440"/>
              </a:tblGrid>
              <a:tr h="7772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Dia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Nº aleatório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Demanda (A)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Vendas B (R$)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Custo C (R$)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Sobra D (R$)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Lucro B+D−C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0,68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600,00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500,00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100,00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4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0,18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150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450,00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500,00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0,88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250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600,00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500,00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100,00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14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0,96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600,00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500,00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100,00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26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0,04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300,00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500,00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−100,00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Explicação"/>
          <p:cNvSpPr txBox="1"/>
          <p:nvPr/>
        </p:nvSpPr>
        <p:spPr>
          <a:xfrm>
            <a:off x="548640" y="52120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5 das 50 replicações da planilha (Tabela 8.3). 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Vendas: R$ 3,00 por jornal vendido, até os 200 do lote. Custo: 200 × R$ 2,50. Sobra: R$ 1,00 por jornal encalhado.</a:t>
            </a:r>
            <a:endParaRPr lang="en-US" sz="1600" dirty="0"/>
          </a:p>
        </p:txBody>
      </p:sp>
      <p:sp>
        <p:nvSpPr>
          <p:cNvPr id="6" name="10 DOMINGOS"/>
          <p:cNvSpPr/>
          <p:nvPr/>
        </p:nvSpPr>
        <p:spPr>
          <a:xfrm>
            <a:off x="8183880" y="1417320"/>
            <a:ext cx="3456432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10 DOMINGOS texto"/>
          <p:cNvSpPr txBox="1"/>
          <p:nvPr/>
        </p:nvSpPr>
        <p:spPr>
          <a:xfrm>
            <a:off x="8412480" y="1645920"/>
            <a:ext cx="299923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10 DOMINGOS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3800" b="1" dirty="0">
                <a:solidFill>
                  <a:schemeClr val="tx1"/>
                </a:solidFill>
              </a:rPr>
              <a:t>R$ 30,00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b="1" dirty="0">
                <a:solidFill>
                  <a:schemeClr val="tx1"/>
                </a:solidFill>
              </a:rPr>
              <a:t>lucro médio</a:t>
            </a:r>
            <a:endParaRPr lang="en-US" sz="1600" dirty="0"/>
          </a:p>
          <a:p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desvio-padrão: R$ 82,33</a:t>
            </a:r>
            <a:endParaRPr lang="en-US" sz="1600" dirty="0"/>
          </a:p>
        </p:txBody>
      </p:sp>
      <p:sp>
        <p:nvSpPr>
          <p:cNvPr id="8" name="50 DOMINGOS"/>
          <p:cNvSpPr/>
          <p:nvPr/>
        </p:nvSpPr>
        <p:spPr>
          <a:xfrm>
            <a:off x="8183880" y="3794760"/>
            <a:ext cx="3456432" cy="2194560"/>
          </a:xfrm>
          <a:prstGeom prst="roundRect">
            <a:avLst>
              <a:gd name="adj" fmla="val 25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50 DOMINGOS texto"/>
          <p:cNvSpPr txBox="1"/>
          <p:nvPr/>
        </p:nvSpPr>
        <p:spPr>
          <a:xfrm>
            <a:off x="8412480" y="4023360"/>
            <a:ext cx="299923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50 DOMINGOS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3800" b="1" dirty="0">
                <a:solidFill>
                  <a:schemeClr val="accent1"/>
                </a:solidFill>
              </a:rPr>
              <a:t>R$ 64,00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b="1" dirty="0">
                <a:solidFill>
                  <a:schemeClr val="bg2"/>
                </a:solidFill>
              </a:rPr>
              <a:t>lucro médio</a:t>
            </a:r>
            <a:endParaRPr lang="en-US" sz="1600" dirty="0"/>
          </a:p>
          <a:p>
            <a:pPr indent="0" marL="0">
              <a:buNone/>
            </a:pPr>
            <a:r>
              <a:rPr lang="en-US" sz="1700" dirty="0">
                <a:solidFill>
                  <a:schemeClr val="bg2"/>
                </a:solidFill>
              </a:rPr>
              <a:t>desvio-padrão: R$ 56,28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Qual lote dá o maior lucro médio?</a:t>
            </a:r>
            <a:endParaRPr lang="en-US" sz="3000" dirty="0"/>
          </a:p>
        </p:txBody>
      </p:sp>
      <p:graphicFrame>
        <p:nvGraphicFramePr>
          <p:cNvPr id="7" name="Tabela 8.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603504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2377440"/>
              </a:tblGrid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ECEBE6"/>
                          </a:solidFill>
                        </a:rPr>
                        <a:t>Lote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ECEBE6"/>
                          </a:solidFill>
                        </a:rPr>
                        <a:t>Lucro médio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ECEBE6"/>
                          </a:solidFill>
                        </a:rPr>
                        <a:t>Precisão do IC (95%)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100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R$ 50,00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R$ 0,00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B3200F"/>
                          </a:solidFill>
                        </a:rPr>
                        <a:t>150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B3200F"/>
                          </a:solidFill>
                        </a:rPr>
                        <a:t>R$ 66,81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B3200F"/>
                          </a:solidFill>
                        </a:rPr>
                        <a:t>R$ 0,67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200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R$ 56,44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R$ 1,49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250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R$ 7,62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R$ 1,50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300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−R$ 51,30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R$ 2,50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plicações"/>
          <p:cNvSpPr txBox="1"/>
          <p:nvPr/>
        </p:nvSpPr>
        <p:spPr>
          <a:xfrm>
            <a:off x="548640" y="5440680"/>
            <a:ext cx="6035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10.000 replicações por lote. Mais replicações estreitam o intervalo e aumentam a precisão (Capítulo VI).</a:t>
            </a:r>
            <a:endParaRPr lang="en-US" sz="1600" dirty="0"/>
          </a:p>
        </p:txBody>
      </p:sp>
      <p:sp>
        <p:nvSpPr>
          <p:cNvPr id="6" name="Lote de 150"/>
          <p:cNvSpPr/>
          <p:nvPr/>
        </p:nvSpPr>
        <p:spPr>
          <a:xfrm>
            <a:off x="6903720" y="1417320"/>
            <a:ext cx="4736592" cy="4572000"/>
          </a:xfrm>
          <a:prstGeom prst="roundRect">
            <a:avLst>
              <a:gd name="adj" fmla="val 12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Lote de 150 texto"/>
          <p:cNvSpPr txBox="1"/>
          <p:nvPr/>
        </p:nvSpPr>
        <p:spPr>
          <a:xfrm>
            <a:off x="7178040" y="1691640"/>
            <a:ext cx="4187952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LOTE DE 150 JORNAIS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5600" b="1" dirty="0">
                <a:solidFill>
                  <a:schemeClr val="accent1"/>
                </a:solidFill>
              </a:rPr>
              <a:t>R$ 66,81</a:t>
            </a:r>
            <a:endParaRPr lang="en-US" sz="1600" dirty="0"/>
          </a:p>
          <a:p>
            <a:pPr indent="0" marL="0">
              <a:buNone/>
            </a:pPr>
            <a:r>
              <a:rPr lang="en-US" sz="1900" dirty="0">
                <a:solidFill>
                  <a:schemeClr val="bg2"/>
                </a:solidFill>
              </a:rPr>
              <a:t>o maior lucro médio entre os cinco lotes</a:t>
            </a:r>
            <a:endParaRPr lang="en-US" sz="1600" dirty="0"/>
          </a:p>
          <a:p>
            <a:pPr indent="0" marL="0">
              <a:spcBef>
                <a:spcPts val="2400"/>
              </a:spcBef>
              <a:buNone/>
            </a:pPr>
            <a:r>
              <a:rPr lang="en-US" sz="2200" b="1" dirty="0">
                <a:solidFill>
                  <a:schemeClr val="bg2"/>
                </a:solidFill>
              </a:rPr>
              <a:t>IC 95%: de R$ 66,14 a R$ 67,48</a:t>
            </a:r>
            <a:endParaRPr lang="en-US" sz="1600" dirty="0"/>
          </a:p>
          <a:p>
            <a:pPr indent="0" marL="0">
              <a:spcBef>
                <a:spcPts val="24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Fácil de montar em planilha, Monte Carlo é hoje uma das ferramentas mais populares de apoio à decisão.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problema do fazendeiro</a:t>
            </a:r>
            <a:endParaRPr lang="en-US" sz="3000" dirty="0"/>
          </a:p>
        </p:txBody>
      </p:sp>
      <p:sp>
        <p:nvSpPr>
          <p:cNvPr id="4" name="Enunciado"/>
          <p:cNvSpPr/>
          <p:nvPr/>
        </p:nvSpPr>
        <p:spPr>
          <a:xfrm>
            <a:off x="548640" y="1417320"/>
            <a:ext cx="539496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Enunciado texto"/>
          <p:cNvSpPr txBox="1"/>
          <p:nvPr/>
        </p:nvSpPr>
        <p:spPr>
          <a:xfrm>
            <a:off x="822960" y="1691640"/>
            <a:ext cx="484632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2200" b="1" dirty="0">
                <a:solidFill>
                  <a:schemeClr val="tx1"/>
                </a:solidFill>
              </a:rPr>
              <a:t>Quanto produzir na próxima safra?</a:t>
            </a:r>
            <a:endParaRPr lang="en-US" sz="1600" dirty="0"/>
          </a:p>
          <a:p>
            <a:pPr marL="342900" indent="-342900">
              <a:spcAft>
                <a:spcPts val="2200"/>
              </a:spcAft>
              <a:buSzPct val="100000"/>
              <a:buChar char="•"/>
            </a:pPr>
            <a:r>
              <a:rPr lang="en-US" sz="2000" dirty="0">
                <a:solidFill>
                  <a:schemeClr val="accent4"/>
                </a:solidFill>
              </a:rPr>
              <a:t>Três opções: 500 t, 750 t ou 1.000 t.</a:t>
            </a:r>
            <a:endParaRPr lang="en-US" sz="1600" dirty="0"/>
          </a:p>
          <a:p>
            <a:pPr marL="342900" indent="-342900">
              <a:spcAft>
                <a:spcPts val="2200"/>
              </a:spcAft>
              <a:buSzPct val="100000"/>
              <a:buChar char="•"/>
            </a:pPr>
            <a:r>
              <a:rPr lang="en-US" sz="2000" dirty="0">
                <a:solidFill>
                  <a:schemeClr val="accent4"/>
                </a:solidFill>
              </a:rPr>
              <a:t>O risco é o preço: se todos produzem mais, a oferta sobe e o preço cai.</a:t>
            </a:r>
            <a:endParaRPr lang="en-US" sz="1600" dirty="0"/>
          </a:p>
          <a:p>
            <a:pPr marL="342900" indent="-342900">
              <a:spcAft>
                <a:spcPts val="2200"/>
              </a:spcAft>
              <a:buSzPct val="100000"/>
              <a:buChar char="•"/>
            </a:pPr>
            <a:r>
              <a:rPr lang="en-US" sz="2000" dirty="0">
                <a:solidFill>
                  <a:schemeClr val="accent4"/>
                </a:solidFill>
              </a:rPr>
              <a:t>O preço real é normal, com média P e coeficiente de variação de 20%.</a:t>
            </a:r>
            <a:endParaRPr lang="en-US" sz="1600" dirty="0"/>
          </a:p>
          <a:p>
            <a:pPr marL="342900" indent="-342900">
              <a:spcAft>
                <a:spcPts val="2200"/>
              </a:spcAft>
              <a:buSzPct val="100000"/>
              <a:buChar char="•"/>
            </a:pPr>
            <a:r>
              <a:rPr lang="en-US" sz="2000" dirty="0">
                <a:solidFill>
                  <a:schemeClr val="accent4"/>
                </a:solidFill>
              </a:rPr>
              <a:t>Custo variável de R$ 1.000/t e custo fixo de R$ 600.000 por safra.</a:t>
            </a:r>
            <a:endParaRPr lang="en-US" sz="1600" dirty="0"/>
          </a:p>
        </p:txBody>
      </p:sp>
      <p:sp>
        <p:nvSpPr>
          <p:cNvPr id="6" name="Preço"/>
          <p:cNvSpPr/>
          <p:nvPr/>
        </p:nvSpPr>
        <p:spPr>
          <a:xfrm>
            <a:off x="6263640" y="1417320"/>
            <a:ext cx="5376672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Preço rótulo"/>
          <p:cNvSpPr txBox="1"/>
          <p:nvPr/>
        </p:nvSpPr>
        <p:spPr>
          <a:xfrm>
            <a:off x="6519672" y="1645920"/>
            <a:ext cx="48646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PREÇO DE REFERÊNCIA (R$/t)</a:t>
            </a:r>
            <a:endParaRPr lang="en-US" sz="1600" dirty="0"/>
          </a:p>
        </p:txBody>
      </p:sp>
      <p:pic>
        <p:nvPicPr>
          <p:cNvPr id="8" name="Equação do preço" descr="P = 12.500 − 350 vezes raiz de Q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9672" y="2057400"/>
            <a:ext cx="4555671" cy="685800"/>
          </a:xfrm>
          <a:prstGeom prst="rect">
            <a:avLst/>
          </a:prstGeom>
        </p:spPr>
      </p:pic>
      <p:sp>
        <p:nvSpPr>
          <p:cNvPr id="9" name="Preço nota"/>
          <p:cNvSpPr txBox="1"/>
          <p:nvPr/>
        </p:nvSpPr>
        <p:spPr>
          <a:xfrm>
            <a:off x="6519672" y="2926080"/>
            <a:ext cx="48646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Q: quantidade produzida, em toneladas.</a:t>
            </a:r>
            <a:endParaRPr lang="en-US" sz="1600" dirty="0"/>
          </a:p>
        </p:txBody>
      </p:sp>
      <p:sp>
        <p:nvSpPr>
          <p:cNvPr id="10" name="Lucro"/>
          <p:cNvSpPr/>
          <p:nvPr/>
        </p:nvSpPr>
        <p:spPr>
          <a:xfrm>
            <a:off x="6263640" y="3749040"/>
            <a:ext cx="5376672" cy="2240280"/>
          </a:xfrm>
          <a:prstGeom prst="roundRect">
            <a:avLst>
              <a:gd name="adj" fmla="val 2449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Lucro texto"/>
          <p:cNvSpPr txBox="1"/>
          <p:nvPr/>
        </p:nvSpPr>
        <p:spPr>
          <a:xfrm>
            <a:off x="6519672" y="3977640"/>
            <a:ext cx="486460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LUCRO (FUNÇÃO OBJETIVO)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2400" b="1" dirty="0">
                <a:solidFill>
                  <a:schemeClr val="bg2"/>
                </a:solidFill>
              </a:rPr>
              <a:t>L = P′×Q − 1.000×Q − 600.000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700" dirty="0">
                <a:solidFill>
                  <a:schemeClr val="bg2"/>
                </a:solidFill>
              </a:rPr>
              <a:t>P′: preço sorteado · Q: variável de decisão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700" b="1" dirty="0">
                <a:solidFill>
                  <a:schemeClr val="accent2"/>
                </a:solidFill>
              </a:rPr>
              <a:t>Objetivo: maximizar o lucro esperado da safra.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fazendeiro na planilha</a:t>
            </a:r>
            <a:endParaRPr lang="en-US" sz="3000" dirty="0"/>
          </a:p>
        </p:txBody>
      </p:sp>
      <p:sp>
        <p:nvSpPr>
          <p:cNvPr id="4" name="Planilha"/>
          <p:cNvSpPr/>
          <p:nvPr/>
        </p:nvSpPr>
        <p:spPr>
          <a:xfrm>
            <a:off x="548640" y="1417320"/>
            <a:ext cx="576072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Planilha texto"/>
          <p:cNvSpPr txBox="1"/>
          <p:nvPr/>
        </p:nvSpPr>
        <p:spPr>
          <a:xfrm>
            <a:off x="804672" y="1645920"/>
            <a:ext cx="5248656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Três etapas na planilha (Gnumeric)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D5  </a:t>
            </a:r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500, 750 ou 1000</a:t>
            </a:r>
            <a:endParaRPr lang="en-US" sz="1600" dirty="0"/>
          </a:p>
          <a:p>
            <a:pPr indent="0" marL="0">
              <a:spcAft>
                <a:spcPts val="1600"/>
              </a:spcAft>
              <a:buNone/>
            </a:pPr>
            <a:r>
              <a:rPr lang="en-US" sz="1650" dirty="0">
                <a:solidFill>
                  <a:schemeClr val="accent4"/>
                </a:solidFill>
              </a:rPr>
              <a:t>nível de produção Q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D8  </a:t>
            </a:r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=12500-350*SQRT(D5)</a:t>
            </a:r>
            <a:endParaRPr lang="en-US" sz="1600" dirty="0"/>
          </a:p>
          <a:p>
            <a:pPr indent="0" marL="0">
              <a:spcAft>
                <a:spcPts val="1600"/>
              </a:spcAft>
              <a:buNone/>
            </a:pPr>
            <a:r>
              <a:rPr lang="en-US" sz="1650" dirty="0">
                <a:solidFill>
                  <a:schemeClr val="accent4"/>
                </a:solidFill>
              </a:rPr>
              <a:t>preço de referência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D9  </a:t>
            </a:r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=NORMINV(RAND(),D8,0.2*D8)</a:t>
            </a:r>
            <a:endParaRPr lang="en-US" sz="1600" dirty="0"/>
          </a:p>
          <a:p>
            <a:pPr indent="0" marL="0">
              <a:spcAft>
                <a:spcPts val="1600"/>
              </a:spcAft>
              <a:buNone/>
            </a:pPr>
            <a:r>
              <a:rPr lang="en-US" sz="1650" dirty="0">
                <a:solidFill>
                  <a:schemeClr val="accent4"/>
                </a:solidFill>
              </a:rPr>
              <a:t>preço futuro, normal com coeficiente de variação de 20%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D12 </a:t>
            </a:r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=D9*D5-1000*D5-600000</a:t>
            </a:r>
            <a:endParaRPr lang="en-US" sz="1600" dirty="0"/>
          </a:p>
          <a:p>
            <a:pPr indent="0" marL="0">
              <a:spcAft>
                <a:spcPts val="1600"/>
              </a:spcAft>
              <a:buNone/>
            </a:pPr>
            <a:r>
              <a:rPr lang="en-US" sz="1650" dirty="0">
                <a:solidFill>
                  <a:schemeClr val="accent4"/>
                </a:solidFill>
              </a:rPr>
              <a:t>lucro</a:t>
            </a:r>
            <a:endParaRPr lang="en-US" sz="1600" dirty="0"/>
          </a:p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Simulação: entrada D9, saída D12, 10.000 iterações.</a:t>
            </a:r>
            <a:endParaRPr lang="en-US" sz="1600" dirty="0"/>
          </a:p>
        </p:txBody>
      </p:sp>
      <p:graphicFrame>
        <p:nvGraphicFramePr>
          <p:cNvPr id="9" name="Tabela 8.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29400" y="1417320"/>
          <a:ext cx="5010912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011680"/>
                <a:gridCol w="1627632"/>
              </a:tblGrid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Produção (t)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Lucro médio (R$)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IC 95% ± (R$)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B3200F"/>
                          </a:solidFill>
                        </a:rPr>
                        <a:t>500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B3200F"/>
                          </a:solidFill>
                        </a:rPr>
                        <a:t>1.235.507,19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B3200F"/>
                          </a:solidFill>
                        </a:rPr>
                        <a:t>7.762,80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750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836.141,43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7.237,02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1.000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−165.022,96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4.702,78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Decisão"/>
          <p:cNvSpPr/>
          <p:nvPr/>
        </p:nvSpPr>
        <p:spPr>
          <a:xfrm>
            <a:off x="6629400" y="3931920"/>
            <a:ext cx="5010912" cy="2057400"/>
          </a:xfrm>
          <a:prstGeom prst="roundRect">
            <a:avLst>
              <a:gd name="adj" fmla="val 266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Decisão texto"/>
          <p:cNvSpPr txBox="1"/>
          <p:nvPr/>
        </p:nvSpPr>
        <p:spPr>
          <a:xfrm>
            <a:off x="6885432" y="4151376"/>
            <a:ext cx="4498848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Produzir 500 t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bg2"/>
                </a:solidFill>
              </a:rPr>
              <a:t>Lucro médio de R$ 1.235.507,19 ± 7.762,80. Com 1.000 t, o fazendeiro tem prejuízo médio.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Dinâmica de Sistemas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Realimentação, laços causais, estoques e fluxos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Uma avenida bem congestionada</a:t>
            </a:r>
            <a:endParaRPr lang="en-US" sz="3000" dirty="0"/>
          </a:p>
        </p:txBody>
      </p:sp>
      <p:pic>
        <p:nvPicPr>
          <p:cNvPr id="4" name="Figura 8.4" descr="Da via simples congestionada até a via dupla congestionad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329574"/>
            <a:ext cx="10634472" cy="3284452"/>
          </a:xfrm>
          <a:prstGeom prst="rect">
            <a:avLst/>
          </a:prstGeom>
        </p:spPr>
      </p:pic>
      <p:sp>
        <p:nvSpPr>
          <p:cNvPr id="5" name="Quadro 1"/>
          <p:cNvSpPr txBox="1"/>
          <p:nvPr/>
        </p:nvSpPr>
        <p:spPr>
          <a:xfrm>
            <a:off x="777240" y="475488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 </a:t>
            </a:r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Antes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Via congestionada. Para pagar a avenida nova, a prefeitura vende certificados para prédios de até 25 andares.</a:t>
            </a:r>
            <a:endParaRPr lang="en-US" sz="1600" dirty="0"/>
          </a:p>
        </p:txBody>
      </p:sp>
      <p:sp>
        <p:nvSpPr>
          <p:cNvPr id="6" name="Quadro 2"/>
          <p:cNvSpPr txBox="1"/>
          <p:nvPr/>
        </p:nvSpPr>
        <p:spPr>
          <a:xfrm>
            <a:off x="4370832" y="475488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  </a:t>
            </a:r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Meses depois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Avenida inaugurada, trânsito livre, investimentos no novo “Eldorado” e reeleição iminente.</a:t>
            </a:r>
            <a:endParaRPr lang="en-US" sz="1600" dirty="0"/>
          </a:p>
        </p:txBody>
      </p:sp>
      <p:sp>
        <p:nvSpPr>
          <p:cNvPr id="7" name="Quadro 3"/>
          <p:cNvSpPr txBox="1"/>
          <p:nvPr/>
        </p:nvSpPr>
        <p:spPr>
          <a:xfrm>
            <a:off x="7964424" y="475488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  </a:t>
            </a:r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Mais alguns meses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As duas avenidas estão completamente congestionadas.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que ocorreu? Dinâmica de Sistemas</a:t>
            </a:r>
            <a:endParaRPr lang="en-US" sz="3000" dirty="0"/>
          </a:p>
        </p:txBody>
      </p:sp>
      <p:sp>
        <p:nvSpPr>
          <p:cNvPr id="4" name="Cadeia título"/>
          <p:cNvSpPr txBox="1"/>
          <p:nvPr/>
        </p:nvSpPr>
        <p:spPr>
          <a:xfrm>
            <a:off x="548640" y="137160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O que ocorreu?</a:t>
            </a:r>
            <a:endParaRPr lang="en-US" sz="2000" dirty="0"/>
          </a:p>
        </p:txBody>
      </p:sp>
      <p:sp>
        <p:nvSpPr>
          <p:cNvPr id="5" name="Elo 1"/>
          <p:cNvSpPr/>
          <p:nvPr/>
        </p:nvSpPr>
        <p:spPr>
          <a:xfrm>
            <a:off x="548640" y="1874520"/>
            <a:ext cx="512064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6" name="Elo 1 texto"/>
          <p:cNvSpPr txBox="1"/>
          <p:nvPr/>
        </p:nvSpPr>
        <p:spPr>
          <a:xfrm>
            <a:off x="731520" y="1874520"/>
            <a:ext cx="4800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 </a:t>
            </a:r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A nova avenida aumenta a oferta de transporte</a:t>
            </a:r>
            <a:endParaRPr lang="en-US" sz="1600" dirty="0"/>
          </a:p>
        </p:txBody>
      </p:sp>
      <p:sp>
        <p:nvSpPr>
          <p:cNvPr id="7" name="Elo 2"/>
          <p:cNvSpPr/>
          <p:nvPr/>
        </p:nvSpPr>
        <p:spPr>
          <a:xfrm>
            <a:off x="548640" y="2624328"/>
            <a:ext cx="512064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8" name="Elo 2 texto"/>
          <p:cNvSpPr txBox="1"/>
          <p:nvPr/>
        </p:nvSpPr>
        <p:spPr>
          <a:xfrm>
            <a:off x="731520" y="2624328"/>
            <a:ext cx="4800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  </a:t>
            </a:r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Os certificados viram prédios comerciais</a:t>
            </a:r>
            <a:endParaRPr lang="en-US" sz="1600" dirty="0"/>
          </a:p>
        </p:txBody>
      </p:sp>
      <p:sp>
        <p:nvSpPr>
          <p:cNvPr id="9" name="Elo 3"/>
          <p:cNvSpPr/>
          <p:nvPr/>
        </p:nvSpPr>
        <p:spPr>
          <a:xfrm>
            <a:off x="548640" y="3374136"/>
            <a:ext cx="512064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10" name="Elo 3 texto"/>
          <p:cNvSpPr txBox="1"/>
          <p:nvPr/>
        </p:nvSpPr>
        <p:spPr>
          <a:xfrm>
            <a:off x="731520" y="3374136"/>
            <a:ext cx="4800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  </a:t>
            </a:r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Os novos empregos atraem a população</a:t>
            </a:r>
            <a:endParaRPr lang="en-US" sz="1600" dirty="0"/>
          </a:p>
        </p:txBody>
      </p:sp>
      <p:sp>
        <p:nvSpPr>
          <p:cNvPr id="11" name="Elo 4"/>
          <p:cNvSpPr/>
          <p:nvPr/>
        </p:nvSpPr>
        <p:spPr>
          <a:xfrm>
            <a:off x="548640" y="4123944"/>
            <a:ext cx="512064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12" name="Elo 4 texto"/>
          <p:cNvSpPr txBox="1"/>
          <p:nvPr/>
        </p:nvSpPr>
        <p:spPr>
          <a:xfrm>
            <a:off x="731520" y="4123944"/>
            <a:ext cx="4800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  </a:t>
            </a:r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Os trabalhadores precisam de transporte</a:t>
            </a:r>
            <a:endParaRPr lang="en-US" sz="1600" dirty="0"/>
          </a:p>
        </p:txBody>
      </p:sp>
      <p:sp>
        <p:nvSpPr>
          <p:cNvPr id="13" name="Elo 5"/>
          <p:cNvSpPr/>
          <p:nvPr/>
        </p:nvSpPr>
        <p:spPr>
          <a:xfrm>
            <a:off x="548640" y="4873752"/>
            <a:ext cx="5120640" cy="585216"/>
          </a:xfrm>
          <a:prstGeom prst="roundRect">
            <a:avLst>
              <a:gd name="adj" fmla="val 125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</p:spPr>
      </p:sp>
      <p:sp>
        <p:nvSpPr>
          <p:cNvPr id="14" name="Elo 5 texto"/>
          <p:cNvSpPr txBox="1"/>
          <p:nvPr/>
        </p:nvSpPr>
        <p:spPr>
          <a:xfrm>
            <a:off x="731520" y="4873752"/>
            <a:ext cx="4800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 </a:t>
            </a:r>
            <a:pPr indent="0" marL="0">
              <a:buNone/>
            </a:pPr>
            <a:r>
              <a:rPr lang="en-US" sz="1650" b="1" dirty="0">
                <a:solidFill>
                  <a:schemeClr val="bg2"/>
                </a:solidFill>
              </a:rPr>
              <a:t>O congestionamento volta, pior que antes</a:t>
            </a:r>
            <a:endParaRPr lang="en-US" sz="1600" dirty="0"/>
          </a:p>
        </p:txBody>
      </p:sp>
      <p:sp>
        <p:nvSpPr>
          <p:cNvPr id="15" name="Realimentação"/>
          <p:cNvSpPr txBox="1"/>
          <p:nvPr/>
        </p:nvSpPr>
        <p:spPr>
          <a:xfrm>
            <a:off x="548640" y="562356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chemeClr val="accent3"/>
                </a:solidFill>
              </a:rPr>
              <a:t>Realimentação: o efeito volta a agir sobre a causa.</a:t>
            </a:r>
            <a:endParaRPr lang="en-US" sz="1650" dirty="0"/>
          </a:p>
        </p:txBody>
      </p:sp>
      <p:sp>
        <p:nvSpPr>
          <p:cNvPr id="16" name="Dinâmica de Sistemas"/>
          <p:cNvSpPr/>
          <p:nvPr/>
        </p:nvSpPr>
        <p:spPr>
          <a:xfrm>
            <a:off x="6035040" y="1417320"/>
            <a:ext cx="5605272" cy="2331720"/>
          </a:xfrm>
          <a:prstGeom prst="roundRect">
            <a:avLst>
              <a:gd name="adj" fmla="val 235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7" name="Dinâmica de Sistemas texto"/>
          <p:cNvSpPr txBox="1"/>
          <p:nvPr/>
        </p:nvSpPr>
        <p:spPr>
          <a:xfrm>
            <a:off x="6291072" y="1636776"/>
            <a:ext cx="5093208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Dinâmica de Sistemas (System Dynamics)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bg2"/>
                </a:solidFill>
              </a:rPr>
              <a:t>Criada por Forrester (1961) para problemas industriais e estendida a sistemas sociais, econômicos, urbanos e de negócios. Leituras: Sterman (2000) e Senge (1990).</a:t>
            </a:r>
            <a:endParaRPr lang="en-US" sz="1600" dirty="0"/>
          </a:p>
        </p:txBody>
      </p:sp>
      <p:sp>
        <p:nvSpPr>
          <p:cNvPr id="18" name="Eventos discretos e dinâmica"/>
          <p:cNvSpPr/>
          <p:nvPr/>
        </p:nvSpPr>
        <p:spPr>
          <a:xfrm>
            <a:off x="6035040" y="3931920"/>
            <a:ext cx="5605272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9" name="Eventos discretos e dinâmica texto"/>
          <p:cNvSpPr txBox="1"/>
          <p:nvPr/>
        </p:nvSpPr>
        <p:spPr>
          <a:xfrm>
            <a:off x="6291072" y="4151376"/>
            <a:ext cx="5093208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Eventos discretos × dinâmica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Na discreta, o foco são atividades e eventos, e a retroalimentação é rara. Na dinâmica, o foco são as relações de causa e efeito, e a retroalimentação é a base.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Diagrama de laços causais</a:t>
            </a:r>
            <a:endParaRPr lang="en-US" sz="3000" dirty="0"/>
          </a:p>
        </p:txBody>
      </p:sp>
      <p:sp>
        <p:nvSpPr>
          <p:cNvPr id="4" name="Figura 8.5 fundo"/>
          <p:cNvSpPr/>
          <p:nvPr/>
        </p:nvSpPr>
        <p:spPr>
          <a:xfrm>
            <a:off x="548640" y="1417320"/>
            <a:ext cx="5394960" cy="2834640"/>
          </a:xfrm>
          <a:prstGeom prst="roundRect">
            <a:avLst>
              <a:gd name="adj" fmla="val 193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Figura 8.5" descr="Laço causal entre dinheiro e ganh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8098" y="1691640"/>
            <a:ext cx="4456043" cy="2286000"/>
          </a:xfrm>
          <a:prstGeom prst="rect">
            <a:avLst/>
          </a:prstGeom>
        </p:spPr>
      </p:pic>
      <p:sp>
        <p:nvSpPr>
          <p:cNvPr id="6" name="Poupança"/>
          <p:cNvSpPr txBox="1"/>
          <p:nvPr/>
        </p:nvSpPr>
        <p:spPr>
          <a:xfrm>
            <a:off x="548640" y="4480560"/>
            <a:ext cx="53949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Poupança: o dinheiro investido aumenta os ganhos mensais, e os ganhos aumentam o dinheiro. Sem saques, o crescimento é ilimitado.</a:t>
            </a:r>
            <a:endParaRPr lang="en-US" sz="1700" dirty="0"/>
          </a:p>
        </p:txBody>
      </p:sp>
      <p:sp>
        <p:nvSpPr>
          <p:cNvPr id="7" name="Nós e arcos"/>
          <p:cNvSpPr txBox="1"/>
          <p:nvPr/>
        </p:nvSpPr>
        <p:spPr>
          <a:xfrm>
            <a:off x="6263640" y="1371600"/>
            <a:ext cx="5376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Nós são variáveis; arcos são relações de causa e efeito entre elas.</a:t>
            </a:r>
            <a:endParaRPr lang="en-US" sz="1800" dirty="0"/>
          </a:p>
        </p:txBody>
      </p:sp>
      <p:sp>
        <p:nvSpPr>
          <p:cNvPr id="8" name="Arco positivo (+)"/>
          <p:cNvSpPr/>
          <p:nvPr/>
        </p:nvSpPr>
        <p:spPr>
          <a:xfrm>
            <a:off x="6263640" y="2240280"/>
            <a:ext cx="5376672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Arco positivo (+) texto"/>
          <p:cNvSpPr txBox="1"/>
          <p:nvPr/>
        </p:nvSpPr>
        <p:spPr>
          <a:xfrm>
            <a:off x="6519672" y="2459736"/>
            <a:ext cx="486460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Arco positivo (+)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X cresce, Y cresce (ou X cai, Y cai).</a:t>
            </a:r>
            <a:endParaRPr lang="en-US" sz="1600" dirty="0"/>
          </a:p>
        </p:txBody>
      </p:sp>
      <p:sp>
        <p:nvSpPr>
          <p:cNvPr id="10" name="Arco negativo (−)"/>
          <p:cNvSpPr/>
          <p:nvPr/>
        </p:nvSpPr>
        <p:spPr>
          <a:xfrm>
            <a:off x="6263640" y="3520440"/>
            <a:ext cx="5376672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Arco negativo (−) texto"/>
          <p:cNvSpPr txBox="1"/>
          <p:nvPr/>
        </p:nvSpPr>
        <p:spPr>
          <a:xfrm>
            <a:off x="6519672" y="3739896"/>
            <a:ext cx="486460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Arco negativo (−)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X cresce, Y diminui (ou X cai, Y cresce).</a:t>
            </a:r>
            <a:endParaRPr lang="en-US" sz="1600" dirty="0"/>
          </a:p>
        </p:txBody>
      </p:sp>
      <p:sp>
        <p:nvSpPr>
          <p:cNvPr id="12" name="Laço de reforço (+)"/>
          <p:cNvSpPr/>
          <p:nvPr/>
        </p:nvSpPr>
        <p:spPr>
          <a:xfrm>
            <a:off x="6263640" y="4800600"/>
            <a:ext cx="5376672" cy="1143000"/>
          </a:xfrm>
          <a:prstGeom prst="roundRect">
            <a:avLst>
              <a:gd name="adj" fmla="val 48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Laço de reforço (+) texto"/>
          <p:cNvSpPr txBox="1"/>
          <p:nvPr/>
        </p:nvSpPr>
        <p:spPr>
          <a:xfrm>
            <a:off x="6519672" y="5020056"/>
            <a:ext cx="486460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Laço de reforço (+)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bg2"/>
                </a:solidFill>
              </a:rPr>
              <a:t>Caminho fechado que gera crescimento ilimitado.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Laço de balanço: em busca do equilíbrio</a:t>
            </a:r>
            <a:endParaRPr lang="en-US" sz="3000" dirty="0"/>
          </a:p>
        </p:txBody>
      </p:sp>
      <p:sp>
        <p:nvSpPr>
          <p:cNvPr id="4" name="Rótulo 8.6"/>
          <p:cNvSpPr txBox="1"/>
          <p:nvPr/>
        </p:nvSpPr>
        <p:spPr>
          <a:xfrm>
            <a:off x="548640" y="137160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Poupança com retiradas</a:t>
            </a:r>
            <a:endParaRPr lang="en-US" sz="1700" dirty="0"/>
          </a:p>
        </p:txBody>
      </p:sp>
      <p:sp>
        <p:nvSpPr>
          <p:cNvPr id="5" name="Figura 8.6 fundo"/>
          <p:cNvSpPr/>
          <p:nvPr/>
        </p:nvSpPr>
        <p:spPr>
          <a:xfrm>
            <a:off x="548640" y="1783080"/>
            <a:ext cx="603504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6" name="Figura 8.6" descr="Laços de retiradas, dinheiro e ganh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728" y="1920240"/>
            <a:ext cx="5192864" cy="1554480"/>
          </a:xfrm>
          <a:prstGeom prst="rect">
            <a:avLst/>
          </a:prstGeom>
        </p:spPr>
      </p:pic>
      <p:sp>
        <p:nvSpPr>
          <p:cNvPr id="7" name="Rótulo 8.7"/>
          <p:cNvSpPr txBox="1"/>
          <p:nvPr/>
        </p:nvSpPr>
        <p:spPr>
          <a:xfrm>
            <a:off x="548640" y="379476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Avenida: pessoas, trânsito e obras</a:t>
            </a:r>
            <a:endParaRPr lang="en-US" sz="1700" dirty="0"/>
          </a:p>
        </p:txBody>
      </p:sp>
      <p:sp>
        <p:nvSpPr>
          <p:cNvPr id="8" name="Figura 8.7 fundo"/>
          <p:cNvSpPr/>
          <p:nvPr/>
        </p:nvSpPr>
        <p:spPr>
          <a:xfrm>
            <a:off x="548640" y="4206240"/>
            <a:ext cx="603504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9" name="Figura 8.7" descr="Laços de pessoas, trânsito e obra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762" y="4343400"/>
            <a:ext cx="5040796" cy="1554480"/>
          </a:xfrm>
          <a:prstGeom prst="rect">
            <a:avLst/>
          </a:prstGeom>
        </p:spPr>
      </p:pic>
      <p:sp>
        <p:nvSpPr>
          <p:cNvPr id="10" name="Laço de balanço"/>
          <p:cNvSpPr/>
          <p:nvPr/>
        </p:nvSpPr>
        <p:spPr>
          <a:xfrm>
            <a:off x="6903720" y="1417320"/>
            <a:ext cx="4736592" cy="2377440"/>
          </a:xfrm>
          <a:prstGeom prst="roundRect">
            <a:avLst>
              <a:gd name="adj" fmla="val 230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Laço de balanço texto"/>
          <p:cNvSpPr txBox="1"/>
          <p:nvPr/>
        </p:nvSpPr>
        <p:spPr>
          <a:xfrm>
            <a:off x="7159752" y="1636776"/>
            <a:ext cx="4224528" cy="1938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Laço de balanço (−)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50" dirty="0">
                <a:solidFill>
                  <a:schemeClr val="bg2"/>
                </a:solidFill>
              </a:rPr>
              <a:t>Mais dinheiro, maior a retirada; maior a retirada, menos dinheiro. O laço negativo faz o sistema buscar o equilíbrio.</a:t>
            </a:r>
            <a:endParaRPr lang="en-US" sz="1600" dirty="0"/>
          </a:p>
        </p:txBody>
      </p:sp>
      <p:sp>
        <p:nvSpPr>
          <p:cNvPr id="12" name="Na avenida"/>
          <p:cNvSpPr/>
          <p:nvPr/>
        </p:nvSpPr>
        <p:spPr>
          <a:xfrm>
            <a:off x="6903720" y="3977640"/>
            <a:ext cx="4736592" cy="20574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Na avenida texto"/>
          <p:cNvSpPr txBox="1"/>
          <p:nvPr/>
        </p:nvSpPr>
        <p:spPr>
          <a:xfrm>
            <a:off x="7159752" y="4197096"/>
            <a:ext cx="4224528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Na avenida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50" dirty="0">
                <a:solidFill>
                  <a:schemeClr val="accent4"/>
                </a:solidFill>
              </a:rPr>
              <a:t>Mais obras reduzem o trânsito; mais trânsito pede mais obras. É o laço de balanço do exemplo.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Investimentos em metrô</a:t>
            </a:r>
            <a:endParaRPr lang="en-US" sz="3000" dirty="0"/>
          </a:p>
        </p:txBody>
      </p:sp>
      <p:sp>
        <p:nvSpPr>
          <p:cNvPr id="4" name="Figura 8.8 fundo"/>
          <p:cNvSpPr/>
          <p:nvPr/>
        </p:nvSpPr>
        <p:spPr>
          <a:xfrm>
            <a:off x="548640" y="1371600"/>
            <a:ext cx="5120640" cy="4663440"/>
          </a:xfrm>
          <a:prstGeom prst="roundRect">
            <a:avLst>
              <a:gd name="adj" fmla="val 117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Figura 8.8" descr="Diagrama de laços causais do metrô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596" y="1508760"/>
            <a:ext cx="4736727" cy="4389120"/>
          </a:xfrm>
          <a:prstGeom prst="rect">
            <a:avLst/>
          </a:prstGeom>
        </p:spPr>
      </p:pic>
      <p:sp>
        <p:nvSpPr>
          <p:cNvPr id="6" name="Usuários, automóveis e trânsito"/>
          <p:cNvSpPr/>
          <p:nvPr/>
        </p:nvSpPr>
        <p:spPr>
          <a:xfrm>
            <a:off x="5989320" y="1417320"/>
            <a:ext cx="5650992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Usuários, automóveis e trânsito texto"/>
          <p:cNvSpPr txBox="1"/>
          <p:nvPr/>
        </p:nvSpPr>
        <p:spPr>
          <a:xfrm>
            <a:off x="6245352" y="1636776"/>
            <a:ext cx="5138928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</a:rPr>
              <a:t>Usuários, automóveis e trânsito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Mais usuários, menos automóveis (−); mais automóveis, mais trânsito (+); mais trânsito, mais usuários (+).</a:t>
            </a:r>
            <a:endParaRPr lang="en-US" sz="1600" dirty="0"/>
          </a:p>
        </p:txBody>
      </p:sp>
      <p:sp>
        <p:nvSpPr>
          <p:cNvPr id="8" name="Receita × lotação"/>
          <p:cNvSpPr/>
          <p:nvPr/>
        </p:nvSpPr>
        <p:spPr>
          <a:xfrm>
            <a:off x="5989320" y="2990088"/>
            <a:ext cx="5650992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Receita × lotação texto"/>
          <p:cNvSpPr txBox="1"/>
          <p:nvPr/>
        </p:nvSpPr>
        <p:spPr>
          <a:xfrm>
            <a:off x="6245352" y="3209544"/>
            <a:ext cx="5138928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</a:rPr>
              <a:t>Receita × lotação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Mais usuários trazem receita e novas linhas, mas lotam os vagões, e o desconforto afasta usuários.</a:t>
            </a:r>
            <a:endParaRPr lang="en-US" sz="1600" dirty="0"/>
          </a:p>
        </p:txBody>
      </p:sp>
      <p:sp>
        <p:nvSpPr>
          <p:cNvPr id="10" name="Erro comum"/>
          <p:cNvSpPr/>
          <p:nvPr/>
        </p:nvSpPr>
        <p:spPr>
          <a:xfrm>
            <a:off x="5989320" y="4562856"/>
            <a:ext cx="5650992" cy="1417320"/>
          </a:xfrm>
          <a:prstGeom prst="roundRect">
            <a:avLst>
              <a:gd name="adj" fmla="val 3871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Erro comum texto"/>
          <p:cNvSpPr txBox="1"/>
          <p:nvPr/>
        </p:nvSpPr>
        <p:spPr>
          <a:xfrm>
            <a:off x="6245352" y="4782312"/>
            <a:ext cx="5138928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2"/>
                </a:solidFill>
              </a:rPr>
              <a:t>Erro comum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bg2"/>
                </a:solidFill>
              </a:rPr>
              <a:t>Ligar automóveis à lotação do metrô: a lotação depende de usuários e de trens, não de automóveis.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Construindo o modelo: estoques e fluxos</a:t>
            </a:r>
            <a:endParaRPr lang="en-US" sz="3000" dirty="0"/>
          </a:p>
        </p:txBody>
      </p:sp>
      <p:sp>
        <p:nvSpPr>
          <p:cNvPr id="4" name="Etapa 1 número"/>
          <p:cNvSpPr txBox="1"/>
          <p:nvPr/>
        </p:nvSpPr>
        <p:spPr>
          <a:xfrm>
            <a:off x="548640" y="13716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3200" dirty="0"/>
          </a:p>
        </p:txBody>
      </p:sp>
      <p:sp>
        <p:nvSpPr>
          <p:cNvPr id="5" name="Etapa 1"/>
          <p:cNvSpPr txBox="1"/>
          <p:nvPr/>
        </p:nvSpPr>
        <p:spPr>
          <a:xfrm>
            <a:off x="1051560" y="14173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</a:rPr>
              <a:t>Diagrama de laços causais</a:t>
            </a:r>
            <a:endParaRPr lang="en-US" sz="1750" dirty="0"/>
          </a:p>
        </p:txBody>
      </p:sp>
      <p:sp>
        <p:nvSpPr>
          <p:cNvPr id="6" name="Etapa 2 número"/>
          <p:cNvSpPr txBox="1"/>
          <p:nvPr/>
        </p:nvSpPr>
        <p:spPr>
          <a:xfrm>
            <a:off x="4297680" y="13716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3200" dirty="0"/>
          </a:p>
        </p:txBody>
      </p:sp>
      <p:sp>
        <p:nvSpPr>
          <p:cNvPr id="7" name="Etapa 2"/>
          <p:cNvSpPr txBox="1"/>
          <p:nvPr/>
        </p:nvSpPr>
        <p:spPr>
          <a:xfrm>
            <a:off x="4800600" y="14173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</a:rPr>
              <a:t>Diagrama de estoque e fluxo</a:t>
            </a:r>
            <a:endParaRPr lang="en-US" sz="1750" dirty="0"/>
          </a:p>
        </p:txBody>
      </p:sp>
      <p:sp>
        <p:nvSpPr>
          <p:cNvPr id="8" name="Etapa 3 número"/>
          <p:cNvSpPr txBox="1"/>
          <p:nvPr/>
        </p:nvSpPr>
        <p:spPr>
          <a:xfrm>
            <a:off x="8046720" y="13716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3200" dirty="0"/>
          </a:p>
        </p:txBody>
      </p:sp>
      <p:sp>
        <p:nvSpPr>
          <p:cNvPr id="9" name="Etapa 3"/>
          <p:cNvSpPr txBox="1"/>
          <p:nvPr/>
        </p:nvSpPr>
        <p:spPr>
          <a:xfrm>
            <a:off x="8549640" y="14173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</a:rPr>
              <a:t>Equações, parâmetros e valores iniciais</a:t>
            </a:r>
            <a:endParaRPr lang="en-US" sz="1750" dirty="0"/>
          </a:p>
        </p:txBody>
      </p:sp>
      <p:sp>
        <p:nvSpPr>
          <p:cNvPr id="10" name="Figura 8.9 fundo"/>
          <p:cNvSpPr/>
          <p:nvPr/>
        </p:nvSpPr>
        <p:spPr>
          <a:xfrm>
            <a:off x="548640" y="2331720"/>
            <a:ext cx="5394960" cy="3703320"/>
          </a:xfrm>
          <a:prstGeom prst="roundRect">
            <a:avLst>
              <a:gd name="adj" fmla="val 148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1" name="Figura 8.9" descr="Caixa d'água e seu diagrama de estoque e flux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1978" y="2468880"/>
            <a:ext cx="4048284" cy="3429000"/>
          </a:xfrm>
          <a:prstGeom prst="rect">
            <a:avLst/>
          </a:prstGeom>
        </p:spPr>
      </p:pic>
      <p:sp>
        <p:nvSpPr>
          <p:cNvPr id="12" name="Regras"/>
          <p:cNvSpPr txBox="1"/>
          <p:nvPr/>
        </p:nvSpPr>
        <p:spPr>
          <a:xfrm>
            <a:off x="6263640" y="2331720"/>
            <a:ext cx="537667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Válvulas são fluxos (ampulhetas); a caixa é um estoque (retângulo).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A nuvem é uma fonte ou um destino infinito.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T</a:t>
            </a:r>
            <a:pPr indent="0" marL="0">
              <a:spcAft>
                <a:spcPts val="1000"/>
              </a:spcAft>
              <a:buNone/>
            </a:pPr>
            <a:r>
              <a:rPr lang="en-US" sz="1700" baseline="-40000" dirty="0">
                <a:solidFill>
                  <a:schemeClr val="tx1"/>
                </a:solidFill>
              </a:rPr>
              <a:t>1</a:t>
            </a:r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 &gt; </a:t>
            </a:r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T</a:t>
            </a:r>
            <a:pPr indent="0" marL="0">
              <a:spcAft>
                <a:spcPts val="1000"/>
              </a:spcAft>
              <a:buNone/>
            </a:pPr>
            <a:r>
              <a:rPr lang="en-US" sz="1700" baseline="-40000" dirty="0">
                <a:solidFill>
                  <a:schemeClr val="tx1"/>
                </a:solidFill>
              </a:rPr>
              <a:t>2</a:t>
            </a:r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: o nível sobe. </a:t>
            </a:r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T</a:t>
            </a:r>
            <a:pPr indent="0" marL="0">
              <a:spcAft>
                <a:spcPts val="1000"/>
              </a:spcAft>
              <a:buNone/>
            </a:pPr>
            <a:r>
              <a:rPr lang="en-US" sz="1700" baseline="-40000" dirty="0">
                <a:solidFill>
                  <a:schemeClr val="tx1"/>
                </a:solidFill>
              </a:rPr>
              <a:t>2</a:t>
            </a:r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 &gt; </a:t>
            </a:r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T</a:t>
            </a:r>
            <a:pPr indent="0" marL="0">
              <a:spcAft>
                <a:spcPts val="1000"/>
              </a:spcAft>
              <a:buNone/>
            </a:pPr>
            <a:r>
              <a:rPr lang="en-US" sz="1700" baseline="-40000" dirty="0">
                <a:solidFill>
                  <a:schemeClr val="tx1"/>
                </a:solidFill>
              </a:rPr>
              <a:t>1</a:t>
            </a:r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: desce. Iguais: fica.</a:t>
            </a:r>
            <a:endParaRPr lang="en-US" sz="1700" dirty="0"/>
          </a:p>
        </p:txBody>
      </p:sp>
      <p:sp>
        <p:nvSpPr>
          <p:cNvPr id="13" name="Morcegos"/>
          <p:cNvSpPr/>
          <p:nvPr/>
        </p:nvSpPr>
        <p:spPr>
          <a:xfrm>
            <a:off x="6263640" y="4251960"/>
            <a:ext cx="5376672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4" name="Morcegos título"/>
          <p:cNvSpPr txBox="1"/>
          <p:nvPr/>
        </p:nvSpPr>
        <p:spPr>
          <a:xfrm>
            <a:off x="6492240" y="43891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Mesma estrutura: morcegos</a:t>
            </a:r>
            <a:endParaRPr lang="en-US" sz="1800" dirty="0"/>
          </a:p>
        </p:txBody>
      </p:sp>
      <p:pic>
        <p:nvPicPr>
          <p:cNvPr id="15" name="Figura 8.10" descr="População de morcegos com nascimentos e morte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4828187"/>
            <a:ext cx="4937760" cy="104210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Poupança: do diagrama ao simulador</a:t>
            </a:r>
            <a:endParaRPr lang="en-US" sz="3000" dirty="0"/>
          </a:p>
        </p:txBody>
      </p:sp>
      <p:sp>
        <p:nvSpPr>
          <p:cNvPr id="4" name="Figura 8.11 fundo"/>
          <p:cNvSpPr/>
          <p:nvPr/>
        </p:nvSpPr>
        <p:spPr>
          <a:xfrm>
            <a:off x="548640" y="1417320"/>
            <a:ext cx="539496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Figura 8.11" descr="Diagrama de estoque e fluxo da poupanç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8662" y="1554480"/>
            <a:ext cx="3514917" cy="1325880"/>
          </a:xfrm>
          <a:prstGeom prst="rect">
            <a:avLst/>
          </a:prstGeom>
        </p:spPr>
      </p:pic>
      <p:sp>
        <p:nvSpPr>
          <p:cNvPr id="6" name="Equações"/>
          <p:cNvSpPr/>
          <p:nvPr/>
        </p:nvSpPr>
        <p:spPr>
          <a:xfrm>
            <a:off x="548640" y="3200400"/>
            <a:ext cx="5394960" cy="2834640"/>
          </a:xfrm>
          <a:prstGeom prst="roundRect">
            <a:avLst>
              <a:gd name="adj" fmla="val 193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Equação 8.3"/>
          <p:cNvSpPr txBox="1"/>
          <p:nvPr/>
        </p:nvSpPr>
        <p:spPr>
          <a:xfrm>
            <a:off x="804672" y="3429000"/>
            <a:ext cx="4882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</a:rPr>
              <a:t>Fluxo monetário = poupança × taxa de juros</a:t>
            </a:r>
            <a:endParaRPr lang="en-US" sz="1750" dirty="0"/>
          </a:p>
        </p:txBody>
      </p:sp>
      <p:pic>
        <p:nvPicPr>
          <p:cNvPr id="8" name="Equação 8.4" descr="P(t + Δt) = P(t) + i P(t) Δ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4023360"/>
            <a:ext cx="4869871" cy="566928"/>
          </a:xfrm>
          <a:prstGeom prst="rect">
            <a:avLst/>
          </a:prstGeom>
        </p:spPr>
      </p:pic>
      <p:sp>
        <p:nvSpPr>
          <p:cNvPr id="9" name="Passo"/>
          <p:cNvSpPr txBox="1"/>
          <p:nvPr/>
        </p:nvSpPr>
        <p:spPr>
          <a:xfrm>
            <a:off x="804672" y="4846320"/>
            <a:ext cx="488289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Δt é o passo do relógio: 1 mês, com i = 0,01 para 1% ao mês. Saldo inicial: R$ 1.000,00.</a:t>
            </a:r>
            <a:endParaRPr lang="en-US" sz="1800" dirty="0"/>
          </a:p>
        </p:txBody>
      </p:sp>
      <p:pic>
        <p:nvPicPr>
          <p:cNvPr id="10" name="Figura 8.12" descr="Modelo da poupança no Vensim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1377770"/>
            <a:ext cx="5376672" cy="3599540"/>
          </a:xfrm>
          <a:prstGeom prst="rect">
            <a:avLst/>
          </a:prstGeom>
        </p:spPr>
      </p:pic>
      <p:sp>
        <p:nvSpPr>
          <p:cNvPr id="11" name="Resultado"/>
          <p:cNvSpPr txBox="1"/>
          <p:nvPr/>
        </p:nvSpPr>
        <p:spPr>
          <a:xfrm>
            <a:off x="6263640" y="5120640"/>
            <a:ext cx="5376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R$ 2.704,81</a:t>
            </a:r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 em 100 meses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Crescimento exponencial, típico de laço positivo (Vensim).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Um jantar romântico</a:t>
            </a:r>
            <a:endParaRPr lang="en-US" sz="3000" dirty="0"/>
          </a:p>
        </p:txBody>
      </p:sp>
      <p:sp>
        <p:nvSpPr>
          <p:cNvPr id="4" name="Figura 8.13 fundo"/>
          <p:cNvSpPr/>
          <p:nvPr/>
        </p:nvSpPr>
        <p:spPr>
          <a:xfrm>
            <a:off x="548640" y="1417320"/>
            <a:ext cx="4480560" cy="4617720"/>
          </a:xfrm>
          <a:prstGeom prst="roundRect">
            <a:avLst>
              <a:gd name="adj" fmla="val 1224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Figura 8.13" descr="Garrafa inclinada enchendo a taça de vinh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636896"/>
            <a:ext cx="4206240" cy="4178567"/>
          </a:xfrm>
          <a:prstGeom prst="rect">
            <a:avLst/>
          </a:prstGeom>
        </p:spPr>
      </p:pic>
      <p:sp>
        <p:nvSpPr>
          <p:cNvPr id="6" name="Enchimento"/>
          <p:cNvSpPr txBox="1"/>
          <p:nvPr/>
        </p:nvSpPr>
        <p:spPr>
          <a:xfrm>
            <a:off x="5349240" y="1371600"/>
            <a:ext cx="629107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dirty="0">
                <a:solidFill>
                  <a:schemeClr val="tx1"/>
                </a:solidFill>
              </a:rPr>
              <a:t>Encher a taça sem transbordar: a vazão começa no máximo e cai a zero quando o nível chega ao desejado. É um processo em malha fechada, com feedback.</a:t>
            </a:r>
            <a:endParaRPr lang="en-US" sz="1750" dirty="0"/>
          </a:p>
        </p:txBody>
      </p:sp>
      <p:sp>
        <p:nvSpPr>
          <p:cNvPr id="7" name="Figura 8.14 fundo"/>
          <p:cNvSpPr/>
          <p:nvPr/>
        </p:nvSpPr>
        <p:spPr>
          <a:xfrm>
            <a:off x="5349240" y="2651760"/>
            <a:ext cx="6291072" cy="338328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8" name="Figura 8.14" descr="Diagrama de laços causais do enchimento da taç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5656" y="2788920"/>
            <a:ext cx="4838241" cy="31089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Enchendo a taça: equação e resultado</a:t>
            </a:r>
            <a:endParaRPr lang="en-US" sz="3000" dirty="0"/>
          </a:p>
        </p:txBody>
      </p:sp>
      <p:sp>
        <p:nvSpPr>
          <p:cNvPr id="4" name="Equação 8.5"/>
          <p:cNvSpPr/>
          <p:nvPr/>
        </p:nvSpPr>
        <p:spPr>
          <a:xfrm>
            <a:off x="548640" y="1371600"/>
            <a:ext cx="11091672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Equação do fluxo de vinho" descr="Fluxo de vinho igual a fluxo máximo vezes a diferença entre o nível desejado e o nível de vinho, dividida pelo nível desejad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569701"/>
            <a:ext cx="10543032" cy="838238"/>
          </a:xfrm>
          <a:prstGeom prst="rect">
            <a:avLst/>
          </a:prstGeom>
        </p:spPr>
      </p:pic>
      <p:sp>
        <p:nvSpPr>
          <p:cNvPr id="6" name="Figura 8.15 fundo"/>
          <p:cNvSpPr/>
          <p:nvPr/>
        </p:nvSpPr>
        <p:spPr>
          <a:xfrm>
            <a:off x="548640" y="2834640"/>
            <a:ext cx="5394960" cy="20574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7" name="Figura 8.15" descr="Diagrama de estoque e fluxo da taça de vinh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475" y="2971800"/>
            <a:ext cx="3985290" cy="1783080"/>
          </a:xfrm>
          <a:prstGeom prst="rect">
            <a:avLst/>
          </a:prstGeom>
        </p:spPr>
      </p:pic>
      <p:sp>
        <p:nvSpPr>
          <p:cNvPr id="8" name="Parâmetros"/>
          <p:cNvSpPr txBox="1"/>
          <p:nvPr/>
        </p:nvSpPr>
        <p:spPr>
          <a:xfrm>
            <a:off x="548640" y="5074920"/>
            <a:ext cx="5394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Fluxo máximo: 50 ml/s. Nível desejado: 200 ml. O fluxo é proporcional ao gap.</a:t>
            </a:r>
            <a:endParaRPr lang="en-US" sz="1700" dirty="0"/>
          </a:p>
        </p:txBody>
      </p:sp>
      <p:pic>
        <p:nvPicPr>
          <p:cNvPr id="9" name="Figura 8.16" descr="Nível e fluxo de vinho ao longo do temp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487" y="2834640"/>
            <a:ext cx="4766979" cy="2377440"/>
          </a:xfrm>
          <a:prstGeom prst="rect">
            <a:avLst/>
          </a:prstGeom>
        </p:spPr>
      </p:pic>
      <p:sp>
        <p:nvSpPr>
          <p:cNvPr id="10" name="Resultado"/>
          <p:cNvSpPr txBox="1"/>
          <p:nvPr/>
        </p:nvSpPr>
        <p:spPr>
          <a:xfrm>
            <a:off x="6263640" y="5349240"/>
            <a:ext cx="5376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≈ 20 s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 para encher: o nível tende ao limite (laço negativo).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Três comportamentos típicos</a:t>
            </a:r>
            <a:endParaRPr lang="en-US" sz="3000" dirty="0"/>
          </a:p>
        </p:txBody>
      </p:sp>
      <p:sp>
        <p:nvSpPr>
          <p:cNvPr id="4" name="Crescimento exponencial"/>
          <p:cNvSpPr/>
          <p:nvPr/>
        </p:nvSpPr>
        <p:spPr>
          <a:xfrm>
            <a:off x="548640" y="1417320"/>
            <a:ext cx="3520440" cy="397764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Gráfico Crescimento exponencial" descr="C:\Users\AFONSOMEDINA\Documents\GitHub\livrosimulacao\slides-src\assets\capVIII\fig8.12_grafic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424" y="1691640"/>
            <a:ext cx="2038871" cy="1691640"/>
          </a:xfrm>
          <a:prstGeom prst="rect">
            <a:avLst/>
          </a:prstGeom>
        </p:spPr>
      </p:pic>
      <p:sp>
        <p:nvSpPr>
          <p:cNvPr id="6" name="Crescimento exponencial texto"/>
          <p:cNvSpPr txBox="1"/>
          <p:nvPr/>
        </p:nvSpPr>
        <p:spPr>
          <a:xfrm>
            <a:off x="804672" y="3703320"/>
            <a:ext cx="3008376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Crescimento exponencial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Poupança: laço positivo, o saldo cresce sem limite.</a:t>
            </a:r>
            <a:endParaRPr lang="en-US" sz="1600" dirty="0"/>
          </a:p>
        </p:txBody>
      </p:sp>
      <p:sp>
        <p:nvSpPr>
          <p:cNvPr id="7" name="Busca de um limite"/>
          <p:cNvSpPr/>
          <p:nvPr/>
        </p:nvSpPr>
        <p:spPr>
          <a:xfrm>
            <a:off x="4343400" y="1417320"/>
            <a:ext cx="3520440" cy="397764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8" name="Gráfico Busca de um limite" descr="C:\Users\AFONSOMEDINA\Documents\GitHub\livrosimulacao\slides-src\assets\capVIII\fig8.16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1796396"/>
            <a:ext cx="2971800" cy="1482129"/>
          </a:xfrm>
          <a:prstGeom prst="rect">
            <a:avLst/>
          </a:prstGeom>
        </p:spPr>
      </p:pic>
      <p:sp>
        <p:nvSpPr>
          <p:cNvPr id="9" name="Busca de um limite texto"/>
          <p:cNvSpPr txBox="1"/>
          <p:nvPr/>
        </p:nvSpPr>
        <p:spPr>
          <a:xfrm>
            <a:off x="4599432" y="3703320"/>
            <a:ext cx="3008376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Busca de um limite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Taça de vinho: laço negativo, o nível tende ao desejado.</a:t>
            </a:r>
            <a:endParaRPr lang="en-US" sz="1600" dirty="0"/>
          </a:p>
        </p:txBody>
      </p:sp>
      <p:sp>
        <p:nvSpPr>
          <p:cNvPr id="10" name="Oscilação"/>
          <p:cNvSpPr/>
          <p:nvPr/>
        </p:nvSpPr>
        <p:spPr>
          <a:xfrm>
            <a:off x="8138160" y="1417320"/>
            <a:ext cx="3520440" cy="3977640"/>
          </a:xfrm>
          <a:prstGeom prst="roundRect">
            <a:avLst>
              <a:gd name="adj" fmla="val 155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Oscilação fundo da figura"/>
          <p:cNvSpPr/>
          <p:nvPr/>
        </p:nvSpPr>
        <p:spPr>
          <a:xfrm>
            <a:off x="8321040" y="1600200"/>
            <a:ext cx="315468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2" name="Gráfico Oscilação" descr="C:\Users\AFONSOMEDINA\Documents\GitHub\livrosimulacao\slides-src\assets\capVIII\fig8.ex3c_grafic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721324"/>
            <a:ext cx="2971800" cy="1632272"/>
          </a:xfrm>
          <a:prstGeom prst="rect">
            <a:avLst/>
          </a:prstGeom>
        </p:spPr>
      </p:pic>
      <p:sp>
        <p:nvSpPr>
          <p:cNvPr id="13" name="Oscilação texto"/>
          <p:cNvSpPr txBox="1"/>
          <p:nvPr/>
        </p:nvSpPr>
        <p:spPr>
          <a:xfrm>
            <a:off x="8394192" y="3703320"/>
            <a:ext cx="3008376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Oscilação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Pizzaria (exercício 3): laço negativo com atraso.</a:t>
            </a:r>
            <a:endParaRPr lang="en-US" sz="1600" dirty="0"/>
          </a:p>
        </p:txBody>
      </p:sp>
      <p:sp>
        <p:nvSpPr>
          <p:cNvPr id="14" name="Mensagem"/>
          <p:cNvSpPr txBox="1"/>
          <p:nvPr/>
        </p:nvSpPr>
        <p:spPr>
          <a:xfrm>
            <a:off x="548640" y="55778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Outros comportamentos derivam desses três. O modelo de Forrester da população mundial tem mais de 300 equações.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Simulação baseada em agentes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Agentes, ambiente e interação: do jogo da vida ao RoboCup Rescue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Simulação baseada em agentes</a:t>
            </a:r>
            <a:endParaRPr lang="en-US" sz="3000" dirty="0"/>
          </a:p>
        </p:txBody>
      </p:sp>
      <p:sp>
        <p:nvSpPr>
          <p:cNvPr id="4" name="Definição"/>
          <p:cNvSpPr txBox="1"/>
          <p:nvPr/>
        </p:nvSpPr>
        <p:spPr>
          <a:xfrm>
            <a:off x="548640" y="1371600"/>
            <a:ext cx="5577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Agentes são entidades autônomas de decisão que vivem num ambiente (discreto ou contínuo) e interagem entre si e com ele.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550" dirty="0">
                <a:solidFill>
                  <a:schemeClr val="accent4"/>
                </a:solidFill>
              </a:rPr>
              <a:t>Teoria dos Autômatos (von Neumann, 1948; 1966); consolidada nos anos 1990.</a:t>
            </a:r>
            <a:endParaRPr lang="en-US" sz="1600" dirty="0"/>
          </a:p>
        </p:txBody>
      </p:sp>
      <p:sp>
        <p:nvSpPr>
          <p:cNvPr id="5" name="Bottom-up"/>
          <p:cNvSpPr/>
          <p:nvPr/>
        </p:nvSpPr>
        <p:spPr>
          <a:xfrm>
            <a:off x="548640" y="2926080"/>
            <a:ext cx="557784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Bottom-up texto"/>
          <p:cNvSpPr txBox="1"/>
          <p:nvPr/>
        </p:nvSpPr>
        <p:spPr>
          <a:xfrm>
            <a:off x="804672" y="3145536"/>
            <a:ext cx="506577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De baixo para cima (bottom-up)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Do comportamento individual dos agentes emerge o comportamento global do sistema.</a:t>
            </a:r>
            <a:endParaRPr lang="en-US" sz="1600" dirty="0"/>
          </a:p>
        </p:txBody>
      </p:sp>
      <p:sp>
        <p:nvSpPr>
          <p:cNvPr id="7" name="Zumbis"/>
          <p:cNvSpPr/>
          <p:nvPr/>
        </p:nvSpPr>
        <p:spPr>
          <a:xfrm>
            <a:off x="548640" y="4480560"/>
            <a:ext cx="5577840" cy="1554480"/>
          </a:xfrm>
          <a:prstGeom prst="roundRect">
            <a:avLst>
              <a:gd name="adj" fmla="val 3529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Zumbis texto"/>
          <p:cNvSpPr txBox="1"/>
          <p:nvPr/>
        </p:nvSpPr>
        <p:spPr>
          <a:xfrm>
            <a:off x="804672" y="4700016"/>
            <a:ext cx="506577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Exemplo: ameaça zumbi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bg2"/>
                </a:solidFill>
              </a:rPr>
              <a:t>Zumbis caçam cérebros, pessoas fogem; quem é capturado vira zumbi. Regras individuais, comportamento social.</a:t>
            </a:r>
            <a:endParaRPr lang="en-US" sz="1600" dirty="0"/>
          </a:p>
        </p:txBody>
      </p:sp>
      <p:sp>
        <p:nvSpPr>
          <p:cNvPr id="9" name="Figura 8.17 fundo"/>
          <p:cNvSpPr/>
          <p:nvPr/>
        </p:nvSpPr>
        <p:spPr>
          <a:xfrm>
            <a:off x="6400800" y="1417320"/>
            <a:ext cx="5239512" cy="4617720"/>
          </a:xfrm>
          <a:prstGeom prst="roundRect">
            <a:avLst>
              <a:gd name="adj" fmla="val 118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0" name="Figura 8.17" descr="Agentes interagindo num ambient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7960" y="1738765"/>
            <a:ext cx="4965192" cy="397483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Eventos discretos × agentes</a:t>
            </a:r>
            <a:endParaRPr lang="en-US" sz="3000" dirty="0"/>
          </a:p>
        </p:txBody>
      </p:sp>
      <p:graphicFrame>
        <p:nvGraphicFramePr>
          <p:cNvPr id="23" name="Tabela 8.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91672" cy="914400"/>
        </p:xfrm>
        <a:graphic>
          <a:graphicData uri="http://schemas.openxmlformats.org/drawingml/2006/table">
            <a:tbl>
              <a:tblPr/>
              <a:tblGrid>
                <a:gridCol w="5545836"/>
                <a:gridCol w="5545836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ECEBE6"/>
                          </a:solidFill>
                        </a:rPr>
                        <a:t>Simulação de eventos discretos</a:t>
                      </a:r>
                      <a:endParaRPr lang="en-US" sz="16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ECEBE6"/>
                          </a:solidFill>
                        </a:rPr>
                        <a:t>Simulação baseada em agentes</a:t>
                      </a:r>
                      <a:endParaRPr lang="en-US" sz="16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1B1B1A"/>
                          </a:solidFill>
                        </a:rPr>
                        <a:t>Foco na modelagem do processo</a:t>
                      </a:r>
                      <a:endParaRPr lang="en-US" sz="16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1B1B1A"/>
                          </a:solidFill>
                        </a:rPr>
                        <a:t>Foco no comportamento individual das entidades</a:t>
                      </a:r>
                      <a:endParaRPr lang="en-US" sz="16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1B1B1A"/>
                          </a:solidFill>
                        </a:rPr>
                        <a:t>Controle centralizado (global)</a:t>
                      </a:r>
                      <a:endParaRPr lang="en-US" sz="16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1B1B1A"/>
                          </a:solidFill>
                        </a:rPr>
                        <a:t>Controle descentralizado (local ao agente)</a:t>
                      </a:r>
                      <a:endParaRPr lang="en-US" sz="16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1B1B1A"/>
                          </a:solidFill>
                        </a:rPr>
                        <a:t>Entidades reativas</a:t>
                      </a:r>
                      <a:endParaRPr lang="en-US" sz="16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1B1B1A"/>
                          </a:solidFill>
                        </a:rPr>
                        <a:t>Entidades reativas ou pró-ativas</a:t>
                      </a:r>
                      <a:endParaRPr lang="en-US" sz="16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1B1B1A"/>
                          </a:solidFill>
                        </a:rPr>
                        <a:t>Interação entre entidades e recursos em nível agregado</a:t>
                      </a:r>
                      <a:endParaRPr lang="en-US" sz="16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1B1B1A"/>
                          </a:solidFill>
                        </a:rPr>
                        <a:t>Interação direta entre entidades e recursos, que pode influenciar as decisões dos agentes</a:t>
                      </a:r>
                      <a:endParaRPr lang="en-US" sz="16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1B1B1A"/>
                          </a:solidFill>
                        </a:rPr>
                        <a:t>Filas são elementos importantes</a:t>
                      </a:r>
                      <a:endParaRPr lang="en-US" sz="16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1B1B1A"/>
                          </a:solidFill>
                        </a:rPr>
                        <a:t>Não usa filas necessariamente</a:t>
                      </a:r>
                      <a:endParaRPr lang="en-US" sz="16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1B1B1A"/>
                          </a:solidFill>
                        </a:rPr>
                        <a:t>Rotas inflexíveis: todas definidas previamente</a:t>
                      </a:r>
                      <a:endParaRPr lang="en-US" sz="16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1B1B1A"/>
                          </a:solidFill>
                        </a:rPr>
                        <a:t>As rotas não precisam ser definidas previamente</a:t>
                      </a:r>
                      <a:endParaRPr lang="en-US" sz="16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Fonte"/>
          <p:cNvSpPr txBox="1"/>
          <p:nvPr/>
        </p:nvSpPr>
        <p:spPr>
          <a:xfrm>
            <a:off x="548640" y="56692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Adaptada de Siebers et al. (2010). As duas técnicas não se excluem: são complementares.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Por que agentes? (Bonabeau, 2002)</a:t>
            </a:r>
            <a:endParaRPr lang="en-US" sz="3000" dirty="0"/>
          </a:p>
        </p:txBody>
      </p:sp>
      <p:sp>
        <p:nvSpPr>
          <p:cNvPr id="4" name="Emergência"/>
          <p:cNvSpPr/>
          <p:nvPr/>
        </p:nvSpPr>
        <p:spPr>
          <a:xfrm>
            <a:off x="548640" y="1417320"/>
            <a:ext cx="3520440" cy="310896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Emergência texto"/>
          <p:cNvSpPr txBox="1"/>
          <p:nvPr/>
        </p:nvSpPr>
        <p:spPr>
          <a:xfrm>
            <a:off x="804672" y="1691640"/>
            <a:ext cx="3008376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3"/>
                </a:solidFill>
              </a:rPr>
              <a:t>Emergência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950" dirty="0">
                <a:solidFill>
                  <a:schemeClr val="accent4"/>
                </a:solidFill>
              </a:rPr>
              <a:t>Simula fenômenos que nascem da interação e não se deduzem somando os agentes: o todo é mais que a soma das partes.</a:t>
            </a:r>
            <a:endParaRPr lang="en-US" sz="1600" dirty="0"/>
          </a:p>
        </p:txBody>
      </p:sp>
      <p:sp>
        <p:nvSpPr>
          <p:cNvPr id="6" name="Naturalidade"/>
          <p:cNvSpPr/>
          <p:nvPr/>
        </p:nvSpPr>
        <p:spPr>
          <a:xfrm>
            <a:off x="4343400" y="1417320"/>
            <a:ext cx="3520440" cy="310896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Naturalidade texto"/>
          <p:cNvSpPr txBox="1"/>
          <p:nvPr/>
        </p:nvSpPr>
        <p:spPr>
          <a:xfrm>
            <a:off x="4599432" y="1691640"/>
            <a:ext cx="3008376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3"/>
                </a:solidFill>
              </a:rPr>
              <a:t>Naturalidade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950" dirty="0">
                <a:solidFill>
                  <a:schemeClr val="accent4"/>
                </a:solidFill>
              </a:rPr>
              <a:t>Descreve entidades heterogêneas: no tráfego, regras para cada carro em vez de equações diferenciais para o conjunto.</a:t>
            </a:r>
            <a:endParaRPr lang="en-US" sz="1600" dirty="0"/>
          </a:p>
        </p:txBody>
      </p:sp>
      <p:sp>
        <p:nvSpPr>
          <p:cNvPr id="8" name="Flexibilidade"/>
          <p:cNvSpPr/>
          <p:nvPr/>
        </p:nvSpPr>
        <p:spPr>
          <a:xfrm>
            <a:off x="8138160" y="1417320"/>
            <a:ext cx="3520440" cy="310896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Flexibilidade texto"/>
          <p:cNvSpPr txBox="1"/>
          <p:nvPr/>
        </p:nvSpPr>
        <p:spPr>
          <a:xfrm>
            <a:off x="8394192" y="1691640"/>
            <a:ext cx="3008376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3"/>
                </a:solidFill>
              </a:rPr>
              <a:t>Flexibilidade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950" dirty="0">
                <a:solidFill>
                  <a:schemeClr val="accent4"/>
                </a:solidFill>
              </a:rPr>
              <a:t>Muda a quantidade e a complexidade dos agentes sem alterar a estrutura de controle do modelo.</a:t>
            </a:r>
            <a:endParaRPr lang="en-US" sz="1600" dirty="0"/>
          </a:p>
        </p:txBody>
      </p:sp>
      <p:sp>
        <p:nvSpPr>
          <p:cNvPr id="10" name="Onde se usa"/>
          <p:cNvSpPr/>
          <p:nvPr/>
        </p:nvSpPr>
        <p:spPr>
          <a:xfrm>
            <a:off x="548640" y="4709160"/>
            <a:ext cx="11091672" cy="1325880"/>
          </a:xfrm>
          <a:prstGeom prst="roundRect">
            <a:avLst>
              <a:gd name="adj" fmla="val 413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Onde se usa texto"/>
          <p:cNvSpPr txBox="1"/>
          <p:nvPr/>
        </p:nvSpPr>
        <p:spPr>
          <a:xfrm>
            <a:off x="804672" y="4928616"/>
            <a:ext cx="10579608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Onde se usa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bg2"/>
                </a:solidFill>
              </a:rPr>
              <a:t>Ciências sociais, políticas e econômicas; mercado financeiro, cadeias de suprimentos, epidemias, sistema imunológico, violência civil, normas sociais, queda de civilizações antigas.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Exemplo: o jogo da vida</a:t>
            </a:r>
            <a:endParaRPr lang="en-US" sz="3000" dirty="0"/>
          </a:p>
        </p:txBody>
      </p:sp>
      <p:sp>
        <p:nvSpPr>
          <p:cNvPr id="4" name="Figura 8.18 fundo"/>
          <p:cNvSpPr/>
          <p:nvPr/>
        </p:nvSpPr>
        <p:spPr>
          <a:xfrm>
            <a:off x="548640" y="1417320"/>
            <a:ext cx="3246120" cy="2423160"/>
          </a:xfrm>
          <a:prstGeom prst="roundRect">
            <a:avLst>
              <a:gd name="adj" fmla="val 2264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Figura 8.18" descr="Reticulado inicial com cinco agentes viv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2620" y="1554480"/>
            <a:ext cx="2098160" cy="2148840"/>
          </a:xfrm>
          <a:prstGeom prst="rect">
            <a:avLst/>
          </a:prstGeom>
        </p:spPr>
      </p:pic>
      <p:sp>
        <p:nvSpPr>
          <p:cNvPr id="6" name="Reticulado"/>
          <p:cNvSpPr txBox="1"/>
          <p:nvPr/>
        </p:nvSpPr>
        <p:spPr>
          <a:xfrm>
            <a:off x="548640" y="4023360"/>
            <a:ext cx="3246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Reticulado 2D: cada célula é um agente vivo (preenchido) ou morto (branco), com 8 vizinhos. John H. Conway (Gardner, 1970).</a:t>
            </a:r>
            <a:endParaRPr lang="en-US" sz="1600" dirty="0"/>
          </a:p>
        </p:txBody>
      </p:sp>
      <p:sp>
        <p:nvSpPr>
          <p:cNvPr id="7" name="Regras"/>
          <p:cNvSpPr/>
          <p:nvPr/>
        </p:nvSpPr>
        <p:spPr>
          <a:xfrm>
            <a:off x="4069080" y="1417320"/>
            <a:ext cx="3794760" cy="4617720"/>
          </a:xfrm>
          <a:prstGeom prst="roundRect">
            <a:avLst>
              <a:gd name="adj" fmla="val 144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Regras texto"/>
          <p:cNvSpPr txBox="1"/>
          <p:nvPr/>
        </p:nvSpPr>
        <p:spPr>
          <a:xfrm>
            <a:off x="4325112" y="1645920"/>
            <a:ext cx="3282696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1900" b="1" dirty="0">
                <a:solidFill>
                  <a:schemeClr val="tx1"/>
                </a:solidFill>
              </a:rPr>
              <a:t>Regras de cada geração, aplicadas por todos ao mesmo tempo</a:t>
            </a:r>
            <a:endParaRPr lang="en-US" sz="1600" dirty="0"/>
          </a:p>
          <a:p>
            <a:pPr indent="0" marL="0">
              <a:buNone/>
            </a:pPr>
            <a:r>
              <a:rPr lang="en-US" sz="1850" b="1" dirty="0">
                <a:solidFill>
                  <a:schemeClr val="accent3"/>
                </a:solidFill>
              </a:rPr>
              <a:t>Sobrevivência: </a:t>
            </a:r>
            <a:pPr indent="0" marL="0">
              <a:spcAft>
                <a:spcPts val="1600"/>
              </a:spcAft>
              <a:buNone/>
            </a:pPr>
            <a:r>
              <a:rPr lang="en-US" sz="1850" dirty="0">
                <a:solidFill>
                  <a:schemeClr val="accent4"/>
                </a:solidFill>
              </a:rPr>
              <a:t>vivo com 2 ou 3 vizinhos vivos sobrevive.</a:t>
            </a:r>
            <a:endParaRPr lang="en-US" sz="1600" dirty="0"/>
          </a:p>
          <a:p>
            <a:pPr indent="0" marL="0">
              <a:buNone/>
            </a:pPr>
            <a:r>
              <a:rPr lang="en-US" sz="1850" b="1" dirty="0">
                <a:solidFill>
                  <a:schemeClr val="accent3"/>
                </a:solidFill>
              </a:rPr>
              <a:t>Morte: </a:t>
            </a:r>
            <a:pPr indent="0" marL="0">
              <a:spcAft>
                <a:spcPts val="1600"/>
              </a:spcAft>
              <a:buNone/>
            </a:pPr>
            <a:r>
              <a:rPr lang="en-US" sz="1850" dirty="0">
                <a:solidFill>
                  <a:schemeClr val="accent4"/>
                </a:solidFill>
              </a:rPr>
              <a:t>vivo com 0 ou 1 vizinho morre de isolamento; com 4 ou mais, por excesso populacional.</a:t>
            </a:r>
            <a:endParaRPr lang="en-US" sz="1600" dirty="0"/>
          </a:p>
          <a:p>
            <a:pPr indent="0" marL="0">
              <a:buNone/>
            </a:pPr>
            <a:r>
              <a:rPr lang="en-US" sz="1850" b="1" dirty="0">
                <a:solidFill>
                  <a:schemeClr val="accent3"/>
                </a:solidFill>
              </a:rPr>
              <a:t>Nascimento: </a:t>
            </a:r>
            <a:pPr indent="0" marL="0">
              <a:buNone/>
            </a:pPr>
            <a:r>
              <a:rPr lang="en-US" sz="1850" dirty="0">
                <a:solidFill>
                  <a:schemeClr val="accent4"/>
                </a:solidFill>
              </a:rPr>
              <a:t>morto com exatamente 3 vizinhos vivos nasce.</a:t>
            </a:r>
            <a:endParaRPr lang="en-US" sz="1600" dirty="0"/>
          </a:p>
        </p:txBody>
      </p:sp>
      <p:sp>
        <p:nvSpPr>
          <p:cNvPr id="9" name="Figura 8.19 fundo"/>
          <p:cNvSpPr/>
          <p:nvPr/>
        </p:nvSpPr>
        <p:spPr>
          <a:xfrm>
            <a:off x="8138160" y="1417320"/>
            <a:ext cx="3502152" cy="4023360"/>
          </a:xfrm>
          <a:prstGeom prst="roundRect">
            <a:avLst>
              <a:gd name="adj" fmla="val 156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0" name="Figura 8.19" descr="Quatro gerações do jogo da vid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0" y="1599210"/>
            <a:ext cx="3227832" cy="3659580"/>
          </a:xfrm>
          <a:prstGeom prst="rect">
            <a:avLst/>
          </a:prstGeom>
        </p:spPr>
      </p:pic>
      <p:sp>
        <p:nvSpPr>
          <p:cNvPr id="11" name="Legenda gerações"/>
          <p:cNvSpPr txBox="1"/>
          <p:nvPr/>
        </p:nvSpPr>
        <p:spPr>
          <a:xfrm>
            <a:off x="8138160" y="5532120"/>
            <a:ext cx="35021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chemeClr val="accent4"/>
                </a:solidFill>
              </a:rPr>
              <a:t>Quatro gerações: regras simples, padrões complexos.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Exemplo: lobos e ovelhas</a:t>
            </a:r>
            <a:endParaRPr lang="en-US" sz="3000" dirty="0"/>
          </a:p>
        </p:txBody>
      </p:sp>
      <p:sp>
        <p:nvSpPr>
          <p:cNvPr id="4" name="Figura 8.20 fundo"/>
          <p:cNvSpPr/>
          <p:nvPr/>
        </p:nvSpPr>
        <p:spPr>
          <a:xfrm>
            <a:off x="548640" y="1417320"/>
            <a:ext cx="224028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Figura 8.20" descr="Reticulado com gramíneas, ovelhas e lob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554480"/>
            <a:ext cx="1965960" cy="1965960"/>
          </a:xfrm>
          <a:prstGeom prst="rect">
            <a:avLst/>
          </a:prstGeom>
        </p:spPr>
      </p:pic>
      <p:sp>
        <p:nvSpPr>
          <p:cNvPr id="6" name="Ambiente"/>
          <p:cNvSpPr txBox="1"/>
          <p:nvPr/>
        </p:nvSpPr>
        <p:spPr>
          <a:xfrm>
            <a:off x="3017520" y="1417320"/>
            <a:ext cx="24231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Gramíneas, ovelhas e lobos num reticulado 2D: o lobo come ovelhas, a ovelha come gramíneas.</a:t>
            </a:r>
            <a:endParaRPr lang="en-US" sz="1600" dirty="0"/>
          </a:p>
        </p:txBody>
      </p:sp>
      <p:sp>
        <p:nvSpPr>
          <p:cNvPr id="7" name="Regras"/>
          <p:cNvSpPr/>
          <p:nvPr/>
        </p:nvSpPr>
        <p:spPr>
          <a:xfrm>
            <a:off x="548640" y="3840480"/>
            <a:ext cx="4892040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Regras texto"/>
          <p:cNvSpPr txBox="1"/>
          <p:nvPr/>
        </p:nvSpPr>
        <p:spPr>
          <a:xfrm>
            <a:off x="777240" y="4023360"/>
            <a:ext cx="4434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Cada movimento gasta 1 unidade de energia.</a:t>
            </a:r>
            <a:endParaRPr lang="en-US" sz="16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Comer dá +4 à ovelha e +20 ao lobo.</a:t>
            </a:r>
            <a:endParaRPr lang="en-US" sz="16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Reproduzir divide a energia ao meio.</a:t>
            </a:r>
            <a:endParaRPr lang="en-US" sz="16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Energia zero: o agente morre.</a:t>
            </a:r>
            <a:endParaRPr lang="en-US" sz="16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A gramínea comida leva tempo para voltar.</a:t>
            </a:r>
            <a:endParaRPr lang="en-US" sz="1600" dirty="0"/>
          </a:p>
        </p:txBody>
      </p:sp>
      <p:sp>
        <p:nvSpPr>
          <p:cNvPr id="9" name="Figura 8.21 fundo"/>
          <p:cNvSpPr/>
          <p:nvPr/>
        </p:nvSpPr>
        <p:spPr>
          <a:xfrm>
            <a:off x="5715000" y="1417320"/>
            <a:ext cx="5925312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0" name="Figura 8.21" descr="Populações de ovelhas e lobos com chuvas regulares e escassa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575877"/>
            <a:ext cx="5650992" cy="1786006"/>
          </a:xfrm>
          <a:prstGeom prst="rect">
            <a:avLst/>
          </a:prstGeom>
        </p:spPr>
      </p:pic>
      <p:sp>
        <p:nvSpPr>
          <p:cNvPr id="11" name="Parâmetros"/>
          <p:cNvSpPr txBox="1"/>
          <p:nvPr/>
        </p:nvSpPr>
        <p:spPr>
          <a:xfrm>
            <a:off x="5715000" y="3611880"/>
            <a:ext cx="5925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100 ovelhas e 50 lobos · reprodução de 4% e 5% · 1 ciclo = 1 dia, 1.000 dias</a:t>
            </a:r>
            <a:endParaRPr lang="en-US" sz="1500" dirty="0"/>
          </a:p>
        </p:txBody>
      </p:sp>
      <p:sp>
        <p:nvSpPr>
          <p:cNvPr id="12" name="Chuvas regulares"/>
          <p:cNvSpPr/>
          <p:nvPr/>
        </p:nvSpPr>
        <p:spPr>
          <a:xfrm>
            <a:off x="5715000" y="4114800"/>
            <a:ext cx="2871216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Chuvas regulares texto"/>
          <p:cNvSpPr txBox="1"/>
          <p:nvPr/>
        </p:nvSpPr>
        <p:spPr>
          <a:xfrm>
            <a:off x="5971032" y="4334256"/>
            <a:ext cx="2359152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Chuvas regulares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Gramínea volta em 30 ciclos: populações em equilíbrio, oscilando.</a:t>
            </a:r>
            <a:endParaRPr lang="en-US" sz="1600" dirty="0"/>
          </a:p>
        </p:txBody>
      </p:sp>
      <p:sp>
        <p:nvSpPr>
          <p:cNvPr id="14" name="Chuvas escassas"/>
          <p:cNvSpPr/>
          <p:nvPr/>
        </p:nvSpPr>
        <p:spPr>
          <a:xfrm>
            <a:off x="8769096" y="4114800"/>
            <a:ext cx="2871216" cy="1920240"/>
          </a:xfrm>
          <a:prstGeom prst="roundRect">
            <a:avLst>
              <a:gd name="adj" fmla="val 285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5" name="Chuvas escassas texto"/>
          <p:cNvSpPr txBox="1"/>
          <p:nvPr/>
        </p:nvSpPr>
        <p:spPr>
          <a:xfrm>
            <a:off x="9025128" y="4334256"/>
            <a:ext cx="2359152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Chuvas escassas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bg2"/>
                </a:solidFill>
              </a:rPr>
              <a:t>Em 100 ciclos, os lobos somem em cerca de 200 dias; as ovelhas oscilam.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Exemplo: RoboCup Rescue</a:t>
            </a:r>
            <a:endParaRPr lang="en-US" sz="3000" dirty="0"/>
          </a:p>
        </p:txBody>
      </p:sp>
      <p:sp>
        <p:nvSpPr>
          <p:cNvPr id="4" name="Figura 8.22 fundo"/>
          <p:cNvSpPr/>
          <p:nvPr/>
        </p:nvSpPr>
        <p:spPr>
          <a:xfrm>
            <a:off x="548640" y="1417320"/>
            <a:ext cx="5349240" cy="3749040"/>
          </a:xfrm>
          <a:prstGeom prst="roundRect">
            <a:avLst>
              <a:gd name="adj" fmla="val 146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Figura 8.22" descr="Mapa da cidade atingida por terremoto no RoboCup Rescu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589561"/>
            <a:ext cx="5074920" cy="3404558"/>
          </a:xfrm>
          <a:prstGeom prst="rect">
            <a:avLst/>
          </a:prstGeom>
        </p:spPr>
      </p:pic>
      <p:sp>
        <p:nvSpPr>
          <p:cNvPr id="6" name="Plataformas"/>
          <p:cNvSpPr txBox="1"/>
          <p:nvPr/>
        </p:nvSpPr>
        <p:spPr>
          <a:xfrm>
            <a:off x="548640" y="5349240"/>
            <a:ext cx="5349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chemeClr val="accent4"/>
                </a:solidFill>
              </a:rPr>
              <a:t>Plataformas: NetLogo, MASON e Repast (Allan, 2010). Leituras: Axelrod (1997); Macal e North (2007).</a:t>
            </a:r>
            <a:endParaRPr lang="en-US" sz="1550" dirty="0"/>
          </a:p>
        </p:txBody>
      </p:sp>
      <p:sp>
        <p:nvSpPr>
          <p:cNvPr id="7" name="Origem"/>
          <p:cNvSpPr/>
          <p:nvPr/>
        </p:nvSpPr>
        <p:spPr>
          <a:xfrm>
            <a:off x="6172200" y="1417320"/>
            <a:ext cx="5468112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Origem texto"/>
          <p:cNvSpPr txBox="1"/>
          <p:nvPr/>
        </p:nvSpPr>
        <p:spPr>
          <a:xfrm>
            <a:off x="6428232" y="1636776"/>
            <a:ext cx="495604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</a:rPr>
              <a:t>Origem: Kobe, 1995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Terremoto urbano. Serve para treinar equipes, avaliar políticas de desastre e coordenar robôs.</a:t>
            </a:r>
            <a:endParaRPr lang="en-US" sz="1600" dirty="0"/>
          </a:p>
        </p:txBody>
      </p:sp>
      <p:sp>
        <p:nvSpPr>
          <p:cNvPr id="9" name="Agentes de resgate"/>
          <p:cNvSpPr/>
          <p:nvPr/>
        </p:nvSpPr>
        <p:spPr>
          <a:xfrm>
            <a:off x="6172200" y="2926080"/>
            <a:ext cx="5468112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Agentes de resgate texto"/>
          <p:cNvSpPr txBox="1"/>
          <p:nvPr/>
        </p:nvSpPr>
        <p:spPr>
          <a:xfrm>
            <a:off x="6428232" y="3145536"/>
            <a:ext cx="4956048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</a:rPr>
              <a:t>Agentes de resgate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Ambulâncias desenterram e levam aos refúgios; bombeiros apagam incêndios; policiais desbloqueiam estradas.</a:t>
            </a:r>
            <a:endParaRPr lang="en-US" sz="1600" dirty="0"/>
          </a:p>
        </p:txBody>
      </p:sp>
      <p:sp>
        <p:nvSpPr>
          <p:cNvPr id="11" name="A cada ciclo"/>
          <p:cNvSpPr/>
          <p:nvPr/>
        </p:nvSpPr>
        <p:spPr>
          <a:xfrm>
            <a:off x="6172200" y="4663440"/>
            <a:ext cx="5468112" cy="1371600"/>
          </a:xfrm>
          <a:prstGeom prst="roundRect">
            <a:avLst>
              <a:gd name="adj" fmla="val 40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A cada ciclo texto"/>
          <p:cNvSpPr txBox="1"/>
          <p:nvPr/>
        </p:nvSpPr>
        <p:spPr>
          <a:xfrm>
            <a:off x="6428232" y="4882896"/>
            <a:ext cx="495604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2"/>
                </a:solidFill>
              </a:rPr>
              <a:t>A cada ciclo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bg2"/>
                </a:solidFill>
              </a:rPr>
              <a:t>Percebem o entorno e trocam mensagens, decidem, e o simulador executa.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4" descr="C:\Users\AFONSOMEDINA\Documents\GitHub\livrosimulacao\slides-src\assets\led_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Web, componentes e distribuída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Modelos no navegador, reutilizáveis e executados em vários computadores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Simulação web e baseada em componentes</a:t>
            </a:r>
            <a:endParaRPr lang="en-US" sz="3000" dirty="0"/>
          </a:p>
        </p:txBody>
      </p:sp>
      <p:sp>
        <p:nvSpPr>
          <p:cNvPr id="4" name="Figura 8.23 fundo"/>
          <p:cNvSpPr/>
          <p:nvPr/>
        </p:nvSpPr>
        <p:spPr>
          <a:xfrm>
            <a:off x="548640" y="1417320"/>
            <a:ext cx="5760720" cy="4160520"/>
          </a:xfrm>
          <a:prstGeom prst="roundRect">
            <a:avLst>
              <a:gd name="adj" fmla="val 131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Figura 8.23" descr="Modelo aberto no Simul8 Onlin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2021" y="1554480"/>
            <a:ext cx="5173958" cy="3886200"/>
          </a:xfrm>
          <a:prstGeom prst="rect">
            <a:avLst/>
          </a:prstGeom>
        </p:spPr>
      </p:pic>
      <p:sp>
        <p:nvSpPr>
          <p:cNvPr id="6" name="Legenda"/>
          <p:cNvSpPr txBox="1"/>
          <p:nvPr/>
        </p:nvSpPr>
        <p:spPr>
          <a:xfrm>
            <a:off x="548640" y="566928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Modelo aberto no Simul8 Online, no navegador.</a:t>
            </a:r>
            <a:endParaRPr lang="en-US" sz="1500" dirty="0"/>
          </a:p>
        </p:txBody>
      </p:sp>
      <p:sp>
        <p:nvSpPr>
          <p:cNvPr id="7" name="Simulação web"/>
          <p:cNvSpPr/>
          <p:nvPr/>
        </p:nvSpPr>
        <p:spPr>
          <a:xfrm>
            <a:off x="6629400" y="1417320"/>
            <a:ext cx="5010912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imulação web texto"/>
          <p:cNvSpPr txBox="1"/>
          <p:nvPr/>
        </p:nvSpPr>
        <p:spPr>
          <a:xfrm>
            <a:off x="6885432" y="1636776"/>
            <a:ext cx="4498848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Simulação web (WBS)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Modelo construído e executado pelo navegador. Equipes em lugares diferentes colaboram no mesmo modelo; ajuda os cursos online.</a:t>
            </a:r>
            <a:endParaRPr lang="en-US" sz="1600" dirty="0"/>
          </a:p>
        </p:txBody>
      </p:sp>
      <p:sp>
        <p:nvSpPr>
          <p:cNvPr id="9" name="Componentes"/>
          <p:cNvSpPr/>
          <p:nvPr/>
        </p:nvSpPr>
        <p:spPr>
          <a:xfrm>
            <a:off x="6629400" y="3794760"/>
            <a:ext cx="5010912" cy="2240280"/>
          </a:xfrm>
          <a:prstGeom prst="roundRect">
            <a:avLst>
              <a:gd name="adj" fmla="val 2449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Componentes texto"/>
          <p:cNvSpPr txBox="1"/>
          <p:nvPr/>
        </p:nvSpPr>
        <p:spPr>
          <a:xfrm>
            <a:off x="6885432" y="4014216"/>
            <a:ext cx="4498848" cy="1801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Baseada em componentes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bg2"/>
                </a:solidFill>
              </a:rPr>
              <a:t>Componentes reutilizáveis, encaixados como blocos de montar (Pidd, Oses e Brooks, 1999). O desafio: encaixe tão fácil quanto o do Lego.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Simulação distribuída</a:t>
            </a:r>
            <a:endParaRPr lang="en-US" sz="3000" dirty="0"/>
          </a:p>
        </p:txBody>
      </p:sp>
      <p:sp>
        <p:nvSpPr>
          <p:cNvPr id="4" name="Definição"/>
          <p:cNvSpPr txBox="1"/>
          <p:nvPr/>
        </p:nvSpPr>
        <p:spPr>
          <a:xfrm>
            <a:off x="548640" y="13716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Execução de um modelo em vários processadores interligados: computadores em rede ou um computador multicore (Fujimoto, 2000).</a:t>
            </a:r>
            <a:endParaRPr lang="en-US" sz="1800" dirty="0"/>
          </a:p>
        </p:txBody>
      </p:sp>
      <p:sp>
        <p:nvSpPr>
          <p:cNvPr id="5" name="Vantagens"/>
          <p:cNvSpPr/>
          <p:nvPr/>
        </p:nvSpPr>
        <p:spPr>
          <a:xfrm>
            <a:off x="548640" y="2286000"/>
            <a:ext cx="3520440" cy="374904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Vantagens texto"/>
          <p:cNvSpPr txBox="1"/>
          <p:nvPr/>
        </p:nvSpPr>
        <p:spPr>
          <a:xfrm>
            <a:off x="804672" y="2514600"/>
            <a:ext cx="3008376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Vantagens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Menos tempo de execução, ou modelos maiores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Desenvolvimento e execução colaborativos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Reuso de modelos e componentes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Heterogeneidade e interoperabilidade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accent4"/>
                </a:solidFill>
              </a:rPr>
              <a:t>Tolerância a falhas</a:t>
            </a:r>
            <a:endParaRPr lang="en-US" sz="1600" dirty="0"/>
          </a:p>
        </p:txBody>
      </p:sp>
      <p:sp>
        <p:nvSpPr>
          <p:cNvPr id="7" name="Desafios"/>
          <p:cNvSpPr/>
          <p:nvPr/>
        </p:nvSpPr>
        <p:spPr>
          <a:xfrm>
            <a:off x="4343400" y="2286000"/>
            <a:ext cx="3520440" cy="374904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Desafios texto"/>
          <p:cNvSpPr txBox="1"/>
          <p:nvPr/>
        </p:nvSpPr>
        <p:spPr>
          <a:xfrm>
            <a:off x="4599432" y="2514600"/>
            <a:ext cx="3008376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Desafios</a:t>
            </a:r>
            <a:endParaRPr lang="en-US" sz="1600" dirty="0"/>
          </a:p>
          <a:p>
            <a:pPr indent="0" marL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Dados: </a:t>
            </a:r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chemeClr val="accent4"/>
                </a:solidFill>
              </a:rPr>
              <a:t>cada modelo precisa entender o significado do que recebe.</a:t>
            </a:r>
            <a:endParaRPr lang="en-US" sz="1600" dirty="0"/>
          </a:p>
          <a:p>
            <a:pPr indent="0" marL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Relógios: </a:t>
            </a:r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mensagem que chega a um modelo despreparado se perde, e a simulação trava ou fica incoerente.</a:t>
            </a:r>
            <a:endParaRPr lang="en-US" sz="1600" dirty="0"/>
          </a:p>
        </p:txBody>
      </p:sp>
      <p:sp>
        <p:nvSpPr>
          <p:cNvPr id="9" name="HLA"/>
          <p:cNvSpPr/>
          <p:nvPr/>
        </p:nvSpPr>
        <p:spPr>
          <a:xfrm>
            <a:off x="8138160" y="2286000"/>
            <a:ext cx="3502152" cy="3749040"/>
          </a:xfrm>
          <a:prstGeom prst="roundRect">
            <a:avLst>
              <a:gd name="adj" fmla="val 156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HLA texto"/>
          <p:cNvSpPr txBox="1"/>
          <p:nvPr/>
        </p:nvSpPr>
        <p:spPr>
          <a:xfrm>
            <a:off x="8394192" y="2505456"/>
            <a:ext cx="2990088" cy="331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HLA (High Level Architecture)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Proposta pelo Departamento de Defesa dos EUA em 1996 (IEEE 1516, 2000). Padrão de fato: conecta modelos de softwares e plataformas diferentes.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Exemplo: logística do minério de ferro</a:t>
            </a:r>
            <a:endParaRPr lang="en-US" sz="3000" dirty="0"/>
          </a:p>
        </p:txBody>
      </p:sp>
      <p:sp>
        <p:nvSpPr>
          <p:cNvPr id="4" name="Figura 8.24 fundo"/>
          <p:cNvSpPr/>
          <p:nvPr/>
        </p:nvSpPr>
        <p:spPr>
          <a:xfrm>
            <a:off x="548640" y="1417320"/>
            <a:ext cx="6400800" cy="3886200"/>
          </a:xfrm>
          <a:prstGeom prst="roundRect">
            <a:avLst>
              <a:gd name="adj" fmla="val 1412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Figura 8.24" descr="Arquitetura da simulação distribuída de terminais marítim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737941"/>
            <a:ext cx="6126480" cy="3244958"/>
          </a:xfrm>
          <a:prstGeom prst="rect">
            <a:avLst/>
          </a:prstGeom>
        </p:spPr>
      </p:pic>
      <p:sp>
        <p:nvSpPr>
          <p:cNvPr id="6" name="Fonte"/>
          <p:cNvSpPr txBox="1"/>
          <p:nvPr/>
        </p:nvSpPr>
        <p:spPr>
          <a:xfrm>
            <a:off x="548640" y="544068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chemeClr val="accent4"/>
                </a:solidFill>
              </a:rPr>
              <a:t>Medina et al. (2013): frota de navios para exportar minério de ferro dos portos brasileiros.</a:t>
            </a:r>
            <a:endParaRPr lang="en-US" sz="1550" dirty="0"/>
          </a:p>
        </p:txBody>
      </p:sp>
      <p:sp>
        <p:nvSpPr>
          <p:cNvPr id="7" name="Computadores"/>
          <p:cNvSpPr txBox="1"/>
          <p:nvPr/>
        </p:nvSpPr>
        <p:spPr>
          <a:xfrm>
            <a:off x="7269480" y="1325880"/>
            <a:ext cx="437083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9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 computadores</a:t>
            </a:r>
            <a:endParaRPr lang="en-US" sz="1600" dirty="0"/>
          </a:p>
          <a:p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7 portos · 1 navegação · 1 Sargento</a:t>
            </a:r>
            <a:endParaRPr lang="en-US" sz="1600" dirty="0"/>
          </a:p>
        </p:txBody>
      </p:sp>
      <p:sp>
        <p:nvSpPr>
          <p:cNvPr id="8" name="O navio muda de modelo"/>
          <p:cNvSpPr/>
          <p:nvPr/>
        </p:nvSpPr>
        <p:spPr>
          <a:xfrm>
            <a:off x="7269480" y="2651760"/>
            <a:ext cx="4370832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O navio muda de modelo texto"/>
          <p:cNvSpPr txBox="1"/>
          <p:nvPr/>
        </p:nvSpPr>
        <p:spPr>
          <a:xfrm>
            <a:off x="7525512" y="2871216"/>
            <a:ext cx="3858768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O navio muda de modelo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Vazio, é entidade da navegação; no porto, vira entidade do terminal; carregado, volta à navegação.</a:t>
            </a:r>
            <a:endParaRPr lang="en-US" sz="1600" dirty="0"/>
          </a:p>
        </p:txBody>
      </p:sp>
      <p:sp>
        <p:nvSpPr>
          <p:cNvPr id="10" name="Sargento"/>
          <p:cNvSpPr/>
          <p:nvPr/>
        </p:nvSpPr>
        <p:spPr>
          <a:xfrm>
            <a:off x="7269480" y="4663440"/>
            <a:ext cx="4370832" cy="1371600"/>
          </a:xfrm>
          <a:prstGeom prst="roundRect">
            <a:avLst>
              <a:gd name="adj" fmla="val 40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Sargento texto"/>
          <p:cNvSpPr txBox="1"/>
          <p:nvPr/>
        </p:nvSpPr>
        <p:spPr>
          <a:xfrm>
            <a:off x="7525512" y="4882896"/>
            <a:ext cx="385876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O Sargento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bg2"/>
                </a:solidFill>
              </a:rPr>
              <a:t>Sincroniza relógios e mensagens e aloca os navios às rotas.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Exercícios de revisão</a:t>
            </a:r>
            <a:endParaRPr lang="en-US" sz="3000" dirty="0"/>
          </a:p>
        </p:txBody>
      </p:sp>
      <p:sp>
        <p:nvSpPr>
          <p:cNvPr id="4" name="Exercício 1 número fundo"/>
          <p:cNvSpPr/>
          <p:nvPr/>
        </p:nvSpPr>
        <p:spPr>
          <a:xfrm>
            <a:off x="548640" y="141732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5" name="Exercício 1 número"/>
          <p:cNvSpPr txBox="1"/>
          <p:nvPr/>
        </p:nvSpPr>
        <p:spPr>
          <a:xfrm>
            <a:off x="548640" y="1417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Exercício 1"/>
          <p:cNvSpPr txBox="1"/>
          <p:nvPr/>
        </p:nvSpPr>
        <p:spPr>
          <a:xfrm>
            <a:off x="1417320" y="1399032"/>
            <a:ext cx="45262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Demanda Erlang (média de 8 lotes), excesso a R$ 60 e falta a R$ 160 por lote: quanto pedir, de 1 a 20 lotes? Calcule também probabilidades de falta e de custo.</a:t>
            </a:r>
            <a:endParaRPr lang="en-US" sz="1700" dirty="0"/>
          </a:p>
        </p:txBody>
      </p:sp>
      <p:sp>
        <p:nvSpPr>
          <p:cNvPr id="7" name="Exercício 2 número fundo"/>
          <p:cNvSpPr/>
          <p:nvPr/>
        </p:nvSpPr>
        <p:spPr>
          <a:xfrm>
            <a:off x="548640" y="329184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8" name="Exercício 2 número"/>
          <p:cNvSpPr txBox="1"/>
          <p:nvPr/>
        </p:nvSpPr>
        <p:spPr>
          <a:xfrm>
            <a:off x="548640" y="32918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400" dirty="0"/>
          </a:p>
        </p:txBody>
      </p:sp>
      <p:sp>
        <p:nvSpPr>
          <p:cNvPr id="9" name="Exercício 2"/>
          <p:cNvSpPr txBox="1"/>
          <p:nvPr/>
        </p:nvSpPr>
        <p:spPr>
          <a:xfrm>
            <a:off x="1417320" y="3273552"/>
            <a:ext cx="45262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Overbooking da Proing: 100 assentos, vendas uniformes entre 96 e 105, no-shows de 0, 2 ou 4. Multas por voo e a multa mínima que desestimula a prática.</a:t>
            </a:r>
            <a:endParaRPr lang="en-US" sz="1700" dirty="0"/>
          </a:p>
        </p:txBody>
      </p:sp>
      <p:sp>
        <p:nvSpPr>
          <p:cNvPr id="10" name="Nota"/>
          <p:cNvSpPr txBox="1"/>
          <p:nvPr/>
        </p:nvSpPr>
        <p:spPr>
          <a:xfrm>
            <a:off x="548640" y="525780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Enunciados completos no fim do Capítulo VIII.</a:t>
            </a:r>
            <a:endParaRPr lang="en-US" sz="1500" dirty="0"/>
          </a:p>
        </p:txBody>
      </p:sp>
      <p:sp>
        <p:nvSpPr>
          <p:cNvPr id="11" name="Exercício 3"/>
          <p:cNvSpPr/>
          <p:nvPr/>
        </p:nvSpPr>
        <p:spPr>
          <a:xfrm>
            <a:off x="6263640" y="1417320"/>
            <a:ext cx="5376672" cy="4617720"/>
          </a:xfrm>
          <a:prstGeom prst="roundRect">
            <a:avLst>
              <a:gd name="adj" fmla="val 118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Exercício 3 texto"/>
          <p:cNvSpPr txBox="1"/>
          <p:nvPr/>
        </p:nvSpPr>
        <p:spPr>
          <a:xfrm>
            <a:off x="6519672" y="1645920"/>
            <a:ext cx="486460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  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Pizzaria Mozzarela de Ouro (resolvido)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Qualidade, demanda e lucro, com alvo de R$ 2.000 por semana e atraso de 5 semanas. Laços causais, estoque e fluxo e simulação.</a:t>
            </a:r>
            <a:endParaRPr lang="en-US" sz="1600" dirty="0"/>
          </a:p>
        </p:txBody>
      </p:sp>
      <p:pic>
        <p:nvPicPr>
          <p:cNvPr id="13" name="Laços da pizzaria" descr="Diagrama de laços causais da pizzar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92097" y="3337560"/>
            <a:ext cx="3519759" cy="25146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obrigado" descr="C:\Users\AFONSOMEDINA\Documents\GitHub\livrosimulacao\slides-src\assets\led_obrig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55524"/>
            <a:ext cx="6949440" cy="649271"/>
          </a:xfrm>
          <a:prstGeom prst="rect">
            <a:avLst/>
          </a:prstGeom>
        </p:spPr>
      </p:pic>
      <p:sp>
        <p:nvSpPr>
          <p:cNvPr id="3" name="Próximo rótulo"/>
          <p:cNvSpPr txBox="1"/>
          <p:nvPr/>
        </p:nvSpPr>
        <p:spPr>
          <a:xfrm>
            <a:off x="731520" y="2331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2"/>
                </a:solidFill>
              </a:rPr>
              <a:t>PRÓXIMO CAPÍTULO</a:t>
            </a:r>
            <a:endParaRPr lang="en-US" sz="1300" dirty="0"/>
          </a:p>
        </p:txBody>
      </p:sp>
      <p:sp>
        <p:nvSpPr>
          <p:cNvPr id="4" name="Próximo capítulo"/>
          <p:cNvSpPr txBox="1"/>
          <p:nvPr/>
        </p:nvSpPr>
        <p:spPr>
          <a:xfrm>
            <a:off x="731520" y="26974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2"/>
                </a:solidFill>
              </a:rPr>
              <a:t>IX · Estudo de casos</a:t>
            </a:r>
            <a:endParaRPr lang="en-US" sz="3000" dirty="0"/>
          </a:p>
        </p:txBody>
      </p:sp>
      <p:sp>
        <p:nvSpPr>
          <p:cNvPr id="5" name="Links"/>
          <p:cNvSpPr txBox="1"/>
          <p:nvPr/>
        </p:nvSpPr>
        <p:spPr>
          <a:xfrm>
            <a:off x="731520" y="374904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livrosimulacao.eng.br</a:t>
            </a:r>
            <a:endParaRPr lang="en-US" sz="1700" dirty="0"/>
          </a:p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leanpub.com/msed</a:t>
            </a:r>
            <a:endParaRPr lang="en-US" sz="1700" dirty="0"/>
          </a:p>
        </p:txBody>
      </p:sp>
      <p:sp>
        <p:nvSpPr>
          <p:cNvPr id="6" name="Citação da fonte"/>
          <p:cNvSpPr txBox="1"/>
          <p:nvPr/>
        </p:nvSpPr>
        <p:spPr>
          <a:xfrm>
            <a:off x="731520" y="53949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Uso livre em sala de aula, citando a fonte: CHWIF, L.; MEDINA, A. C. Modelagem e Simulação de Eventos Discretos: teoria e aplicações. 5. ed. Leanpub.</a:t>
            </a:r>
            <a:endParaRPr lang="en-US" sz="1200" dirty="0"/>
          </a:p>
        </p:txBody>
      </p:sp>
      <p:pic>
        <p:nvPicPr>
          <p:cNvPr id="7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101566"/>
            <a:ext cx="3291840" cy="4654868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SED Painel de senhas">
  <a:themeElements>
    <a:clrScheme name="MSED Painel de senhas">
      <a:dk1>
        <a:srgbClr val="1B1B1A"/>
      </a:dk1>
      <a:lt1>
        <a:srgbClr val="F3F3EF"/>
      </a:lt1>
      <a:dk2>
        <a:srgbClr val="1D1C1A"/>
      </a:dk2>
      <a:lt2>
        <a:srgbClr val="ECEBE6"/>
      </a:lt2>
      <a:accent1>
        <a:srgbClr val="FF3B1F"/>
      </a:accent1>
      <a:accent2>
        <a:srgbClr val="FFB000"/>
      </a:accent2>
      <a:accent3>
        <a:srgbClr val="B3200F"/>
      </a:accent3>
      <a:accent4>
        <a:srgbClr val="4A4A47"/>
      </a:accent4>
      <a:accent5>
        <a:srgbClr val="A8A59D"/>
      </a:accent5>
      <a:accent6>
        <a:srgbClr val="2B2A27"/>
      </a:accent6>
      <a:hlink>
        <a:srgbClr val="B3200F"/>
      </a:hlink>
      <a:folHlink>
        <a:srgbClr val="4A4A47"/>
      </a:folHlink>
    </a:clrScheme>
    <a:fontScheme name="MSED Painel de senha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MSED 5ª edição · Capítulo VIII · Tópicos adicionais em simulação</dc:title>
  <dc:subject>Modelagem e Simulação de Eventos Discretos</dc:subject>
  <dc:creator>Leonardo Chwif e Afonso C. Medina</dc:creator>
  <cp:lastModifiedBy>Leonardo Chwif e Afonso C. Medina</cp:lastModifiedBy>
  <cp:revision>1</cp:revision>
  <dcterms:created xsi:type="dcterms:W3CDTF">2026-10-29T16:18:12Z</dcterms:created>
  <dcterms:modified xsi:type="dcterms:W3CDTF">2026-10-29T16:18:12Z</dcterms:modified>
</cp:coreProperties>
</file>