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944486fb-d971-44b2-0381-64d984529362}">
          <p14:sldIdLst>
            <p14:sldId id="256"/>
            <p14:sldId id="257"/>
          </p14:sldIdLst>
        </p14:section>
        <p14:section name="01 · Projeto de Experimentos" id="{378f092a-2dfb-6844-6d57-107089e5d407}">
          <p14:sldIdLst>
            <p14:sldId id="258"/>
            <p14:sldId id="259"/>
            <p14:sldId id="260"/>
            <p14:sldId id="261"/>
            <p14:sldId id="262"/>
          </p14:sldIdLst>
        </p14:section>
        <p14:section name="02 · DOE na prática" id="{6bb81374-7a8a-37bd-ec49-19ddd9774526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03 · Simulação e Otimização" id="{de39581d-4668-6193-4d7f-3446676c4684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04 · Integração" id="{1f0289b5-b038-755f-6e0d-5ef8589b8a54}">
          <p14:sldIdLst>
            <p14:sldId id="280"/>
            <p14:sldId id="281"/>
            <p14:sldId id="282"/>
            <p14:sldId id="283"/>
          </p14:sldIdLst>
        </p14:section>
        <p14:section name="Fechamento" id="{ea610b39-4798-4524-95c7-2d85cacaa6c9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VII do livro Modelagem e Simulação de Eventos Discretos, 5ª edição (Leanpub). O capítulo trata de duas perguntas que vão além dos resultados de um cenário: quais fatores mais afetam o sistema (Projeto de Experimentos) e quais valores das variáveis dão o melhor desempenho (Simulação e Otimização). No fim, mostra como as duas ferramentas se encadeiam.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blocos: os conceitos do Projeto de Experimentos, dois exemplos resolvidos, a Simulação e Otimização com um caso prático e os softwares comerciais, e a integração entre as duas ferramentas.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de abertura do capítulo: um sistema de distribuição rodoviário com mais de 20 fatores de entrada. A primeira pergunta (quais fatores pesam mais) é do Projeto de Experimentos, em inglês Design of Experiments (DOE). A segunda (qual a frota ótima) é da Simulação e Otimização. A seção de integração, no fim do capítulo, mostra como usar as duas em sequência.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muitas variáveis de entrada, é comum processar uma enxurrada de cenários e descartar boa parte depois, por falta de impacto. O Projeto de Experimentos estima como as entradas afetam as respostas e planeja os cenários de forma racional. Exemplos de perguntas do livro: o efeito de mudar o número de equipamentos na produtividade de uma linha; o de mudar o número de operadores de telemarketing no nível de serviço; e se o lead-time de entrega é sensível ao tempo de transporte entre células.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fatorial 2^k completo cada um dos k fatores tem só dois níveis, e o número de tratamentos é 2^k. Com tamanho do caminhão e frota, são 4 tratamentos. O efeito de A é a média da resposta com A alto menos a média com A baixo: 20 viagens; o de B, 10. O termo entre colchetes é o contraste, proporcional ao efeito; a proporção depende do número de fatores e de avaliações. Conclusão: o tamanho do caminhão pesa mais. Para outros tipos de projeto, Box e Hunter (1978) e Montgomery (1991).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não há interação, o efeito de aumentar A é o mesmo com B baixo ou alto. Na Tabela 7.2 os dois casos dão 20, e o efeito da interação é zero. No segundo conjunto de resultados (Tabela 7.3), o tratamento ab dá 50: E(A) = 25 e E(AB) = 5, logo os fatores não podem ser analisados isoladamente. O rigor pede uma tabela de análise de variância (ANOVA). Na simulação, por simplicidade, o livro sugere o critério prático: resposta = média de N replicações, e interação desprezível se o seu efeito for 10 vezes menor que os demais.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adaptado de Montgomery (1991). Ele mostra que o planejamento experimental independe de usar simulação: os oito tratamentos são feitos no próprio carrinho de pipoca. Três fatores com dois níveis cada dão 2^3 = 8 tratamentos, e a resposta é a altura atingida pela pipoca estourada.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tabela de contrastes guarda os coeficientes +1 e −1 de cada efeito e vale para qualquer fatorial 2^3 completo. Para o efeito de A, multiplicam-se os sinais da linha A pelas saídas de cada tratamento, soma-se e divide-se por 2^(k−1) = 4. Os demais efeitos: E(B) = 1,1; E(AB) = 0,7; E(C) = 4,8; E(AC) = 2,4; E(BC) = 0,4; E(ABC) = −0,2 cm.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gráfico ordena os efeitos. Aparentemente, A, C e AC são os importantes: a marca e o tamanho do lote seriam os fatores que mais afetam a pipoca. Mas a afirmação só vale se as interações forem desprezíveis, o que não parece ser o caso, sobretudo para AC. Para verificar se os efeitos são significativos, monta-se uma tabela de análise de variância (ANOVA; ver Montgomery, 1991). Em problemas reais, usa-se software de estatística.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Fábrica que produz insumos para a indústria automobilística. Para compreender melhor o sistema, construiu-se um modelo de simulação e rodou-se um fatorial 2^k completo com os cinco fatores da tabela. As vazões B, C e D vão dos valores originais a 30% de acréscimo. São 32 tratamentos, cada um com 5 replicações: 160 rodadas.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rodada gerou uma linha de resultados, inserida no Minitab, que tem opção para gerar experimentos fatoriais. A figura mostra a planilha: as colunas A a E trazem os níveis codificados (−1 e +1) e as seguintes trazem as oito respostas. Com isso, o Minitab calcula os efeitos de cada fator e os efeitos compostos (as interações).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Relatório do Minitab para a resposta Fesp BB, a fila máxima de caminhões com big bags. São relevantes os efeitos com p-value abaixo de 0,05 (coluna P). Isoladamente, só o fator A passa, com efeito 2,81: alterar a porcentagem de caminhões sider de 10% para 90% aumenta, em média, 2,81 caminhões na fila de espera. Era esperado, porque A é justamente a porcentagem de caminhões sider. Na nomenclatura do Minitab, o efeito se chama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Resumo dos efeitos significativos em todas as respostas; os traços marcam efeitos não significativos (p-value acima de 0,05). O fator A só afetou as filas de caminhões, como era de esperar. As vazões B, C e D afetaram as utilizações das linhas, dos equipamentos e a produção global. O fator E afetou só a ensacadeira. O planejamento experimental também serve para verificar e validar um modelo de simulação: ver a Leitura Complementar do Capítulo V, Verificação e validação.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simulação responde a perguntas do tipo o que ocorre se: é avaliadora de soluções, não geradora. A otimização muda isso. Averill Law, no painel O futuro da simulação da Winter Simulation Conference de 2001 (Banks, 2001), apontou a integração com otimização como um dos assuntos mais quentes, e o tempo de execução como o maior impedimento. As aplicações são de Fu (2001).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problema de otimização tem uma função objetivo a maximizar ou minimizar, sujeita a restrições. A figura mostra a formulação típica de programação linear. O método depende da formulação. Muitas técnicas não garantem o ótimo e são chamadas subotimizantes, caso das meta-heurísticas. Inconvenientes da otimização: modelar aspectos dinâmicos e muitas variáveis pode tornar o modelo complicado demais, e um modelo simples pode não ter técnica de solução apropriada.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Definição de Azadivar (1992). Com uma única função objetivo há basicamente três métodos: aproximação estocástica, superfície de resposta e métodos de busca; os softwares comerciais usam sobretudo métodos de busca, especialmente algoritmos genéticos. A ideia: a partir de uma condição inicial X0, o otimizador fornece valores das variáveis ao modelo e recebe o valor da função objetivo, até um critério de parada.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Embora tratada na literatura há décadas, a SO só foi incorporada aos softwares comerciais bem depois. Ela não substitui o analista e ainda consome muito tempo de computação. Pouco se reportou sobre otimizar características estruturais e políticas operacionais, em que cada avaliação pode exigir mudar a estrutura do modelo; os autores consideram esse ponto de extrema importância para o futuro da SO. A maioria dos métodos lida com uma única função objetivo; Belton, Hodgkin e Montibeller (2004) tratam vários objetivos de forma independente.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de Barretto et al. (1999), feito para testar um algoritmo de otimização específico com o modelo da usina dos exercícios de revisão do Capítulo III, Modelo conceitual. As quatro variáveis são inteiras, com incremento unitário, e dão 43.200 combinações (12 × 2 × 6 × 300). A função objetivo é o custo total mensal: amortização dos equipamentos mais o custo da perda de metal fundente, a R$ 100 por tonelada. Perd é a perda gerada em 10 dias de produção. O algoritmo foi implementado para Excel, comunicando-se com o simulador.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planta foi simulada por 10 dias, com 5 replicações para cada combinação; a solução inicial tinha 3 torpedos, 1 guindaste, 5 fornos e 300 t por torpedo. O algoritmo avaliou só 3% das 43.200 combinações e achou a solução em cerca de 30 minutos, num Pentium II de 300 MHz. Ótimo vai entre aspas porque esses algoritmos são subotimizantes: chegam muito perto, sem garantia. Os custos mensais caíram de R$ 7.490.160 para R$ 112.700, principalmente pela redução das perdas.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prática, não é preciso desenvolver um algoritmo de otimização: há softwares comerciais, e os passos são os mesmos. A figura mostra telas do OptQuest, que funciona com vários simuladores comerciais. O passo 2, as restrições, fica em branco quando o modelo não tem restrição. O padrão do OptQuest é fazer três replicações por rodada, valor que pode ser alterado. Ao clicar no botão de otimização, ele faz automaticamente diversas simulações.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Resultados de um processo de otimização (no caso, maximização). O OptQuest desenha um gráfico da função objetivo em função de cada rodada de simulação. As telas mostram o modelo de manutenção do exercício 7, com auxiliares, eletricistas e mecânicos como variáveis e o lucro como objetivo.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Classificação de Stuckman et al. (1991) para quem otimiza um sistema por simulação. A principal vantagem do terceiro tipo é ter um procedimento sistemático, que evita a desgastante tentativa e erro; com a otimização, a simulação se torna geradora de soluções, e não só avaliadora.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 tem maior poder de análise que o DOE porque lida com variáveis contínuas e discretas, em vez de só níveis dos fatores (Chwif, 1997). Na prática, as ferramentas entram em etapas: o DOE primeiro, para ver quais variáveis influenciam a função objetivo; depois a SO, para achar os valores ótimos. Montevechi, Filho e Medeiros (2006) usaram o DOE para reduzir as variáveis de decisão e obtiveram de 59% a 67% menos rodadas de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Seleção condensada; os enunciados completos, inclusive os exercícios 1 (descrever um caso para DOE e SO) e 5 (variáveis e função objetivo para o centro de distribuição do Exemplo 6.4 e para a lanchonete Mac Dongle), estão no fim do Capítulo VII. A usina Maiscavo: balança exponencial de 6 min, sonda de 4 min, hillo normal (8; 2) min, moega de 10 t/min, ida à lavoura normal (120; 30) min, 24 h por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VII.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VII · Projeto de Experimentos e Otimização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VII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29-1.png"/><Relationship Id="rId4" Type="http://schemas.openxmlformats.org/officeDocument/2006/relationships/image" Target="../media/image-29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VI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60420"/>
            <a:ext cx="4206240" cy="7309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Projeto de Experimentos</a:t>
            </a:r>
            <a:endParaRPr lang="en-US" sz="4600" dirty="0"/>
          </a:p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e Otimização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691640"/>
            <a:ext cx="1205595" cy="731520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804672" y="2606040"/>
            <a:ext cx="2066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Projeto de Experimentos</a:t>
            </a:r>
            <a:endParaRPr lang="en-US" sz="2000" dirty="0"/>
          </a:p>
        </p:txBody>
      </p:sp>
      <p:sp>
        <p:nvSpPr>
          <p:cNvPr id="7" name="Parte 1 itens"/>
          <p:cNvSpPr txBox="1"/>
          <p:nvPr/>
        </p:nvSpPr>
        <p:spPr>
          <a:xfrm>
            <a:off x="804672" y="3429000"/>
            <a:ext cx="206654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Duas perguntas, duas ferramentas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Fatores, níveis e respostas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fatorial completo e os efeitos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Interação entre fatores</a:t>
            </a:r>
            <a:endParaRPr lang="en-US" sz="1600" dirty="0"/>
          </a:p>
        </p:txBody>
      </p:sp>
      <p:sp>
        <p:nvSpPr>
          <p:cNvPr id="8" name="Parte 2"/>
          <p:cNvSpPr/>
          <p:nvPr/>
        </p:nvSpPr>
        <p:spPr>
          <a:xfrm>
            <a:off x="338328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1691640"/>
            <a:ext cx="1205595" cy="731520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39312" y="2606040"/>
            <a:ext cx="2066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DOE na prática</a:t>
            </a:r>
            <a:endParaRPr lang="en-US" sz="20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39312" y="3429000"/>
            <a:ext cx="206654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pipoqueiro de Montgomery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tabela de contrastes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Uma fábrica no Minitab</a:t>
            </a:r>
            <a:endParaRPr lang="en-US" sz="1600" dirty="0"/>
          </a:p>
        </p:txBody>
      </p:sp>
      <p:sp>
        <p:nvSpPr>
          <p:cNvPr id="12" name="Parte 3"/>
          <p:cNvSpPr/>
          <p:nvPr/>
        </p:nvSpPr>
        <p:spPr>
          <a:xfrm>
            <a:off x="621792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691640"/>
            <a:ext cx="1205595" cy="731520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73952" y="2606040"/>
            <a:ext cx="2066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Simulação e Otimização</a:t>
            </a:r>
            <a:endParaRPr lang="en-US" sz="20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73952" y="3429000"/>
            <a:ext cx="206654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Avaliar × gerar soluções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Otimização via simulação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caso da usina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Softwares comerciais</a:t>
            </a:r>
            <a:endParaRPr lang="en-US" sz="1600" dirty="0"/>
          </a:p>
        </p:txBody>
      </p:sp>
      <p:sp>
        <p:nvSpPr>
          <p:cNvPr id="16" name="Parte 4"/>
          <p:cNvSpPr/>
          <p:nvPr/>
        </p:nvSpPr>
        <p:spPr>
          <a:xfrm>
            <a:off x="905256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592" y="1691640"/>
            <a:ext cx="1205595" cy="731520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08592" y="2606040"/>
            <a:ext cx="2066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Integração</a:t>
            </a:r>
            <a:endParaRPr lang="en-US" sz="20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08592" y="3429000"/>
            <a:ext cx="206654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Três tipos de analista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DOE primeiro, SO depois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Exercícios de revisão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Projeto de Experimentos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Fatores, níveis, respostas e o experimento fatorial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Duas perguntas, duas ferramentas</a:t>
            </a:r>
            <a:endParaRPr lang="en-US" sz="3000" dirty="0"/>
          </a:p>
        </p:txBody>
      </p:sp>
      <p:sp>
        <p:nvSpPr>
          <p:cNvPr id="4" name="Contexto"/>
          <p:cNvSpPr txBox="1"/>
          <p:nvPr/>
        </p:nvSpPr>
        <p:spPr>
          <a:xfrm>
            <a:off x="548640" y="13716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Um modelo de distribuição rodoviária tem mais de 20 fatores de entrada: taxa de descarregamento, tempo de viagem, paradas de manutenção, quebras… O cliente quer saber:</a:t>
            </a:r>
            <a:endParaRPr lang="en-US" sz="1800" dirty="0"/>
          </a:p>
        </p:txBody>
      </p:sp>
      <p:sp>
        <p:nvSpPr>
          <p:cNvPr id="5" name="PROJETO DE EXPERIMENTOS (DOE)"/>
          <p:cNvSpPr/>
          <p:nvPr/>
        </p:nvSpPr>
        <p:spPr>
          <a:xfrm>
            <a:off x="548640" y="2423160"/>
            <a:ext cx="539496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PROJETO DE EXPERIMENTOS (DOE) texto"/>
          <p:cNvSpPr txBox="1"/>
          <p:nvPr/>
        </p:nvSpPr>
        <p:spPr>
          <a:xfrm>
            <a:off x="822960" y="2679192"/>
            <a:ext cx="4846320" cy="2231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PROJETO DE EXPERIMENTOS (DOE)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2200" b="1" dirty="0">
                <a:solidFill>
                  <a:schemeClr val="tx1"/>
                </a:solidFill>
              </a:rPr>
              <a:t>Quais parâmetros mais afetam o número de viagens por caminhão por mês?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Mede o efeito de cada fator sobre a resposta.</a:t>
            </a:r>
            <a:endParaRPr lang="en-US" sz="1600" dirty="0"/>
          </a:p>
        </p:txBody>
      </p:sp>
      <p:sp>
        <p:nvSpPr>
          <p:cNvPr id="7" name="SIMULAÇÃO E OTIMIZAÇÃO"/>
          <p:cNvSpPr/>
          <p:nvPr/>
        </p:nvSpPr>
        <p:spPr>
          <a:xfrm>
            <a:off x="6245352" y="2423160"/>
            <a:ext cx="5394960" cy="2743200"/>
          </a:xfrm>
          <a:prstGeom prst="roundRect">
            <a:avLst>
              <a:gd name="adj" fmla="val 2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IMULAÇÃO E OTIMIZAÇÃO texto"/>
          <p:cNvSpPr txBox="1"/>
          <p:nvPr/>
        </p:nvSpPr>
        <p:spPr>
          <a:xfrm>
            <a:off x="6519672" y="2679192"/>
            <a:ext cx="4846320" cy="2231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SIMULAÇÃO E OTIMIZAÇÃO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2200" b="1" dirty="0">
                <a:solidFill>
                  <a:schemeClr val="bg2"/>
                </a:solidFill>
              </a:rPr>
              <a:t>Qual o número de caminhões que maximiza as viagens por caminhão, mantidos os demais parâmetros?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Busca os valores ótimos das variáveis de decisão.</a:t>
            </a:r>
            <a:endParaRPr lang="en-US" sz="1600" dirty="0"/>
          </a:p>
        </p:txBody>
      </p:sp>
      <p:sp>
        <p:nvSpPr>
          <p:cNvPr id="9" name="Mensagem"/>
          <p:cNvSpPr txBox="1"/>
          <p:nvPr/>
        </p:nvSpPr>
        <p:spPr>
          <a:xfrm>
            <a:off x="548640" y="53949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O DOE diz quais fatores importam; a otimização procura os melhores valores. No fim do capítulo, as duas trabalham juntas.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Fatores, níveis e respostas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 Projeto de Experimentos estima como as variáveis de entrada afetam as respostas, e planeja os cenários sem a tentativa e erro tão comum nos projetos de simulação.</a:t>
            </a:r>
            <a:endParaRPr lang="en-US" sz="1800" dirty="0"/>
          </a:p>
        </p:txBody>
      </p:sp>
      <p:sp>
        <p:nvSpPr>
          <p:cNvPr id="5" name="Fator"/>
          <p:cNvSpPr/>
          <p:nvPr/>
        </p:nvSpPr>
        <p:spPr>
          <a:xfrm>
            <a:off x="548640" y="2240280"/>
            <a:ext cx="352044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Fator texto"/>
          <p:cNvSpPr txBox="1"/>
          <p:nvPr/>
        </p:nvSpPr>
        <p:spPr>
          <a:xfrm>
            <a:off x="804672" y="2459736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Fator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Variável de entrada: número de equipamentos, de veículos, de operadores.</a:t>
            </a:r>
            <a:endParaRPr lang="en-US" sz="1600" dirty="0"/>
          </a:p>
        </p:txBody>
      </p:sp>
      <p:sp>
        <p:nvSpPr>
          <p:cNvPr id="7" name="Níveis"/>
          <p:cNvSpPr/>
          <p:nvPr/>
        </p:nvSpPr>
        <p:spPr>
          <a:xfrm>
            <a:off x="4343400" y="2240280"/>
            <a:ext cx="352044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Níveis texto"/>
          <p:cNvSpPr txBox="1"/>
          <p:nvPr/>
        </p:nvSpPr>
        <p:spPr>
          <a:xfrm>
            <a:off x="4599432" y="2459736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Níveis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Valores do fator. Caminhão: pequeno (10 t), médio (20 t) ou grande (30 t). Até 4 níveis costumam bastar.</a:t>
            </a:r>
            <a:endParaRPr lang="en-US" sz="1600" dirty="0"/>
          </a:p>
        </p:txBody>
      </p:sp>
      <p:sp>
        <p:nvSpPr>
          <p:cNvPr id="9" name="Resposta"/>
          <p:cNvSpPr/>
          <p:nvPr/>
        </p:nvSpPr>
        <p:spPr>
          <a:xfrm>
            <a:off x="8138160" y="2240280"/>
            <a:ext cx="352044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Resposta texto"/>
          <p:cNvSpPr txBox="1"/>
          <p:nvPr/>
        </p:nvSpPr>
        <p:spPr>
          <a:xfrm>
            <a:off x="8394192" y="2459736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Resposta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Variável de saída analisada: viagens por caminhão no mês, produtividade, tempo em fila.</a:t>
            </a:r>
            <a:endParaRPr lang="en-US" sz="1600" dirty="0"/>
          </a:p>
        </p:txBody>
      </p:sp>
      <p:sp>
        <p:nvSpPr>
          <p:cNvPr id="11" name="Espaço de combinações"/>
          <p:cNvSpPr txBox="1"/>
          <p:nvPr/>
        </p:nvSpPr>
        <p:spPr>
          <a:xfrm>
            <a:off x="548640" y="4434840"/>
            <a:ext cx="4114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Espaço de combinações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Todas as combinações de níveis de todos os fatores. Com 3 níveis para A e 2 para B, são 6 respostas.</a:t>
            </a:r>
            <a:endParaRPr lang="en-US" sz="1600" dirty="0"/>
          </a:p>
        </p:txBody>
      </p:sp>
      <p:graphicFrame>
        <p:nvGraphicFramePr>
          <p:cNvPr id="6" name="Tabela 7.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37760" y="4434840"/>
          <a:ext cx="6702552" cy="914400"/>
        </p:xfrm>
        <a:graphic>
          <a:graphicData uri="http://schemas.openxmlformats.org/drawingml/2006/table">
            <a:tbl>
              <a:tblPr/>
              <a:tblGrid>
                <a:gridCol w="1490472"/>
                <a:gridCol w="1737360"/>
                <a:gridCol w="1737360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 baixo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 médio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 alto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B baixo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X11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X12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X13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B alto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X21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X22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X23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Fatorial 2</a:t>
            </a:r>
            <a:pPr algn="l" indent="0" marL="0">
              <a:buNone/>
            </a:pPr>
            <a:r>
              <a:rPr lang="en-US" sz="3000" b="1" baseline="30000" dirty="0">
                <a:solidFill>
                  <a:schemeClr val="tx1"/>
                </a:solidFill>
              </a:rPr>
              <a:t>k</a:t>
            </a:r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 completo e o efeito de cada fator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Cada um dos k fatores tem 2 níveis, baixo (−1) e alto (+1): são 2</a:t>
            </a:r>
            <a:pPr indent="0" marL="0">
              <a:buNone/>
            </a:pPr>
            <a:r>
              <a:rPr lang="en-US" sz="1700" baseline="30000" dirty="0">
                <a:solidFill>
                  <a:schemeClr val="tx1"/>
                </a:solidFill>
              </a:rPr>
              <a:t>k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 tratamentos. Frota de caminhões: A = tamanho do caminhão (10 t ou 30 t), B = número de caminhões (20 ou 40).</a:t>
            </a:r>
            <a:endParaRPr lang="en-US" sz="1700" dirty="0"/>
          </a:p>
        </p:txBody>
      </p:sp>
      <p:graphicFrame>
        <p:nvGraphicFramePr>
          <p:cNvPr id="7" name="Tabela 7.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5943600" cy="914400"/>
        </p:xfrm>
        <a:graphic>
          <a:graphicData uri="http://schemas.openxmlformats.org/drawingml/2006/table">
            <a:tbl>
              <a:tblPr/>
              <a:tblGrid>
                <a:gridCol w="566928"/>
                <a:gridCol w="1188720"/>
                <a:gridCol w="1188720"/>
                <a:gridCol w="1261872"/>
                <a:gridCol w="173736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Exp.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A: tamanho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B: frota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Tratamento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Viagens por caminhão/mês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Baixo (−1)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Baixo (−1)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(1)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Baixo (−1)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Alto (+1)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Alto (+1)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Baixo (−1)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Alto (+1)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Alto (+1)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Notação"/>
          <p:cNvSpPr txBox="1"/>
          <p:nvPr/>
        </p:nvSpPr>
        <p:spPr>
          <a:xfrm>
            <a:off x="548640" y="49377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Notação de Montgomery (1991): letra minúscula indica o fator no nível alto; (1) é o tratamento com todos os fatores no nível baixo.</a:t>
            </a:r>
            <a:endParaRPr lang="en-US" sz="1600" dirty="0"/>
          </a:p>
        </p:txBody>
      </p:sp>
      <p:sp>
        <p:nvSpPr>
          <p:cNvPr id="7" name="Efeitos"/>
          <p:cNvSpPr/>
          <p:nvPr/>
        </p:nvSpPr>
        <p:spPr>
          <a:xfrm>
            <a:off x="6766560" y="2331720"/>
            <a:ext cx="4873752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feitos texto"/>
          <p:cNvSpPr txBox="1"/>
          <p:nvPr/>
        </p:nvSpPr>
        <p:spPr>
          <a:xfrm>
            <a:off x="7022592" y="2560320"/>
            <a:ext cx="436168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Efeito de um fator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E(A) = [(30+40) − (10+20)]/2 = 20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E(B) = [(20+40) − (10+30)]/2 = 10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Média da resposta com o fator alto menos a média com o fator baixo. O termo entre colchetes é o contraste.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900" b="1" dirty="0">
                <a:solidFill>
                  <a:schemeClr val="accent3"/>
                </a:solidFill>
              </a:rPr>
              <a:t>O tamanho do caminhão pesa mais que a frota.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Interação entre fatores</a:t>
            </a:r>
            <a:endParaRPr lang="en-US" sz="3000" dirty="0"/>
          </a:p>
        </p:txBody>
      </p:sp>
      <p:sp>
        <p:nvSpPr>
          <p:cNvPr id="4" name="Pergunta"/>
          <p:cNvSpPr txBox="1"/>
          <p:nvPr/>
        </p:nvSpPr>
        <p:spPr>
          <a:xfrm>
            <a:off x="548640" y="13716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 efeito de A depende do nível de B? Sem interação, aumentar A muda a resposta da mesma forma com B baixo ou alto.</a:t>
            </a:r>
            <a:endParaRPr lang="en-US" sz="1800" dirty="0"/>
          </a:p>
        </p:txBody>
      </p:sp>
      <p:sp>
        <p:nvSpPr>
          <p:cNvPr id="5" name="Sem interação"/>
          <p:cNvSpPr/>
          <p:nvPr/>
        </p:nvSpPr>
        <p:spPr>
          <a:xfrm>
            <a:off x="548640" y="2240280"/>
            <a:ext cx="5394960" cy="242316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Sem interação texto"/>
          <p:cNvSpPr txBox="1"/>
          <p:nvPr/>
        </p:nvSpPr>
        <p:spPr>
          <a:xfrm>
            <a:off x="804672" y="2459736"/>
            <a:ext cx="4882896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Sem interação (Tabela 7.2)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A e B no mesmo nível: 30 − 10 = 20. Em níveis diferentes: 40 − 20 = 20.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E(AB) = [(40+10) − (30+20)]/2 = 0</a:t>
            </a:r>
            <a:endParaRPr lang="en-US" sz="1600" dirty="0"/>
          </a:p>
        </p:txBody>
      </p:sp>
      <p:sp>
        <p:nvSpPr>
          <p:cNvPr id="7" name="Com interação"/>
          <p:cNvSpPr/>
          <p:nvPr/>
        </p:nvSpPr>
        <p:spPr>
          <a:xfrm>
            <a:off x="6245352" y="2240280"/>
            <a:ext cx="5394960" cy="2423160"/>
          </a:xfrm>
          <a:prstGeom prst="roundRect">
            <a:avLst>
              <a:gd name="adj" fmla="val 226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om interação texto"/>
          <p:cNvSpPr txBox="1"/>
          <p:nvPr/>
        </p:nvSpPr>
        <p:spPr>
          <a:xfrm>
            <a:off x="6501384" y="2459736"/>
            <a:ext cx="4882896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Com interação (Tabela 7.3: ab = 50)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100" b="1" dirty="0">
                <a:solidFill>
                  <a:schemeClr val="bg2"/>
                </a:solidFill>
              </a:rPr>
              <a:t>E(A) = [(30+50) − (10+20)]/2 = 25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100" b="1" dirty="0">
                <a:solidFill>
                  <a:schemeClr val="bg2"/>
                </a:solidFill>
              </a:rPr>
              <a:t>E(AB) = [(50+10) − (20+30)]/2 = 5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Os fatores não podem ser analisados isoladamente.</a:t>
            </a:r>
            <a:endParaRPr lang="en-US" sz="1600" dirty="0"/>
          </a:p>
        </p:txBody>
      </p:sp>
      <p:sp>
        <p:nvSpPr>
          <p:cNvPr id="9" name="Critério"/>
          <p:cNvSpPr/>
          <p:nvPr/>
        </p:nvSpPr>
        <p:spPr>
          <a:xfrm>
            <a:off x="548640" y="4846320"/>
            <a:ext cx="11091672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Critério texto"/>
          <p:cNvSpPr txBox="1"/>
          <p:nvPr/>
        </p:nvSpPr>
        <p:spPr>
          <a:xfrm>
            <a:off x="804672" y="5065776"/>
            <a:ext cx="1057960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interação é significativa?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Com rigor, uma tabela ANOVA. Na simulação, um critério prático: resposta = média de N replicações; se o efeito da interação for 10 vezes menor que os demais, não há interação significativa.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DOE na prática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 pipoqueiro de Montgomery e uma fábrica analisada no Minitab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 7.1: o pipoqueiro de Montgomery</a:t>
            </a:r>
            <a:endParaRPr lang="en-US" sz="3000" dirty="0"/>
          </a:p>
        </p:txBody>
      </p:sp>
      <p:sp>
        <p:nvSpPr>
          <p:cNvPr id="4" name="Problema"/>
          <p:cNvSpPr txBox="1"/>
          <p:nvPr/>
        </p:nvSpPr>
        <p:spPr>
          <a:xfrm>
            <a:off x="548640" y="137160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Um pipoqueiro quer saber o que faz a pipoca crescer. A resposta é a altura (cm) que ela atinge, estourada no carrinho.</a:t>
            </a:r>
            <a:endParaRPr lang="en-US" sz="1700" dirty="0"/>
          </a:p>
        </p:txBody>
      </p:sp>
      <p:sp>
        <p:nvSpPr>
          <p:cNvPr id="5" name="Fator A fundo"/>
          <p:cNvSpPr/>
          <p:nvPr/>
        </p:nvSpPr>
        <p:spPr>
          <a:xfrm>
            <a:off x="548640" y="251460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6" name="Fator A"/>
          <p:cNvSpPr txBox="1"/>
          <p:nvPr/>
        </p:nvSpPr>
        <p:spPr>
          <a:xfrm>
            <a:off x="548640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600" dirty="0"/>
          </a:p>
        </p:txBody>
      </p:sp>
      <p:sp>
        <p:nvSpPr>
          <p:cNvPr id="7" name="Fator A texto"/>
          <p:cNvSpPr txBox="1"/>
          <p:nvPr/>
        </p:nvSpPr>
        <p:spPr>
          <a:xfrm>
            <a:off x="1371600" y="2478024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Marca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Yoda (−) ou Obi (+)</a:t>
            </a:r>
            <a:endParaRPr lang="en-US" sz="1600" dirty="0"/>
          </a:p>
        </p:txBody>
      </p:sp>
      <p:sp>
        <p:nvSpPr>
          <p:cNvPr id="8" name="Fator B fundo"/>
          <p:cNvSpPr/>
          <p:nvPr/>
        </p:nvSpPr>
        <p:spPr>
          <a:xfrm>
            <a:off x="548640" y="338328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9" name="Fator B"/>
          <p:cNvSpPr txBox="1"/>
          <p:nvPr/>
        </p:nvSpPr>
        <p:spPr>
          <a:xfrm>
            <a:off x="548640" y="3383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600" dirty="0"/>
          </a:p>
        </p:txBody>
      </p:sp>
      <p:sp>
        <p:nvSpPr>
          <p:cNvPr id="10" name="Fator B texto"/>
          <p:cNvSpPr txBox="1"/>
          <p:nvPr/>
        </p:nvSpPr>
        <p:spPr>
          <a:xfrm>
            <a:off x="1371600" y="3346704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Proporção milho/óleo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0,8 (−) ou 1,0 (+)</a:t>
            </a:r>
            <a:endParaRPr lang="en-US" sz="1600" dirty="0"/>
          </a:p>
        </p:txBody>
      </p:sp>
      <p:sp>
        <p:nvSpPr>
          <p:cNvPr id="11" name="Fator C fundo"/>
          <p:cNvSpPr/>
          <p:nvPr/>
        </p:nvSpPr>
        <p:spPr>
          <a:xfrm>
            <a:off x="548640" y="42519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2" name="Fator C"/>
          <p:cNvSpPr txBox="1"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2600" dirty="0"/>
          </a:p>
        </p:txBody>
      </p:sp>
      <p:sp>
        <p:nvSpPr>
          <p:cNvPr id="13" name="Fator C texto"/>
          <p:cNvSpPr txBox="1"/>
          <p:nvPr/>
        </p:nvSpPr>
        <p:spPr>
          <a:xfrm>
            <a:off x="1371600" y="4215384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Volume de milho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2/3 litro (−) ou 1/3 litro (+)</a:t>
            </a:r>
            <a:endParaRPr lang="en-US" sz="1600" dirty="0"/>
          </a:p>
        </p:txBody>
      </p:sp>
      <p:sp>
        <p:nvSpPr>
          <p:cNvPr id="14" name="Tratamentos"/>
          <p:cNvSpPr txBox="1"/>
          <p:nvPr/>
        </p:nvSpPr>
        <p:spPr>
          <a:xfrm>
            <a:off x="548640" y="525780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2</a:t>
            </a:r>
            <a:pPr indent="0" marL="0">
              <a:buNone/>
            </a:pPr>
            <a:r>
              <a:rPr lang="en-US" sz="2800" b="1" baseline="30000" dirty="0">
                <a:solidFill>
                  <a:schemeClr val="accent3"/>
                </a:solidFill>
              </a:rPr>
              <a:t>3</a:t>
            </a:r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 = 8 tratamentos</a:t>
            </a:r>
            <a:endParaRPr lang="en-US" sz="2800" dirty="0"/>
          </a:p>
        </p:txBody>
      </p:sp>
      <p:graphicFrame>
        <p:nvGraphicFramePr>
          <p:cNvPr id="10" name="Tabela 7.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0" y="1417320"/>
          <a:ext cx="5788152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914400"/>
                <a:gridCol w="914400"/>
                <a:gridCol w="914400"/>
                <a:gridCol w="1581912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Tratamento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Altura (cm)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(1)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6,25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9,50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abc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17,00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tabela de contrastes</a:t>
            </a:r>
            <a:endParaRPr lang="en-US" sz="3000" dirty="0"/>
          </a:p>
        </p:txBody>
      </p:sp>
      <p:pic>
        <p:nvPicPr>
          <p:cNvPr id="4" name="Tabela 7.5" descr="Tabela de contrastes para 3 fatores e 2 nívei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93309"/>
            <a:ext cx="6949440" cy="2699782"/>
          </a:xfrm>
          <a:prstGeom prst="rect">
            <a:avLst/>
          </a:prstGeom>
        </p:spPr>
      </p:pic>
      <p:sp>
        <p:nvSpPr>
          <p:cNvPr id="5" name="Como usar"/>
          <p:cNvSpPr/>
          <p:nvPr/>
        </p:nvSpPr>
        <p:spPr>
          <a:xfrm>
            <a:off x="7772400" y="1371600"/>
            <a:ext cx="3867912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Como usar texto"/>
          <p:cNvSpPr txBox="1"/>
          <p:nvPr/>
        </p:nvSpPr>
        <p:spPr>
          <a:xfrm>
            <a:off x="8028432" y="1591056"/>
            <a:ext cx="3355848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Como usar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Multiplique os sinais da linha do efeito pelas saídas de cada tratamento, some e divida por 2</a:t>
            </a:r>
            <a:pPr indent="0" marL="0">
              <a:buNone/>
            </a:pPr>
            <a:r>
              <a:rPr lang="en-US" sz="1800" baseline="30000" dirty="0">
                <a:solidFill>
                  <a:schemeClr val="accent4"/>
                </a:solidFill>
              </a:rPr>
              <a:t>k−1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. Com k = 3, divide-se por 4. A tabela vale para qualquer fatorial 2</a:t>
            </a:r>
            <a:pPr indent="0" marL="0">
              <a:buNone/>
            </a:pPr>
            <a:r>
              <a:rPr lang="en-US" sz="1800" baseline="30000" dirty="0">
                <a:solidFill>
                  <a:schemeClr val="accent4"/>
                </a:solidFill>
              </a:rPr>
              <a:t>3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 completo.</a:t>
            </a:r>
            <a:endParaRPr lang="en-US" sz="1600" dirty="0"/>
          </a:p>
        </p:txBody>
      </p:sp>
      <p:sp>
        <p:nvSpPr>
          <p:cNvPr id="7" name="Exemplo de cálculo"/>
          <p:cNvSpPr/>
          <p:nvPr/>
        </p:nvSpPr>
        <p:spPr>
          <a:xfrm>
            <a:off x="548640" y="4389120"/>
            <a:ext cx="11091672" cy="1554480"/>
          </a:xfrm>
          <a:prstGeom prst="roundRect">
            <a:avLst>
              <a:gd name="adj" fmla="val 35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xemplo de cálculo texto"/>
          <p:cNvSpPr txBox="1"/>
          <p:nvPr/>
        </p:nvSpPr>
        <p:spPr>
          <a:xfrm>
            <a:off x="822960" y="4590288"/>
            <a:ext cx="105430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bg2"/>
                </a:solidFill>
              </a:rPr>
              <a:t>E(A) = [−6,25 + 8 − 6 + 9,5 − 8 + 15 − 9 + 17] / 4 ≈ 5,1 cm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00" dirty="0">
                <a:solidFill>
                  <a:schemeClr val="accent5"/>
                </a:solidFill>
              </a:rPr>
              <a:t>Trocar a pipoca Yoda pela Obi faz a pipoca subir, em média, cerca de 5 cm a mais.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Quais efeitos importam?</a:t>
            </a:r>
            <a:endParaRPr lang="en-US" sz="3000" dirty="0"/>
          </a:p>
        </p:txBody>
      </p:sp>
      <p:pic>
        <p:nvPicPr>
          <p:cNvPr id="4" name="Figura 7.1" descr="Gráfico de efeitos: A, C, AC, B, AB, BC, AB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702"/>
            <a:ext cx="6766560" cy="2844156"/>
          </a:xfrm>
          <a:prstGeom prst="rect">
            <a:avLst/>
          </a:prstGeom>
        </p:spPr>
      </p:pic>
      <p:sp>
        <p:nvSpPr>
          <p:cNvPr id="5" name="Valores"/>
          <p:cNvSpPr txBox="1"/>
          <p:nvPr/>
        </p:nvSpPr>
        <p:spPr>
          <a:xfrm>
            <a:off x="548640" y="4434840"/>
            <a:ext cx="6766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Efeitos (cm): A 5,1 · C 4,8 · AC 2,4 · B 1,1 · AB 0,7 · BC 0,4 · ABC −0,2</a:t>
            </a:r>
            <a:endParaRPr lang="en-US" sz="1700" dirty="0"/>
          </a:p>
        </p:txBody>
      </p:sp>
      <p:sp>
        <p:nvSpPr>
          <p:cNvPr id="6" name="Software"/>
          <p:cNvSpPr txBox="1"/>
          <p:nvPr/>
        </p:nvSpPr>
        <p:spPr>
          <a:xfrm>
            <a:off x="548640" y="525780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Na prática, os cálculos ficam com softwares de estatística: Minitab, SPSS, Statistica, entre outros.</a:t>
            </a:r>
            <a:endParaRPr lang="en-US" sz="1600" dirty="0"/>
          </a:p>
        </p:txBody>
      </p:sp>
      <p:sp>
        <p:nvSpPr>
          <p:cNvPr id="7" name="A e C"/>
          <p:cNvSpPr/>
          <p:nvPr/>
        </p:nvSpPr>
        <p:spPr>
          <a:xfrm>
            <a:off x="7589520" y="1417320"/>
            <a:ext cx="405079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A e C texto"/>
          <p:cNvSpPr txBox="1"/>
          <p:nvPr/>
        </p:nvSpPr>
        <p:spPr>
          <a:xfrm>
            <a:off x="7845552" y="1636776"/>
            <a:ext cx="353872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e C à frente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Marca e volume de milho parecem ser os fatores que mais afetam a altura da pipoca.</a:t>
            </a:r>
            <a:endParaRPr lang="en-US" sz="1600" dirty="0"/>
          </a:p>
        </p:txBody>
      </p:sp>
      <p:sp>
        <p:nvSpPr>
          <p:cNvPr id="9" name="AC"/>
          <p:cNvSpPr/>
          <p:nvPr/>
        </p:nvSpPr>
        <p:spPr>
          <a:xfrm>
            <a:off x="7589520" y="3794760"/>
            <a:ext cx="4050792" cy="2286000"/>
          </a:xfrm>
          <a:prstGeom prst="roundRect">
            <a:avLst>
              <a:gd name="adj" fmla="val 24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AC texto"/>
          <p:cNvSpPr txBox="1"/>
          <p:nvPr/>
        </p:nvSpPr>
        <p:spPr>
          <a:xfrm>
            <a:off x="7845552" y="4014216"/>
            <a:ext cx="35387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Mas AC não é desprezível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A conclusão só vale se as interações puderem ser desprezadas. Para confirmar, uma tabela ANOVA (Montgomery, 1991).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Caso prático: uma fábrica de insumos</a:t>
            </a:r>
            <a:endParaRPr lang="en-US" sz="3000" dirty="0"/>
          </a:p>
        </p:txBody>
      </p:sp>
      <p:sp>
        <p:nvSpPr>
          <p:cNvPr id="4" name="Sistema"/>
          <p:cNvSpPr txBox="1"/>
          <p:nvPr/>
        </p:nvSpPr>
        <p:spPr>
          <a:xfrm>
            <a:off x="548640" y="13716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Insumos chegam em big bags (caminhões sider) ou a granel (caminhões-tanque), vão para silos externos e internos, passam por 3 linhas de fabricação e terminam na homogeneização e embalagem: sacos de 25 kg ou big bags.</a:t>
            </a:r>
            <a:endParaRPr lang="en-US" sz="1700" dirty="0"/>
          </a:p>
        </p:txBody>
      </p:sp>
      <p:graphicFrame>
        <p:nvGraphicFramePr>
          <p:cNvPr id="13" name="Tabela 7.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514600"/>
          <a:ext cx="749808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3566160"/>
                <a:gridCol w="1554480"/>
                <a:gridCol w="155448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Fator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Descrição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Nível baixo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Nível alto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% de caminhões sider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vazão da linha 1 (kg/min)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original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+30%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vazão da linha 2 (kg/min)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original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+30%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vazão da linha 3 (kg/min)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original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+30%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E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% de embalagens big bags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90%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Nota"/>
          <p:cNvSpPr txBox="1"/>
          <p:nvPr/>
        </p:nvSpPr>
        <p:spPr>
          <a:xfrm>
            <a:off x="548640" y="566928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Valores de B, C e D: vazões originais e com 30% de acréscimo.</a:t>
            </a:r>
            <a:endParaRPr lang="en-US" sz="1400" dirty="0"/>
          </a:p>
        </p:txBody>
      </p:sp>
      <p:sp>
        <p:nvSpPr>
          <p:cNvPr id="7" name="Rodadas"/>
          <p:cNvSpPr/>
          <p:nvPr/>
        </p:nvSpPr>
        <p:spPr>
          <a:xfrm>
            <a:off x="8321040" y="2514600"/>
            <a:ext cx="3319272" cy="3566160"/>
          </a:xfrm>
          <a:prstGeom prst="roundRect">
            <a:avLst>
              <a:gd name="adj" fmla="val 16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Rodadas texto"/>
          <p:cNvSpPr txBox="1"/>
          <p:nvPr/>
        </p:nvSpPr>
        <p:spPr>
          <a:xfrm>
            <a:off x="8577072" y="2697480"/>
            <a:ext cx="2807208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32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tratamentos (2</a:t>
            </a:r>
            <a:pPr indent="0" marL="0">
              <a:buNone/>
            </a:pPr>
            <a:r>
              <a:rPr lang="en-US" sz="1700" baseline="30000" dirty="0">
                <a:solidFill>
                  <a:schemeClr val="bg2"/>
                </a:solidFill>
              </a:rPr>
              <a:t>5</a:t>
            </a:r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)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2000" b="1" dirty="0">
                <a:solidFill>
                  <a:schemeClr val="accent2"/>
                </a:solidFill>
              </a:rPr>
              <a:t>× 5 replicações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4800" b="1" dirty="0">
                <a:solidFill>
                  <a:schemeClr val="accent1"/>
                </a:solidFill>
              </a:rPr>
              <a:t>160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rodadas de simulação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Oito respostas, analisadas no Minitab</a:t>
            </a:r>
            <a:endParaRPr lang="en-US" sz="3000" dirty="0"/>
          </a:p>
        </p:txBody>
      </p:sp>
      <p:pic>
        <p:nvPicPr>
          <p:cNvPr id="4" name="Figura 7.2" descr="Planilha do Minitab com fatores codificados e respos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4960"/>
            <a:ext cx="6949440" cy="2716479"/>
          </a:xfrm>
          <a:prstGeom prst="rect">
            <a:avLst/>
          </a:prstGeom>
        </p:spPr>
      </p:pic>
      <p:sp>
        <p:nvSpPr>
          <p:cNvPr id="5" name="Explicação"/>
          <p:cNvSpPr txBox="1"/>
          <p:nvPr/>
        </p:nvSpPr>
        <p:spPr>
          <a:xfrm>
            <a:off x="548640" y="4343400"/>
            <a:ext cx="6949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Cada rodada vira uma linha: níveis codificados (−1, +1) dos fatores A a E e as oito respostas.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O Minitab gera o experimento fatorial e calcula os efeitos de cada fator e das interações.</a:t>
            </a:r>
            <a:endParaRPr lang="en-US" sz="1700" dirty="0"/>
          </a:p>
        </p:txBody>
      </p:sp>
      <p:graphicFrame>
        <p:nvGraphicFramePr>
          <p:cNvPr id="14" name="Tabela 7.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0" y="1371600"/>
          <a:ext cx="386791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587752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Saída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Descrição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Fesp BB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Fila máxima de caminhões com big bags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Fesp Gran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Fila máxima de caminhões a granel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% Ut lin1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Utilização da linha 1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% Ut lin2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Utilização da linha 2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% Ut lin3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Utilização da linha 3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 Homog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Utilização do homogeneizador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 Ensac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Utilização da ensacadeira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Produt Glob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Produção global (t/mês)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Efeitos sobre a fila de caminhões com big bags</a:t>
            </a:r>
            <a:endParaRPr lang="en-US" sz="3000" dirty="0"/>
          </a:p>
        </p:txBody>
      </p:sp>
      <p:pic>
        <p:nvPicPr>
          <p:cNvPr id="4" name="Figura 7.3" descr="Relatório do Minitab: efeitos e p-values para Fesp B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3560035" cy="4709160"/>
          </a:xfrm>
          <a:prstGeom prst="rect">
            <a:avLst/>
          </a:prstGeom>
        </p:spPr>
      </p:pic>
      <p:sp>
        <p:nvSpPr>
          <p:cNvPr id="5" name="Destaque"/>
          <p:cNvSpPr/>
          <p:nvPr/>
        </p:nvSpPr>
        <p:spPr>
          <a:xfrm>
            <a:off x="4434840" y="1417320"/>
            <a:ext cx="7205472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estaque número"/>
          <p:cNvSpPr txBox="1"/>
          <p:nvPr/>
        </p:nvSpPr>
        <p:spPr>
          <a:xfrm>
            <a:off x="4709160" y="160020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2,81</a:t>
            </a:r>
            <a:endParaRPr lang="en-US" sz="6000" dirty="0"/>
          </a:p>
        </p:txBody>
      </p:sp>
      <p:sp>
        <p:nvSpPr>
          <p:cNvPr id="7" name="Destaque texto"/>
          <p:cNvSpPr txBox="1"/>
          <p:nvPr/>
        </p:nvSpPr>
        <p:spPr>
          <a:xfrm>
            <a:off x="6858000" y="1645920"/>
            <a:ext cx="4526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caminhões a mais, em média, na fila máxima de espera (Fesp BB) quando a porcentagem de caminhões sider passa de 10% para 90%.</a:t>
            </a:r>
            <a:endParaRPr lang="en-US" sz="1700" dirty="0"/>
          </a:p>
        </p:txBody>
      </p:sp>
      <p:sp>
        <p:nvSpPr>
          <p:cNvPr id="8" name="p-value"/>
          <p:cNvSpPr/>
          <p:nvPr/>
        </p:nvSpPr>
        <p:spPr>
          <a:xfrm>
            <a:off x="4434840" y="3749040"/>
            <a:ext cx="3465576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p-value texto"/>
          <p:cNvSpPr txBox="1"/>
          <p:nvPr/>
        </p:nvSpPr>
        <p:spPr>
          <a:xfrm>
            <a:off x="4690872" y="3968496"/>
            <a:ext cx="2953512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p-value &lt; 0,05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É o critério de relevância (coluna P do relatório). Isoladamente, só o fator A passa.</a:t>
            </a:r>
            <a:endParaRPr lang="en-US" sz="1600" dirty="0"/>
          </a:p>
        </p:txBody>
      </p:sp>
      <p:sp>
        <p:nvSpPr>
          <p:cNvPr id="10" name="Esperado"/>
          <p:cNvSpPr/>
          <p:nvPr/>
        </p:nvSpPr>
        <p:spPr>
          <a:xfrm>
            <a:off x="8174736" y="3749040"/>
            <a:ext cx="3465576" cy="2331720"/>
          </a:xfrm>
          <a:prstGeom prst="roundRect">
            <a:avLst>
              <a:gd name="adj" fmla="val 23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sperado texto"/>
          <p:cNvSpPr txBox="1"/>
          <p:nvPr/>
        </p:nvSpPr>
        <p:spPr>
          <a:xfrm>
            <a:off x="8430768" y="3968496"/>
            <a:ext cx="2953512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Era o esperado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A é a porcentagem de caminhões sider: é natural que mexa na fila desses caminhões.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Os efeitos sobre todas as respostas</a:t>
            </a:r>
            <a:endParaRPr lang="en-US" sz="3000" dirty="0"/>
          </a:p>
        </p:txBody>
      </p:sp>
      <p:graphicFrame>
        <p:nvGraphicFramePr>
          <p:cNvPr id="16" name="Tabela 7.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667512"/>
                <a:gridCol w="1303020"/>
                <a:gridCol w="1303020"/>
                <a:gridCol w="1303020"/>
                <a:gridCol w="1303020"/>
                <a:gridCol w="1303020"/>
                <a:gridCol w="1303020"/>
                <a:gridCol w="1303020"/>
                <a:gridCol w="1303020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Fesp BB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Fesp Gran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% Ut Lin 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% Ut Lin 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% Ut Lin 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Util Homog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Util Ensac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Produt Glob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A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2,81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−2,74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B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−3,18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0,53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1,01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338,87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C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−1,56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0,22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0,51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158,63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D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−2,79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0,48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0,98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317,13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E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12,67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–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Legenda"/>
          <p:cNvSpPr txBox="1"/>
          <p:nvPr/>
        </p:nvSpPr>
        <p:spPr>
          <a:xfrm>
            <a:off x="548640" y="41148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“–” = efeito não significativo (p-value &gt; 0,05).</a:t>
            </a:r>
            <a:endParaRPr lang="en-US" sz="1400" dirty="0"/>
          </a:p>
        </p:txBody>
      </p:sp>
      <p:sp>
        <p:nvSpPr>
          <p:cNvPr id="6" name="A: % de sider"/>
          <p:cNvSpPr/>
          <p:nvPr/>
        </p:nvSpPr>
        <p:spPr>
          <a:xfrm>
            <a:off x="548640" y="452628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A: % de sider texto"/>
          <p:cNvSpPr txBox="1"/>
          <p:nvPr/>
        </p:nvSpPr>
        <p:spPr>
          <a:xfrm>
            <a:off x="804672" y="4745736"/>
            <a:ext cx="20939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A: % de sider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Só as filas de espera de caminhões, de big bags e a granel.</a:t>
            </a:r>
            <a:endParaRPr lang="en-US" sz="1600" dirty="0"/>
          </a:p>
        </p:txBody>
      </p:sp>
      <p:sp>
        <p:nvSpPr>
          <p:cNvPr id="8" name="B, C, D: vazões"/>
          <p:cNvSpPr/>
          <p:nvPr/>
        </p:nvSpPr>
        <p:spPr>
          <a:xfrm>
            <a:off x="3383280" y="452628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B, C, D: vazões texto"/>
          <p:cNvSpPr txBox="1"/>
          <p:nvPr/>
        </p:nvSpPr>
        <p:spPr>
          <a:xfrm>
            <a:off x="3639312" y="4745736"/>
            <a:ext cx="20939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B, C, D: vazões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Utilização das linhas, dos equipamentos e a produção global.</a:t>
            </a:r>
            <a:endParaRPr lang="en-US" sz="1600" dirty="0"/>
          </a:p>
        </p:txBody>
      </p:sp>
      <p:sp>
        <p:nvSpPr>
          <p:cNvPr id="10" name="E: embalagens"/>
          <p:cNvSpPr/>
          <p:nvPr/>
        </p:nvSpPr>
        <p:spPr>
          <a:xfrm>
            <a:off x="6217920" y="452628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: embalagens texto"/>
          <p:cNvSpPr txBox="1"/>
          <p:nvPr/>
        </p:nvSpPr>
        <p:spPr>
          <a:xfrm>
            <a:off x="6473952" y="4745736"/>
            <a:ext cx="20939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E: embalagens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Só a utilização da ensacadeira.</a:t>
            </a:r>
            <a:endParaRPr lang="en-US" sz="1600" dirty="0"/>
          </a:p>
        </p:txBody>
      </p:sp>
      <p:sp>
        <p:nvSpPr>
          <p:cNvPr id="12" name="E também"/>
          <p:cNvSpPr/>
          <p:nvPr/>
        </p:nvSpPr>
        <p:spPr>
          <a:xfrm>
            <a:off x="9052560" y="4526280"/>
            <a:ext cx="2606040" cy="1554480"/>
          </a:xfrm>
          <a:prstGeom prst="roundRect">
            <a:avLst>
              <a:gd name="adj" fmla="val 35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E também texto"/>
          <p:cNvSpPr txBox="1"/>
          <p:nvPr/>
        </p:nvSpPr>
        <p:spPr>
          <a:xfrm>
            <a:off x="9308592" y="4745736"/>
            <a:ext cx="20939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E também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O DOE ajuda a verificar e validar o modelo (Capítulo V).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Simulação e Otimização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De avaliadora a geradora de soluções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simulação avalia; não gera soluções</a:t>
            </a:r>
            <a:endParaRPr lang="en-US" sz="3000" dirty="0"/>
          </a:p>
        </p:txBody>
      </p:sp>
      <p:sp>
        <p:nvSpPr>
          <p:cNvPr id="4" name="Avaliadora"/>
          <p:cNvSpPr txBox="1"/>
          <p:nvPr/>
        </p:nvSpPr>
        <p:spPr>
          <a:xfrm>
            <a:off x="548640" y="1371600"/>
            <a:ext cx="6675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A simulação responde a perguntas do tipo “o que ocorre se?”: e se passarmos de 10 para 11 operadores? E se a regra de sequenciação mudar de FIFO para SIRO? Ela avalia as soluções que alguém propõe.</a:t>
            </a:r>
            <a:endParaRPr lang="en-US" sz="1900" dirty="0"/>
          </a:p>
        </p:txBody>
      </p:sp>
      <p:sp>
        <p:nvSpPr>
          <p:cNvPr id="5" name="Averill Law"/>
          <p:cNvSpPr/>
          <p:nvPr/>
        </p:nvSpPr>
        <p:spPr>
          <a:xfrm>
            <a:off x="7498080" y="1371600"/>
            <a:ext cx="4142232" cy="2011680"/>
          </a:xfrm>
          <a:prstGeom prst="roundRect">
            <a:avLst>
              <a:gd name="adj" fmla="val 27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verill Law texto"/>
          <p:cNvSpPr txBox="1"/>
          <p:nvPr/>
        </p:nvSpPr>
        <p:spPr>
          <a:xfrm>
            <a:off x="7754112" y="1591056"/>
            <a:ext cx="3630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Averill Law (Banks, 2001)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A integração com otimização é um dos assuntos mais “quentes”; o maior impedimento é o tempo de execução.</a:t>
            </a:r>
            <a:endParaRPr lang="en-US" sz="1600" dirty="0"/>
          </a:p>
        </p:txBody>
      </p:sp>
      <p:sp>
        <p:nvSpPr>
          <p:cNvPr id="7" name="Aplicações título"/>
          <p:cNvSpPr txBox="1"/>
          <p:nvPr/>
        </p:nvSpPr>
        <p:spPr>
          <a:xfrm>
            <a:off x="548640" y="361188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Aplicações (Fu, 2001)</a:t>
            </a:r>
            <a:endParaRPr lang="en-US" sz="2000" dirty="0"/>
          </a:p>
        </p:txBody>
      </p:sp>
      <p:sp>
        <p:nvSpPr>
          <p:cNvPr id="8" name="Manufatura"/>
          <p:cNvSpPr/>
          <p:nvPr/>
        </p:nvSpPr>
        <p:spPr>
          <a:xfrm>
            <a:off x="548640" y="411480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Manufatura texto"/>
          <p:cNvSpPr txBox="1"/>
          <p:nvPr/>
        </p:nvSpPr>
        <p:spPr>
          <a:xfrm>
            <a:off x="804672" y="4334256"/>
            <a:ext cx="300837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Manufatura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Fábrica de semicondutores: mais chips produzidos e menor tempo de ciclo, ao mesmo tempo.</a:t>
            </a:r>
            <a:endParaRPr lang="en-US" sz="1600" dirty="0"/>
          </a:p>
        </p:txBody>
      </p:sp>
      <p:sp>
        <p:nvSpPr>
          <p:cNvPr id="10" name="Cadeia de suprimentos"/>
          <p:cNvSpPr/>
          <p:nvPr/>
        </p:nvSpPr>
        <p:spPr>
          <a:xfrm>
            <a:off x="4343400" y="411480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Cadeia de suprimentos texto"/>
          <p:cNvSpPr txBox="1"/>
          <p:nvPr/>
        </p:nvSpPr>
        <p:spPr>
          <a:xfrm>
            <a:off x="4599432" y="4334256"/>
            <a:ext cx="300837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Cadeia de suprimentos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Fabricação de PCs: menos estoque total e mais nível de serviço ao cliente.</a:t>
            </a:r>
            <a:endParaRPr lang="en-US" sz="1600" dirty="0"/>
          </a:p>
        </p:txBody>
      </p:sp>
      <p:sp>
        <p:nvSpPr>
          <p:cNvPr id="12" name="Central de atendimento"/>
          <p:cNvSpPr/>
          <p:nvPr/>
        </p:nvSpPr>
        <p:spPr>
          <a:xfrm>
            <a:off x="8138160" y="411480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Central de atendimento texto"/>
          <p:cNvSpPr txBox="1"/>
          <p:nvPr/>
        </p:nvSpPr>
        <p:spPr>
          <a:xfrm>
            <a:off x="8394192" y="4334256"/>
            <a:ext cx="300837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Central de atendimento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Menor custo, com menos agentes, e mais nível de serviço, com menos espera.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problema de otimização</a:t>
            </a:r>
            <a:endParaRPr lang="en-US" sz="3000" dirty="0"/>
          </a:p>
        </p:txBody>
      </p:sp>
      <p:pic>
        <p:nvPicPr>
          <p:cNvPr id="4" name="Figura 7.4" descr="Formulação típica de um problema de programação line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1567"/>
            <a:ext cx="5852160" cy="2814707"/>
          </a:xfrm>
          <a:prstGeom prst="rect">
            <a:avLst/>
          </a:prstGeom>
        </p:spPr>
      </p:pic>
      <p:sp>
        <p:nvSpPr>
          <p:cNvPr id="5" name="Definição"/>
          <p:cNvSpPr txBox="1"/>
          <p:nvPr/>
        </p:nvSpPr>
        <p:spPr>
          <a:xfrm>
            <a:off x="548640" y="4389120"/>
            <a:ext cx="5852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Uma função objetivo a maximizar ou minimizar, sujeita a restrições que limitam as variáveis. Resolver é achar os valores das variáveis de decisão que dão o melhor valor.</a:t>
            </a:r>
            <a:endParaRPr lang="en-US" sz="1700" dirty="0"/>
          </a:p>
        </p:txBody>
      </p:sp>
      <p:sp>
        <p:nvSpPr>
          <p:cNvPr id="6" name="Métodos"/>
          <p:cNvSpPr/>
          <p:nvPr/>
        </p:nvSpPr>
        <p:spPr>
          <a:xfrm>
            <a:off x="6720840" y="1371600"/>
            <a:ext cx="4919472" cy="283464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Métodos texto"/>
          <p:cNvSpPr txBox="1"/>
          <p:nvPr/>
        </p:nvSpPr>
        <p:spPr>
          <a:xfrm>
            <a:off x="6976872" y="1591056"/>
            <a:ext cx="440740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método depende da formulação</a:t>
            </a:r>
            <a:endParaRPr lang="en-US" sz="18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Linear: 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programação linear</a:t>
            </a:r>
            <a:endParaRPr lang="en-US" sz="18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Variáveis inteiras: 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busca em árvore (branch-and-bound, beam search)</a:t>
            </a:r>
            <a:endParaRPr lang="en-US" sz="18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Não linear: 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heurísticas de busca</a:t>
            </a:r>
            <a:endParaRPr lang="en-US" sz="1800" dirty="0"/>
          </a:p>
        </p:txBody>
      </p:sp>
      <p:sp>
        <p:nvSpPr>
          <p:cNvPr id="8" name="Subotimizantes"/>
          <p:cNvSpPr/>
          <p:nvPr/>
        </p:nvSpPr>
        <p:spPr>
          <a:xfrm>
            <a:off x="6720840" y="4389120"/>
            <a:ext cx="4919472" cy="1691640"/>
          </a:xfrm>
          <a:prstGeom prst="roundRect">
            <a:avLst>
              <a:gd name="adj" fmla="val 324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Subotimizantes texto"/>
          <p:cNvSpPr txBox="1"/>
          <p:nvPr/>
        </p:nvSpPr>
        <p:spPr>
          <a:xfrm>
            <a:off x="6976872" y="4608576"/>
            <a:ext cx="4407408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Técnicas subotimizantes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Meta-heurísticas como algoritmos genéticos, Simulated Annealing e Tabu Search não garantem o ótimo.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Simulation Optimization (SO)</a:t>
            </a:r>
            <a:endParaRPr lang="en-US" sz="3000" dirty="0"/>
          </a:p>
        </p:txBody>
      </p:sp>
      <p:sp>
        <p:nvSpPr>
          <p:cNvPr id="4" name="Definição"/>
          <p:cNvSpPr/>
          <p:nvPr/>
        </p:nvSpPr>
        <p:spPr>
          <a:xfrm>
            <a:off x="548640" y="1371600"/>
            <a:ext cx="539496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Definição texto"/>
          <p:cNvSpPr txBox="1"/>
          <p:nvPr/>
        </p:nvSpPr>
        <p:spPr>
          <a:xfrm>
            <a:off x="804672" y="1591056"/>
            <a:ext cx="488289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Azadivar (1992)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Problema de otimização em que a função objetivo, as restrições, ou ambas, só podem ser avaliadas pela simulação.</a:t>
            </a:r>
            <a:endParaRPr lang="en-US" sz="1600" dirty="0"/>
          </a:p>
        </p:txBody>
      </p:sp>
      <p:sp>
        <p:nvSpPr>
          <p:cNvPr id="6" name="Métodos"/>
          <p:cNvSpPr/>
          <p:nvPr/>
        </p:nvSpPr>
        <p:spPr>
          <a:xfrm>
            <a:off x="6245352" y="1371600"/>
            <a:ext cx="5394960" cy="1874520"/>
          </a:xfrm>
          <a:prstGeom prst="roundRect">
            <a:avLst>
              <a:gd name="adj" fmla="val 29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Métodos texto"/>
          <p:cNvSpPr txBox="1"/>
          <p:nvPr/>
        </p:nvSpPr>
        <p:spPr>
          <a:xfrm>
            <a:off x="6501384" y="1591056"/>
            <a:ext cx="488289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Três famílias de métodos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Aproximação estocástica · superfície de resposta · busca. Nos softwares comerciais dominam os de busca, sobretudo algoritmos genéticos.</a:t>
            </a:r>
            <a:endParaRPr lang="en-US" sz="1600" dirty="0"/>
          </a:p>
        </p:txBody>
      </p:sp>
      <p:pic>
        <p:nvPicPr>
          <p:cNvPr id="8" name="Figura 7.5" descr="Laço entre modelo de simulação e procedimento de otimiza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09305"/>
            <a:ext cx="6400800" cy="2536870"/>
          </a:xfrm>
          <a:prstGeom prst="rect">
            <a:avLst/>
          </a:prstGeom>
        </p:spPr>
      </p:pic>
      <p:sp>
        <p:nvSpPr>
          <p:cNvPr id="9" name="Laço"/>
          <p:cNvSpPr txBox="1"/>
          <p:nvPr/>
        </p:nvSpPr>
        <p:spPr>
          <a:xfrm>
            <a:off x="7223760" y="3520440"/>
            <a:ext cx="4416552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Parte de uma condição inicial X</a:t>
            </a:r>
            <a:pPr indent="0" marL="0">
              <a:buNone/>
            </a:pPr>
            <a:r>
              <a:rPr lang="en-US" sz="1600" baseline="-40000" dirty="0">
                <a:solidFill>
                  <a:schemeClr val="tx1"/>
                </a:solidFill>
              </a:rPr>
              <a:t>0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.</a:t>
            </a:r>
            <a:endParaRPr lang="en-US" sz="16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 otimizador propõe valores das variáveis; o modelo devolve a função objetivo.</a:t>
            </a:r>
            <a:endParaRPr lang="en-US" sz="16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Para num critério: máximo de iterações ou fim dos ganhos significativos.</a:t>
            </a:r>
            <a:endParaRPr lang="en-US" sz="16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Resultado: valores “ótimos” (ou subótimos) das variáveis.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Simulação e Otimização não é panaceia</a:t>
            </a:r>
            <a:endParaRPr lang="en-US" sz="3000" dirty="0"/>
          </a:p>
        </p:txBody>
      </p:sp>
      <p:sp>
        <p:nvSpPr>
          <p:cNvPr id="4" name="O analista continua no centro"/>
          <p:cNvSpPr/>
          <p:nvPr/>
        </p:nvSpPr>
        <p:spPr>
          <a:xfrm>
            <a:off x="548640" y="141732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O analista continua no centro texto"/>
          <p:cNvSpPr txBox="1"/>
          <p:nvPr/>
        </p:nvSpPr>
        <p:spPr>
          <a:xfrm>
            <a:off x="804672" y="163677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O analista continua no centro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A SO é generativa, mas é o analista quem define a função objetivo e as variáveis a otimizar.</a:t>
            </a:r>
            <a:endParaRPr lang="en-US" sz="1600" dirty="0"/>
          </a:p>
        </p:txBody>
      </p:sp>
      <p:sp>
        <p:nvSpPr>
          <p:cNvPr id="6" name="Custa tempo de computação"/>
          <p:cNvSpPr/>
          <p:nvPr/>
        </p:nvSpPr>
        <p:spPr>
          <a:xfrm>
            <a:off x="6245352" y="141732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Custa tempo de computação texto"/>
          <p:cNvSpPr txBox="1"/>
          <p:nvPr/>
        </p:nvSpPr>
        <p:spPr>
          <a:xfrm>
            <a:off x="6501384" y="163677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Custa tempo de computação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O algoritmo avalia muitas combinações, e cada uma pede replicações, porque as variáveis são aleatórias.</a:t>
            </a:r>
            <a:endParaRPr lang="en-US" sz="1600" dirty="0"/>
          </a:p>
        </p:txBody>
      </p:sp>
      <p:sp>
        <p:nvSpPr>
          <p:cNvPr id="8" name="Estrutura e políticas"/>
          <p:cNvSpPr/>
          <p:nvPr/>
        </p:nvSpPr>
        <p:spPr>
          <a:xfrm>
            <a:off x="548640" y="379476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strutura e políticas texto"/>
          <p:cNvSpPr txBox="1"/>
          <p:nvPr/>
        </p:nvSpPr>
        <p:spPr>
          <a:xfrm>
            <a:off x="804672" y="401421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Estrutura e políticas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Otimizar quantidades (máquinas, operadores) é o comum. A política ótima de estoques de um CD exige mudar o próprio modelo.</a:t>
            </a:r>
            <a:endParaRPr lang="en-US" sz="1600" dirty="0"/>
          </a:p>
        </p:txBody>
      </p:sp>
      <p:sp>
        <p:nvSpPr>
          <p:cNvPr id="10" name="Vários objetivos"/>
          <p:cNvSpPr/>
          <p:nvPr/>
        </p:nvSpPr>
        <p:spPr>
          <a:xfrm>
            <a:off x="6245352" y="379476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Vários objetivos texto"/>
          <p:cNvSpPr txBox="1"/>
          <p:nvPr/>
        </p:nvSpPr>
        <p:spPr>
          <a:xfrm>
            <a:off x="6501384" y="401421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Vários objetivos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Quase sempre uma função única, com pesos. Pesquisas recentes otimizam os objetivos de forma independente (Belton, Hodgkin e Montibeller, 2004).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Caso prático: a usina</a:t>
            </a:r>
            <a:endParaRPr lang="en-US" sz="3000" dirty="0"/>
          </a:p>
        </p:txBody>
      </p:sp>
      <p:sp>
        <p:nvSpPr>
          <p:cNvPr id="4" name="Caso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Teste de um algoritmo de otimização com o modelo da usina dos exercícios do Capítulo III, Modelo conceitual (Barretto et al., 1999). Objetivo: minimizar o custo total mensal, investimento mais operação.</a:t>
            </a:r>
            <a:endParaRPr lang="en-US" sz="1700" dirty="0"/>
          </a:p>
        </p:txBody>
      </p:sp>
      <p:graphicFrame>
        <p:nvGraphicFramePr>
          <p:cNvPr id="22" name="Tabela 7.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64008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914400"/>
                <a:gridCol w="914400"/>
                <a:gridCol w="9144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Variável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Mín.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Máx.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Incr.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torpedos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guindastes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fornos de preparação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Capacidade de cada torpedo (t)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350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ombinações"/>
          <p:cNvSpPr txBox="1"/>
          <p:nvPr/>
        </p:nvSpPr>
        <p:spPr>
          <a:xfrm>
            <a:off x="548640" y="480060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43.200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combinações possíveis (12 × 2 × 6 × 300): avaliar todas, uma a uma, é inviável.</a:t>
            </a:r>
            <a:endParaRPr lang="en-US" sz="1600" dirty="0"/>
          </a:p>
        </p:txBody>
      </p:sp>
      <p:sp>
        <p:nvSpPr>
          <p:cNvPr id="7" name="Função objetivo"/>
          <p:cNvSpPr/>
          <p:nvPr/>
        </p:nvSpPr>
        <p:spPr>
          <a:xfrm>
            <a:off x="7223760" y="2331720"/>
            <a:ext cx="4416552" cy="3749040"/>
          </a:xfrm>
          <a:prstGeom prst="roundRect">
            <a:avLst>
              <a:gd name="adj" fmla="val 146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Função objetivo texto"/>
          <p:cNvSpPr txBox="1"/>
          <p:nvPr/>
        </p:nvSpPr>
        <p:spPr>
          <a:xfrm>
            <a:off x="7479792" y="2560320"/>
            <a:ext cx="390448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Função objetivo (mil R$/mês)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2100" b="1" dirty="0">
                <a:solidFill>
                  <a:schemeClr val="bg2"/>
                </a:solidFill>
              </a:rPr>
              <a:t>CTM = 2,1N</a:t>
            </a:r>
            <a:pPr indent="0" marL="0">
              <a:buNone/>
            </a:pPr>
            <a:r>
              <a:rPr lang="en-US" sz="2100" b="1" baseline="-40000" dirty="0">
                <a:solidFill>
                  <a:schemeClr val="bg2"/>
                </a:solidFill>
              </a:rPr>
              <a:t>t</a:t>
            </a:r>
            <a:pPr indent="0" marL="0">
              <a:buNone/>
            </a:pPr>
            <a:r>
              <a:rPr lang="en-US" sz="2100" b="1" dirty="0">
                <a:solidFill>
                  <a:schemeClr val="bg2"/>
                </a:solidFill>
              </a:rPr>
              <a:t> + 8,3N</a:t>
            </a:r>
            <a:pPr indent="0" marL="0">
              <a:buNone/>
            </a:pPr>
            <a:r>
              <a:rPr lang="en-US" sz="2100" b="1" baseline="-40000" dirty="0">
                <a:solidFill>
                  <a:schemeClr val="bg2"/>
                </a:solidFill>
              </a:rPr>
              <a:t>c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2100" b="1" dirty="0">
                <a:solidFill>
                  <a:schemeClr val="bg2"/>
                </a:solidFill>
              </a:rPr>
              <a:t>+ 16,7N</a:t>
            </a:r>
            <a:pPr indent="0" marL="0">
              <a:buNone/>
            </a:pPr>
            <a:r>
              <a:rPr lang="en-US" sz="2100" b="1" baseline="-40000" dirty="0">
                <a:solidFill>
                  <a:schemeClr val="bg2"/>
                </a:solidFill>
              </a:rPr>
              <a:t>sf</a:t>
            </a:r>
            <a:pPr indent="0" marL="0">
              <a:buNone/>
            </a:pPr>
            <a:r>
              <a:rPr lang="en-US" sz="2100" b="1" dirty="0">
                <a:solidFill>
                  <a:schemeClr val="bg2"/>
                </a:solidFill>
              </a:rPr>
              <a:t> + 0,3Perd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5"/>
                </a:solidFill>
              </a:rPr>
              <a:t>N: número de torpedos (t), guindastes (c) e fornos (sf).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Amortização mensal por unidade: torpedo R$ 2.100, guindaste R$ 8.300, forno R$ 16.700.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Perd: perda em 10 dias de produção; cada tonelada perdida custa R$ 100.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Usina: o que a otimização encontrou</a:t>
            </a:r>
            <a:endParaRPr lang="en-US" sz="3000" dirty="0"/>
          </a:p>
        </p:txBody>
      </p:sp>
      <p:graphicFrame>
        <p:nvGraphicFramePr>
          <p:cNvPr id="23" name="Tabela 7.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7665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828800"/>
                <a:gridCol w="182880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Valores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Solução inicial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Solução “ótima”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Função objetivo (mil R$)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7.490,16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112,70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Perda (t/mês)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73.920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torpedos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guindastes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Número de fornos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Capacidade de cada torpedo (t)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260</a:t>
                      </a:r>
                      <a:endParaRPr lang="en-US" sz="15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Leitura"/>
          <p:cNvSpPr txBox="1"/>
          <p:nvPr/>
        </p:nvSpPr>
        <p:spPr>
          <a:xfrm>
            <a:off x="548640" y="5120640"/>
            <a:ext cx="6766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O custo mensal cai de R$ 7.490.160 para R$ 112.700, sobretudo pelo fim das perdas. Cada combinação: 10 dias de operação, 5 replicações.</a:t>
            </a:r>
            <a:endParaRPr lang="en-US" sz="1700" dirty="0"/>
          </a:p>
        </p:txBody>
      </p:sp>
      <p:sp>
        <p:nvSpPr>
          <p:cNvPr id="6" name="Destaque 1"/>
          <p:cNvSpPr/>
          <p:nvPr/>
        </p:nvSpPr>
        <p:spPr>
          <a:xfrm>
            <a:off x="7589520" y="137160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estaque 1 texto"/>
          <p:cNvSpPr txBox="1"/>
          <p:nvPr/>
        </p:nvSpPr>
        <p:spPr>
          <a:xfrm>
            <a:off x="7845552" y="1536192"/>
            <a:ext cx="35387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</a:rPr>
              <a:t>3%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das 43.200 combinações foram avaliadas</a:t>
            </a:r>
            <a:endParaRPr lang="en-US" sz="1600" dirty="0"/>
          </a:p>
        </p:txBody>
      </p:sp>
      <p:sp>
        <p:nvSpPr>
          <p:cNvPr id="8" name="Destaque 2"/>
          <p:cNvSpPr/>
          <p:nvPr/>
        </p:nvSpPr>
        <p:spPr>
          <a:xfrm>
            <a:off x="7589520" y="297180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Destaque 2 texto"/>
          <p:cNvSpPr txBox="1"/>
          <p:nvPr/>
        </p:nvSpPr>
        <p:spPr>
          <a:xfrm>
            <a:off x="7845552" y="3136392"/>
            <a:ext cx="35387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</a:rPr>
              <a:t>≈ 30 min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num Pentium II de 300 MHz</a:t>
            </a:r>
            <a:endParaRPr lang="en-US" sz="1600" dirty="0"/>
          </a:p>
        </p:txBody>
      </p:sp>
      <p:sp>
        <p:nvSpPr>
          <p:cNvPr id="10" name="Destaque 3"/>
          <p:cNvSpPr/>
          <p:nvPr/>
        </p:nvSpPr>
        <p:spPr>
          <a:xfrm>
            <a:off x="7589520" y="457200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Destaque 3 texto"/>
          <p:cNvSpPr txBox="1"/>
          <p:nvPr/>
        </p:nvSpPr>
        <p:spPr>
          <a:xfrm>
            <a:off x="7845552" y="4736592"/>
            <a:ext cx="35387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“Ótimo”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entre aspas: algoritmo subotimizante, sem garantia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Softwares comerciais: os mesmos passos</a:t>
            </a:r>
            <a:endParaRPr lang="en-US" sz="3000" dirty="0"/>
          </a:p>
        </p:txBody>
      </p:sp>
      <p:sp>
        <p:nvSpPr>
          <p:cNvPr id="4" name="Passo 1 fundo"/>
          <p:cNvSpPr/>
          <p:nvPr/>
        </p:nvSpPr>
        <p:spPr>
          <a:xfrm>
            <a:off x="548640" y="141732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5" name="Passo 1"/>
          <p:cNvSpPr txBox="1"/>
          <p:nvPr/>
        </p:nvSpPr>
        <p:spPr>
          <a:xfrm>
            <a:off x="548640" y="14173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Passo 1 texto"/>
          <p:cNvSpPr txBox="1"/>
          <p:nvPr/>
        </p:nvSpPr>
        <p:spPr>
          <a:xfrm>
            <a:off x="1325880" y="1399032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Definir as variáveis de decisão e suas faixas de variação.</a:t>
            </a:r>
            <a:endParaRPr lang="en-US" sz="1700" dirty="0"/>
          </a:p>
        </p:txBody>
      </p:sp>
      <p:sp>
        <p:nvSpPr>
          <p:cNvPr id="7" name="Passo 2 fundo"/>
          <p:cNvSpPr/>
          <p:nvPr/>
        </p:nvSpPr>
        <p:spPr>
          <a:xfrm>
            <a:off x="548640" y="2532888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8" name="Passo 2"/>
          <p:cNvSpPr txBox="1"/>
          <p:nvPr/>
        </p:nvSpPr>
        <p:spPr>
          <a:xfrm>
            <a:off x="548640" y="253288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Passo 2 texto"/>
          <p:cNvSpPr txBox="1"/>
          <p:nvPr/>
        </p:nvSpPr>
        <p:spPr>
          <a:xfrm>
            <a:off x="1325880" y="251460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Definir as restrições do problema.</a:t>
            </a:r>
            <a:endParaRPr lang="en-US" sz="1700" dirty="0"/>
          </a:p>
        </p:txBody>
      </p:sp>
      <p:sp>
        <p:nvSpPr>
          <p:cNvPr id="10" name="Passo 3 fundo"/>
          <p:cNvSpPr/>
          <p:nvPr/>
        </p:nvSpPr>
        <p:spPr>
          <a:xfrm>
            <a:off x="548640" y="3648456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1" name="Passo 3"/>
          <p:cNvSpPr txBox="1"/>
          <p:nvPr/>
        </p:nvSpPr>
        <p:spPr>
          <a:xfrm>
            <a:off x="548640" y="364845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Passo 3 texto"/>
          <p:cNvSpPr txBox="1"/>
          <p:nvPr/>
        </p:nvSpPr>
        <p:spPr>
          <a:xfrm>
            <a:off x="1325880" y="3630168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Definir a função objetivo e se é de maximização ou de minimização.</a:t>
            </a:r>
            <a:endParaRPr lang="en-US" sz="1700" dirty="0"/>
          </a:p>
        </p:txBody>
      </p:sp>
      <p:sp>
        <p:nvSpPr>
          <p:cNvPr id="13" name="Passo 4 fundo"/>
          <p:cNvSpPr/>
          <p:nvPr/>
        </p:nvSpPr>
        <p:spPr>
          <a:xfrm>
            <a:off x="548640" y="4764024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4" name="Passo 4"/>
          <p:cNvSpPr txBox="1"/>
          <p:nvPr/>
        </p:nvSpPr>
        <p:spPr>
          <a:xfrm>
            <a:off x="548640" y="476402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Passo 4 texto"/>
          <p:cNvSpPr txBox="1"/>
          <p:nvPr/>
        </p:nvSpPr>
        <p:spPr>
          <a:xfrm>
            <a:off x="1325880" y="4745736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Definir o número de rodadas (ou um tempo limite) e de replicações por rodada.</a:t>
            </a:r>
            <a:endParaRPr lang="en-US" sz="1700" dirty="0"/>
          </a:p>
        </p:txBody>
      </p:sp>
      <p:pic>
        <p:nvPicPr>
          <p:cNvPr id="16" name="Figura 7.6" descr="Telas do OptQuest: variáveis, restrições, objetivo e opçõ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636" y="1371600"/>
            <a:ext cx="6421120" cy="3611880"/>
          </a:xfrm>
          <a:prstGeom prst="rect">
            <a:avLst/>
          </a:prstGeom>
        </p:spPr>
      </p:pic>
      <p:sp>
        <p:nvSpPr>
          <p:cNvPr id="17" name="Legenda"/>
          <p:cNvSpPr txBox="1"/>
          <p:nvPr/>
        </p:nvSpPr>
        <p:spPr>
          <a:xfrm>
            <a:off x="5212080" y="5120640"/>
            <a:ext cx="64282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Telas do OptQuest, que funciona com vários simuladores comerciais. Padrão: 3 replicações por rodada, valor que pode ser alterado.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OptQuest em ação</a:t>
            </a:r>
            <a:endParaRPr lang="en-US" sz="3000" dirty="0"/>
          </a:p>
        </p:txBody>
      </p:sp>
      <p:pic>
        <p:nvPicPr>
          <p:cNvPr id="4" name="Figura 7.7" descr="OptQuest: tabela de soluções e gráfico de desempenh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340" y="1371600"/>
            <a:ext cx="5532440" cy="4709160"/>
          </a:xfrm>
          <a:prstGeom prst="rect">
            <a:avLst/>
          </a:prstGeom>
        </p:spPr>
      </p:pic>
      <p:sp>
        <p:nvSpPr>
          <p:cNvPr id="5" name="Um clique"/>
          <p:cNvSpPr/>
          <p:nvPr/>
        </p:nvSpPr>
        <p:spPr>
          <a:xfrm>
            <a:off x="6400800" y="1417320"/>
            <a:ext cx="523951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Um clique texto"/>
          <p:cNvSpPr txBox="1"/>
          <p:nvPr/>
        </p:nvSpPr>
        <p:spPr>
          <a:xfrm>
            <a:off x="6656832" y="1636776"/>
            <a:ext cx="472744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Um clique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O OptQuest faz automaticamente diversas simulações, em busca dos valores “ótimos”.</a:t>
            </a:r>
            <a:endParaRPr lang="en-US" sz="1600" dirty="0"/>
          </a:p>
        </p:txBody>
      </p:sp>
      <p:sp>
        <p:nvSpPr>
          <p:cNvPr id="7" name="Gráfico"/>
          <p:cNvSpPr/>
          <p:nvPr/>
        </p:nvSpPr>
        <p:spPr>
          <a:xfrm>
            <a:off x="6400800" y="3017520"/>
            <a:ext cx="5239512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Gráfico texto"/>
          <p:cNvSpPr txBox="1"/>
          <p:nvPr/>
        </p:nvSpPr>
        <p:spPr>
          <a:xfrm>
            <a:off x="6656832" y="3236976"/>
            <a:ext cx="4727448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Gráfico de desempenho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Desenha a função objetivo a cada rodada de simulação e destaca a melhor solução até ali.</a:t>
            </a:r>
            <a:endParaRPr lang="en-US" sz="1600" dirty="0"/>
          </a:p>
        </p:txBody>
      </p:sp>
      <p:sp>
        <p:nvSpPr>
          <p:cNvPr id="9" name="Na prática"/>
          <p:cNvSpPr/>
          <p:nvPr/>
        </p:nvSpPr>
        <p:spPr>
          <a:xfrm>
            <a:off x="6400800" y="4663440"/>
            <a:ext cx="523951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Na prática texto"/>
          <p:cNvSpPr txBox="1"/>
          <p:nvPr/>
        </p:nvSpPr>
        <p:spPr>
          <a:xfrm>
            <a:off x="6656832" y="4882896"/>
            <a:ext cx="472744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Sem programar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Basta seguir os quatro passos; o algoritmo de busca já vem pronto.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Integração DOE + SO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Três tipos de analista e o uso encadeado das ferramentas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tipos de analista</a:t>
            </a:r>
            <a:endParaRPr lang="en-US" sz="3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Classificação de Stuckman et al. (1991) para quem quer otimizar um sistema por simulação.</a:t>
            </a:r>
            <a:endParaRPr lang="en-US" sz="1700" dirty="0"/>
          </a:p>
        </p:txBody>
      </p:sp>
      <p:sp>
        <p:nvSpPr>
          <p:cNvPr id="5" name="Tentativa e erro"/>
          <p:cNvSpPr/>
          <p:nvPr/>
        </p:nvSpPr>
        <p:spPr>
          <a:xfrm>
            <a:off x="548640" y="2011680"/>
            <a:ext cx="3520440" cy="40690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Núme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286000"/>
            <a:ext cx="1205595" cy="731520"/>
          </a:xfrm>
          <a:prstGeom prst="rect">
            <a:avLst/>
          </a:prstGeom>
        </p:spPr>
      </p:pic>
      <p:sp>
        <p:nvSpPr>
          <p:cNvPr id="7" name="Tentativa e erro texto"/>
          <p:cNvSpPr txBox="1"/>
          <p:nvPr/>
        </p:nvSpPr>
        <p:spPr>
          <a:xfrm>
            <a:off x="804672" y="324612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Tentativa e erro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Muda os valores das entradas desordenadamente, até achar algo que “otimize” a medida de desempenho.</a:t>
            </a:r>
            <a:endParaRPr lang="en-US" sz="1600" dirty="0"/>
          </a:p>
        </p:txBody>
      </p:sp>
      <p:sp>
        <p:nvSpPr>
          <p:cNvPr id="8" name="Análise de sensibilidade"/>
          <p:cNvSpPr/>
          <p:nvPr/>
        </p:nvSpPr>
        <p:spPr>
          <a:xfrm>
            <a:off x="4343400" y="2011680"/>
            <a:ext cx="3520440" cy="40690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2286000"/>
            <a:ext cx="1205595" cy="731520"/>
          </a:xfrm>
          <a:prstGeom prst="rect">
            <a:avLst/>
          </a:prstGeom>
        </p:spPr>
      </p:pic>
      <p:sp>
        <p:nvSpPr>
          <p:cNvPr id="10" name="Análise de sensibilidade texto"/>
          <p:cNvSpPr txBox="1"/>
          <p:nvPr/>
        </p:nvSpPr>
        <p:spPr>
          <a:xfrm>
            <a:off x="4599432" y="324612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Análise de sensibilidade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Muda as variáveis sistematicamente e observa os efeitos; pode usar o Projeto de Experimentos.</a:t>
            </a:r>
            <a:endParaRPr lang="en-US" sz="1600" dirty="0"/>
          </a:p>
        </p:txBody>
      </p:sp>
      <p:sp>
        <p:nvSpPr>
          <p:cNvPr id="11" name="Simulação e Otimização"/>
          <p:cNvSpPr/>
          <p:nvPr/>
        </p:nvSpPr>
        <p:spPr>
          <a:xfrm>
            <a:off x="8138160" y="2011680"/>
            <a:ext cx="3520440" cy="406908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2" name="Núme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2" y="2286000"/>
            <a:ext cx="1205595" cy="731520"/>
          </a:xfrm>
          <a:prstGeom prst="rect">
            <a:avLst/>
          </a:prstGeom>
        </p:spPr>
      </p:pic>
      <p:sp>
        <p:nvSpPr>
          <p:cNvPr id="13" name="Simulação e Otimização texto"/>
          <p:cNvSpPr txBox="1"/>
          <p:nvPr/>
        </p:nvSpPr>
        <p:spPr>
          <a:xfrm>
            <a:off x="8394192" y="324612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Simulação e Otimização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000" dirty="0">
                <a:solidFill>
                  <a:schemeClr val="bg2"/>
                </a:solidFill>
              </a:rPr>
              <a:t>Aplica um procedimento sistemático. A simulação passa de avaliadora a geradora de soluções.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DOE primeiro, SO depois</a:t>
            </a:r>
            <a:endParaRPr lang="en-US" sz="3000" dirty="0"/>
          </a:p>
        </p:txBody>
      </p:sp>
      <p:sp>
        <p:nvSpPr>
          <p:cNvPr id="4" name="Etapa 1"/>
          <p:cNvSpPr/>
          <p:nvPr/>
        </p:nvSpPr>
        <p:spPr>
          <a:xfrm>
            <a:off x="548640" y="1417320"/>
            <a:ext cx="49377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tapa 1 texto"/>
          <p:cNvSpPr txBox="1"/>
          <p:nvPr/>
        </p:nvSpPr>
        <p:spPr>
          <a:xfrm>
            <a:off x="804672" y="1636776"/>
            <a:ext cx="44256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3"/>
                </a:solidFill>
              </a:rPr>
              <a:t>1 · </a:t>
            </a:r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Projeto de Experimentos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Descobre quais variáveis realmente influenciam a função objetivo.</a:t>
            </a:r>
            <a:endParaRPr lang="en-US" sz="1600" dirty="0"/>
          </a:p>
        </p:txBody>
      </p:sp>
      <p:sp>
        <p:nvSpPr>
          <p:cNvPr id="6" name="Seta"/>
          <p:cNvSpPr/>
          <p:nvPr/>
        </p:nvSpPr>
        <p:spPr>
          <a:xfrm>
            <a:off x="5669280" y="2103120"/>
            <a:ext cx="640080" cy="548640"/>
          </a:xfrm>
          <a:prstGeom prst="rightArrow">
            <a:avLst/>
          </a:prstGeom>
          <a:solidFill>
            <a:srgbClr val="4A4A47"/>
          </a:solidFill>
          <a:ln w="12700">
            <a:solidFill>
              <a:srgbClr val="4A4A47"/>
            </a:solidFill>
            <a:prstDash val="solid"/>
          </a:ln>
        </p:spPr>
      </p:sp>
      <p:sp>
        <p:nvSpPr>
          <p:cNvPr id="7" name="Etapa 2"/>
          <p:cNvSpPr/>
          <p:nvPr/>
        </p:nvSpPr>
        <p:spPr>
          <a:xfrm>
            <a:off x="6492240" y="1417320"/>
            <a:ext cx="5148072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tapa 2 texto"/>
          <p:cNvSpPr txBox="1"/>
          <p:nvPr/>
        </p:nvSpPr>
        <p:spPr>
          <a:xfrm>
            <a:off x="6748272" y="1636776"/>
            <a:ext cx="463600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2 · </a:t>
            </a:r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Simulação e Otimização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Acha os valores que otimizam a função objetivo, só com as variáveis que importam.</a:t>
            </a:r>
            <a:endParaRPr lang="en-US" sz="1600" dirty="0"/>
          </a:p>
        </p:txBody>
      </p:sp>
      <p:sp>
        <p:nvSpPr>
          <p:cNvPr id="9" name="Poder de análise"/>
          <p:cNvSpPr/>
          <p:nvPr/>
        </p:nvSpPr>
        <p:spPr>
          <a:xfrm>
            <a:off x="548640" y="3566160"/>
            <a:ext cx="548640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oder de análise texto"/>
          <p:cNvSpPr txBox="1"/>
          <p:nvPr/>
        </p:nvSpPr>
        <p:spPr>
          <a:xfrm>
            <a:off x="804672" y="3785616"/>
            <a:ext cx="497433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Por que a SO vai além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Ela lida com variáveis contínuas e discretas, e não apenas com níveis dos fatores (Chwif, 1997).</a:t>
            </a:r>
            <a:endParaRPr lang="en-US" sz="1600" dirty="0"/>
          </a:p>
        </p:txBody>
      </p:sp>
      <p:sp>
        <p:nvSpPr>
          <p:cNvPr id="11" name="Mensagem"/>
          <p:cNvSpPr txBox="1"/>
          <p:nvPr/>
        </p:nvSpPr>
        <p:spPr>
          <a:xfrm>
            <a:off x="548640" y="5669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Na prática, as duas ferramentas entram em etapas distintas da análise do modelo.</a:t>
            </a:r>
            <a:endParaRPr lang="en-US" sz="1800" dirty="0"/>
          </a:p>
        </p:txBody>
      </p:sp>
      <p:sp>
        <p:nvSpPr>
          <p:cNvPr id="12" name="Ganho"/>
          <p:cNvSpPr/>
          <p:nvPr/>
        </p:nvSpPr>
        <p:spPr>
          <a:xfrm>
            <a:off x="6245352" y="356616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Ganho texto"/>
          <p:cNvSpPr txBox="1"/>
          <p:nvPr/>
        </p:nvSpPr>
        <p:spPr>
          <a:xfrm>
            <a:off x="6501384" y="3730752"/>
            <a:ext cx="488289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59% a 67%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menos rodadas de simulação, em vários casos, com o DOE reduzindo as variáveis de decisão (Montevechi, Filho e Medeiros, 2006).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2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5" name="Exercício 2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400" dirty="0"/>
          </a:p>
        </p:txBody>
      </p:sp>
      <p:sp>
        <p:nvSpPr>
          <p:cNvPr id="6" name="Exercício 2"/>
          <p:cNvSpPr txBox="1"/>
          <p:nvPr/>
        </p:nvSpPr>
        <p:spPr>
          <a:xfrm>
            <a:off x="1417320" y="1399032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Linha de pallets retornáveis: buffers (1 ou 3), variação dos tempos (15% ou 25%) e pallets (4 ou 8), 10 replicações. Que fatores mais afetam a produção? Como especificar a linha?</a:t>
            </a:r>
            <a:endParaRPr lang="en-US" sz="1650" dirty="0"/>
          </a:p>
        </p:txBody>
      </p:sp>
      <p:sp>
        <p:nvSpPr>
          <p:cNvPr id="7" name="Exercício 3 número fundo"/>
          <p:cNvSpPr/>
          <p:nvPr/>
        </p:nvSpPr>
        <p:spPr>
          <a:xfrm>
            <a:off x="548640" y="2990088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8" name="Exercício 3 número"/>
          <p:cNvSpPr txBox="1"/>
          <p:nvPr/>
        </p:nvSpPr>
        <p:spPr>
          <a:xfrm>
            <a:off x="548640" y="29900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Exercício 3"/>
          <p:cNvSpPr txBox="1"/>
          <p:nvPr/>
        </p:nvSpPr>
        <p:spPr>
          <a:xfrm>
            <a:off x="1417320" y="297180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Usina Maiscavo: 72 caminhões de 40 t para esmagar 14.400 t/dia. A frota está superdimensionada? Variáveis, função objetivo, ACD e frota ótima, também com 15% de indisponibilidade.</a:t>
            </a:r>
            <a:endParaRPr lang="en-US" sz="1650" dirty="0"/>
          </a:p>
        </p:txBody>
      </p:sp>
      <p:sp>
        <p:nvSpPr>
          <p:cNvPr id="10" name="Exercício 4 número fundo"/>
          <p:cNvSpPr/>
          <p:nvPr/>
        </p:nvSpPr>
        <p:spPr>
          <a:xfrm>
            <a:off x="548640" y="4562856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1" name="Exercício 4 número"/>
          <p:cNvSpPr txBox="1"/>
          <p:nvPr/>
        </p:nvSpPr>
        <p:spPr>
          <a:xfrm>
            <a:off x="548640" y="456285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Exercício 4"/>
          <p:cNvSpPr txBox="1"/>
          <p:nvPr/>
        </p:nvSpPr>
        <p:spPr>
          <a:xfrm>
            <a:off x="1417320" y="4544568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A maior dificuldade da SO na prática: tempo de processamento, falta de software comercial ou de conhecimento da técnica?</a:t>
            </a:r>
            <a:endParaRPr lang="en-US" sz="1650" dirty="0"/>
          </a:p>
        </p:txBody>
      </p:sp>
      <p:sp>
        <p:nvSpPr>
          <p:cNvPr id="13" name="Exercícios 6 e 7"/>
          <p:cNvSpPr/>
          <p:nvPr/>
        </p:nvSpPr>
        <p:spPr>
          <a:xfrm>
            <a:off x="6812280" y="1417320"/>
            <a:ext cx="4828032" cy="466344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Exercícios 6 e 7 texto"/>
          <p:cNvSpPr txBox="1"/>
          <p:nvPr/>
        </p:nvSpPr>
        <p:spPr>
          <a:xfrm>
            <a:off x="7068312" y="1645920"/>
            <a:ext cx="4315968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Fundição (Capítulo III)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Cada derramamento desperdiçado custa R$ 35.000 e cada conjunto de moldes, R$ 530.000. Quantos moldes minimizam o custo total?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Manutenção de máquinas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4 máquinas, auxiliares, eletricistas e um mecânico, 24 h por dia (Paul e Balmer, 1993). Que equipe maximiza o lucro das máquinas menos o custo das pessoas?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7132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2"/>
                </a:solidFill>
              </a:rPr>
              <a:t>VIII · Tópicos adicionais em simulação</a:t>
            </a:r>
            <a:endParaRPr lang="en-US" sz="28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9776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VII · Projeto de Experimentos e Otimização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2026-10-29T16:19:32Z</dcterms:created>
  <dcterms:modified xsi:type="dcterms:W3CDTF">2026-10-29T16:19:32Z</dcterms:modified>
</cp:coreProperties>
</file>