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f3bae28b-f664-a50f-9680-256fc5560088}">
          <p14:sldIdLst>
            <p14:sldId id="256"/>
            <p14:sldId id="257"/>
          </p14:sldIdLst>
        </p14:section>
        <p14:section name="01 · Conceitos" id="{4dca1775-27ad-e56a-c8d1-1c0d2765835d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02 · Confiança e sistemas terminais" id="{ac239778-e329-6270-4ef7-9077fa8ce6f3}">
          <p14:sldIdLst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03 · Sistemas não terminais" id="{6097c800-61b8-682d-1bbf-2b9b48c4038c}">
          <p14:sldIdLst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</p14:sldIdLst>
        </p14:section>
        <p14:section name="04 · Comparando alternativas" id="{446450ce-f8a4-df2a-103b-2c233925395f}">
          <p14:sldIdLst>
            <p14:sldId id="281"/>
            <p14:sldId id="282"/>
            <p14:sldId id="283"/>
            <p14:sldId id="284"/>
            <p14:sldId id="285"/>
            <p14:sldId id="286"/>
          </p14:sldIdLst>
        </p14:section>
        <p14:section name="Fechamento" id="{301cfe78-d615-321c-6320-24953f834a35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Capítulo VI do livro Modelagem e Simulação de Eventos Discretos, 5ª edição (Leanpub): Dimensionamento de corridas e análise dos resultados de um modelo de simulação. Com o modelo verificado e validado, ele vira uma fonte de experimentos estatísticos. O capítulo mostra como dimensionar as corridas (duração, warm-up, número de replicações) e como analisar as saídas para estimar as medidas de desempenho com a precisão desejada.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 blocos: os conceitos que a análise pressupõe; o intervalo de confiança e o caso mais simples, o dos sistemas terminais; os sistemas não terminais, com warm-up e lotes; e a comparação entre alternativas simuladas. A segunda metade segue a forma de tutorial do livro, para ser reaproveitada em projetos.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da análise dos dados, cinco conceitos: regime transitório e permanente; simulação terminal e em regime; medidas de desempenho; replicação e rodada; intervalo de confiança (este último abre a parte 02).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Kelton, Sadowski e Sadowski (1998) chamam isso de RIRO, random-in, random-out. Ao fim da verificação e validação, o modelo vira uma fonte de experimentos estatísticos, gerados por perguntas do tipo “o que ocorre se…”. A análise dos resultados costuma custar menos que modelar, programar, verificar e validar: agora é a vez de o modelo trabalhar. Os pacotes comerciais trazem facilidades para montar cenários e tratar os resultados.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pub do Capítulo III abre as portas e os fregueses que esperavam do lado de fora entram de uma vez: é o regime transitório, em que o desempenho depende das condições iniciais. Depois as coisas se acalmam: regime permanente. Estudar o transitório é mais complexo e pouco conclusivo, porque as condições iniciais variam; e elas podem afetar perigosamente os resultados. Exemplo 6.1: com um dado de 6 faces não viciado, a média esperada é 3,5, mas nos 10 primeiros lançamentos (1, 1, 4, 6, 6, 5, 2, 1, 2, 1) a média acumulada ainda não chegou lá. Observação: na Tabela 6.1 do manuscrito, as médias acumuladas dos lançamentos 8 a 10 estão como 3,5, 3,3 e 3,1; pelos números obtidos são 3,25, 3,11 e 2,9, como na Figura 6.1.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Após 150 lançamentos a média é 3,507, erro absoluto de 0,007. Nos primeiros 50 lançamentos, a média é calculada com poucos valores e reflete as condições iniciais (poucos lançamentos): é o transitório. A partir do lançamento 80 a média fica muito próxima de 3,5: regime permanente. As três alternativas para estimar o regime permanente voltam na seção de sistemas não terminais, com os detalhes que estão no slide: o pub poderia começar com copos cheios, copos vazios, clientes bebendo e clientes esperando.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Simulação terminal: não há dúvida sobre o início e o fim. Não terminal, ou em regime: não se sabe a priori quanto deve durar, só que deve ser longa. Mesmo com turno claro pode-se optar pela simulação em regime: na linha de fogões, a parada no fim do turno não reconfigura o sistema. Identificar o tipo de simulação define a metodologia de análise. A terminal é mais fácil: cada execução fornece um conjunto de resultados. A em regime exige identificar com cuidado a duração do transitório e do permanente.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medidas de desempenho, as saídas, saem dos objetivos da simulação: não perca o foco da questão apresentada ao modelo. A média e a variância do tempo de atendimento aumentam o conhecimento do sistema, mas não respondem à preocupação do dono, que é a demora que alguns clientes sentem; lembre do perigo das médias, no Capítulo I. Rodada: o comando que executa a simulação. Replicação: repetição com a mesma configuração, duração e parâmetros de entrada, e outra semente; os números aleatórios mudam e a saída também (Apêndice III, Geração de números aleatórios).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Seções “Você, realmente, confia nos resultados?” e “Análise dos dados de saída: sistemas terminais”.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Posto bancário com fila única e um caixa. A primeira replicação deu 6,72 pessoas em fila em média, um número alto. Com mais 9 replicações, a média das 10 foi 1,54, quatro vezes menor. Seria imprudente concluir a partir de uma só rodada: cada uma é um novo experimento. Podemos confiar em 1,54? Uma coisa é a confiança estatística, outra a precisão.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Confiança estatística: a probabilidade de o intervalo conter a média da população. Precisão: o tamanho do intervalo; de nada adianta alta confiança com um intervalo tão grande que não diz nada. Na pesquisa eleitoral, a margem de erro de 3% para mais ou para menos é a precisão; a confiança, quase nunca informada, costuma ser de 95%: a pesquisa tem 5% de chance de estar errada. O intervalo de confiança 100(1 − α)% para a média segue Devore (2000).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Tabelas 6.3 e 6.5 do livro, juntas. Com 10 replicações, o intervalo de 99% é −0,55 ≤ μ ≤ 3,63; baixando para 95%, a metade do intervalo cai de 2,09 para 1,45. Regra de causa e efeito: para aumentar a precisão, aumente a amostra. Com 20 replicações a média passa a 1,08 e o desvio a 1,49, e os intervalos diminuem sensivelmente. As 10 replicações novas precisam de outra semente; senão repetem as 10 primeiras.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Rode o modelo n vezes, construa o intervalo e, se a precisão h ainda for maior que a desejada h*, use a expressão (6.6). No exemplo do banco: 99% de confiança e precisão de 0,5 pessoa; com 20 replicações, h = 0,95, então n* = 73 e faltam 53. Com 73 replicações, média 0,76, desvio 1,40 e t = 2,65 (72 graus de liberdade, α = 0,01): h = 0,43, abaixo de 0,5. Há 99% de probabilidade de o intervalo [0,33; 1,19] conter o número médio em fila; compare com os 6,72 da primeira replicação. (Na equação 6.10 do manuscrito, o limite superior aparece como 1,1; o texto traz 1,19.)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Sistemas terminais têm um instante exato para terminar a simulação. Dois valores a determinar: a duração, dada pelo período de operação do sistema real (supermercado aberto das 9h às 22h: 13 horas), e o número de replicações, que depende da confiança desejada. As sete etapas são o roteiro do Exemplo 6.2.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Central de financiamento de uma loja de departamentos. Três atendentes fazem a pré-análise; quem chega com todas ocupadas espera em fila única, e a atendente não atende outro cliente durante a pré-análise. Depois dela, 70% dos clientes vão ao gerente, que finaliza o financiamento; os outros 30% não têm o financiamento aceito. O gerente leva 2,5 minutos na maior parte das vezes (triangular entre 0,5 e 5). A central funciona das 10h30 às 22h, e a loja quer estudar o tempo médio que o cliente passa no sistema. A figura é o ACD (Capítulo III).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Amostra-piloto de 10 replicações (modelos mais complexos podem pedir 15 ou 20): média 10,95, desvio 1,11, t de 9 graus = 2,26, h = 0,80, maior que 0,5. A expressão (6.6) pede 26 replicações. Duas opções: rodar 26 e descartar o piloto, ou rodar mais 16 aproveitando as 10; a segunda é mais prática, mas exige mudar a semente: sem isso, as 10 primeiras das 16 novas repetem o piloto e só 6 são de fato novas. Isso nem sempre é fácil de verificar nos simuladores comerciais. Com 26: média 10,62, desvio 1,06, t = 2,06. Atenção: a conta 2,06 × 1,06 / √26 dá 0,43, não 0,23 como no manuscrito (6.16), e o intervalo fica [10,19; 11,05], não [10,39; 10,84]; a precisão continua dentro de 0,5 minuto. Também em (6.12) falta a raiz: 1,11/√10.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 um instante exato para terminar, a primeira pergunta é por quanto tempo rodar cada replicação. Os dados têm de ser coletados em regime permanente: começar perto do regime, rodar por muito tempo ou descartar o aquecimento.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peça passa por 10 operações em máquinas automáticas distintas, com tempos normais de média 0,9 e desvio 0,3 minuto, e as peças chegam a cada 1 minuto. O objetivo inicial é achar o warm-up. O modo mais prático é a observação: gráficos das medidas ao longo do tempo, para ver quando deixam de sofrer influência das condições iniciais (Goldsman, 1992, e Robinson, 2004, listam outras técnicas). Como regra prática, o estudo usa pelo menos 5 replicações, porque a saída de uma só é caótica demais.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Tabela 6.9, linhas selecionadas (o livro também mostra 50, 70, 90 e 590 minutos). A primeira peça encontra a linha vazia e sem filas; a chance de encontrar fila cresce com o número de peças em processo; em regime, praticamente toda peça espera em alguma fila. A média das 5 replicações suaviza a curva. Com postura conservadora, o warm-up dura os primeiros 250 minutos: dali em diante a curva não tem tendência clara, só oscila entre limites máximo e mínimo.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média móvel é uma das ferramentas mais comuns para previsão de séries temporais. No preço de fechamento de uma ação ao longo do ano, o preço de cada dia se parece com o das datas vizinhas e pouco com o do início do ano: a janela de m pontos se move e foca a média na vizinhança de cada ponto. Só se calcula a partir da m-ésima observação. Com janela maior, mais pontos entram em cada média e picos ou vales isolados pesam menos.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Centro de distribuição de uma transportadora, com operação contínua, 24 horas por dia. Para carregar um caminhão são necessários 4 dos 8 carregadores, e o caminhão precisa estar numa das 2 docas; os tempos de atribuição e ocupação da doca já estão no tempo de carregamento. Ida e volta seguem a mesma uniforme entre 120 e 240 minutos. O gerente se preocupa com o tempo médio de entrega. A análise de um sistema não terminal tem 4 etapas; na quarta, a duração da rodada decide entre várias replicações e lotes de uma única replicação longa.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replicação de 3.600 horas, ou cinco meses de operação, rodou em menos de 1 minuto num computador de 300 MHz com o Arena 5.0. Os 920 tempos de entrega parecem caóticos, mas ficam entre 150 e 1.000 minutos. A média móvel, com janela de 50 observações sobre a média de 5 replicações, suaviza a curva; com postura conservadora, o warm-up termina após 700 horas. Se houver várias medidas de desempenho, analise todas e escolha o maior warm-up.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cada replicação roda rápido (aqui, menos de 1 minuto), geram-se várias replicações, consideradas independentes e identicamente distribuídas (i.i.d.), e o intervalo sai como nos sistemas terminais. O tempo de simulação foi dobrado para 7.200 horas, ou 10 meses, porque as 700 horas de warm-up são descartadas; tempos maiores dão mais precisão, e a regra prática, empírica, é rodar pelo menos 10 vezes o warm-up. A rodada de 37 replicações levou cerca de 4 minutos no Arena. Resumo na Tabela 6.12 do livro.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45 replicações levariam tempo demais, roda-se uma única replicação longa. As observações de uma mesma replicação não são independentes, então se divide a saída em lotes grandes e contíguos, com pouca correlação entre si; a correlação nas fronteiras dos lotes pesa pouco quando os lotes são grandes. O tamanho do lote, k, é tal que duas observações com defasagem k tenham correlação perto de zero: o correlograma mostra isso. Para construí-lo, usa-se uma replicação com mais de 10 vezes o warm-up, aqui 10.000 horas. A autocorrelação se anula perto de k = 17, e a prática recomenda lotes de 10k ou mais observações. A boa prática pede 30 lotes ou mais; começa-se com 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Tempo total = warm-up + tempo de geração dos lotes + margem de segurança de 1% do tempo de geração. Um pedido a cada 4 horas dá 0,25 observação por hora. Com 50 lotes de 170 observações, TG = 34.000 h e TS = 35.040 h; a rodada gerou 8.503 observações depois do warm-up, em menos de 1 minuto. Cada lote é tratado como uma replicação: h = 12,1 min, então os 50 lotes viram amostra-piloto. A nova rodada, de 214.982 h, levou cerca de 2 minutos e deu 313 lotes, com h = 5,2. O truque final: como a rodada já é longa, redividir em lotes de 340 observações (20k); o desvio cai e h = 4,7, sem rodar de novo.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 o modelo pronto, testam-se alternativas antes de implementá-las, por exemplo mais caminhões no centro de distribuição. Os resultados são intervalos de confiança; a questão é decidir qual alternativa tem o melhor desempenho.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 o mesmo número de replicações nas duas alternativas (b1 = b2 = b), usa-se o teste t para amostras emparelhadas, na forma de um intervalo de confiança para a média das diferenças. As amostras são emparelhadas porque saem do mesmo modelo de simulação. Supõe-se normalidade, o que é razoável: cada observação é a média das observações internas de uma replicação, e todas rodam nas mesmas condições.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Tempo médio de espera por atendimento em 10 replicações de cada alternativa, no mesmo modelo, e as diferenças (Tabela 6.13). Os intervalos de 95% de cada alternativa são [2,018; 3,433] e [3,129; 3,962]. Para as diferenças: média −0,821, desvio 1,121, t de 9 graus = 2,26, h = 0,802. O intervalo não contém o zero, então o tempo médio de espera da alternativa 1 é menor que o da 2. Observe que os intervalos individuais se sobrepõem, mas o das diferenças decide.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as alternativas foram simuladas com números diferentes de replicações, b1 e b2, a média e a variância são calculadas separadamente para cada alternativa (equações 6.35 a 6.38). O intervalo de confiança 100(1 − α)% para a diferença das médias é (6.39), com ν graus de liberdade dados por (6.40), arredondados para o inteiro acima. A leitura do intervalo segue a mesma regra do caso emparelhado.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Leitura complementar do capítulo. Para estreitar o intervalo sem aumentar o tempo de simulação, existem técnicas de redução da variância; a mais popular, presente em vários pacotes comerciais, usa números antitéticos (do grego antithetikós, que contém antítese). A partir de r1, …, rn gera-se 1 − r1, …, 1 − rn, igualmente uniforme entre 0 e 1, e roda-se cada par. Como uma sequência vem da outra, X e Y não são independentes, e a covariância negativa reduz a variância de X + Y; nem é preciso calcular a covariância, basta a variância da média do par. Na tabela, a variância cai para 0,04, contra 0,56 e 1,26. Outras técnicas: Law e Kelton (1991).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Seleção dos exercícios do fim do capítulo; a lista completa, com 14 exercícios, está no livro. O 8 apresenta o procedimento de Welch (1983) para o warm-up, com médias agrupadas de r replicações e médias móveis centradas; o 9, o procedimento das médias agrupadas com exclusão (Banks et al., 2001). O 11 é a livraria com quatro caixas, fila única ou filas separadas, e o 14 trata redes de filas e o Teorema de Jackson (1957).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Fim do Capítulo VI. O próximo capítulo trata de projeto de experimentos e otimização. O livro completo está no Leanpub; slides, modelos e tutoriais no site livrosimulacao.eng.br.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SORI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Capítulo VI · Dimensionamento de corridas e análise dos resultados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rgbClr val="F3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Shape 0"/>
          <p:cNvSpPr/>
          <p:nvPr/>
        </p:nvSpPr>
        <p:spPr>
          <a:xfrm>
            <a:off x="10680192" y="457200"/>
            <a:ext cx="960120" cy="502920"/>
          </a:xfrm>
          <a:prstGeom prst="rect">
            <a:avLst/>
          </a:prstGeom>
          <a:solidFill>
            <a:srgbClr val="070707"/>
          </a:solidFill>
          <a:ln/>
        </p:spPr>
      </p:sp>
      <p:sp>
        <p:nvSpPr>
          <p:cNvPr id="4" name="Text 1"/>
          <p:cNvSpPr/>
          <p:nvPr/>
        </p:nvSpPr>
        <p:spPr>
          <a:xfrm>
            <a:off x="10735056" y="457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FB000"/>
                </a:solidFill>
              </a:rPr>
              <a:t>SLIDE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54864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Modelagem e Simulação de Eventos Discretos · 5ª edição · Capítulo VI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326880" y="6355080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livrosimulacao.eng.br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livrosimulacao.eng.br" TargetMode="External"/><Relationship Id="rId3" Type="http://schemas.openxmlformats.org/officeDocument/2006/relationships/hyperlink" Target="https://leanpub.com/msed" TargetMode="External"/><Relationship Id="rId1" Type="http://schemas.openxmlformats.org/officeDocument/2006/relationships/image" Target="../media/image-32-1.png"/><Relationship Id="rId4" Type="http://schemas.openxmlformats.org/officeDocument/2006/relationships/image" Target="../media/image-32-2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do capítulo" descr="C:\Users\AFONSOMEDINA\Documents\GitHub\livrosimulacao\slides-src\assets\capVI\led_capitu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31312"/>
            <a:ext cx="4206240" cy="789135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Dimensionamento de corridas</a:t>
            </a:r>
            <a:endParaRPr lang="en-US" sz="4600" dirty="0"/>
          </a:p>
          <a:p>
            <a:pPr algn="l"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e análise dos resultados</a:t>
            </a:r>
            <a:endParaRPr lang="en-US" sz="4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Modelagem e Simulação de Eventos Discretos · 5ª edição</a:t>
            </a:r>
            <a:endParaRPr lang="en-US" sz="18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sz="1800" b="1" dirty="0">
                <a:solidFill>
                  <a:schemeClr val="accent2"/>
                </a:solidFill>
              </a:rPr>
              <a:t>Leonardo Chwif e Afonso C. Medina</a:t>
            </a:r>
            <a:endParaRPr lang="en-US" sz="1800" dirty="0"/>
          </a:p>
        </p:txBody>
      </p:sp>
      <p:sp>
        <p:nvSpPr>
          <p:cNvPr id="5" name="Uso livre"/>
          <p:cNvSpPr txBox="1"/>
          <p:nvPr/>
        </p:nvSpPr>
        <p:spPr>
          <a:xfrm>
            <a:off x="731520" y="5760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Material de apoio às aulas, de uso livre em sala, citando a fonte.</a:t>
            </a:r>
            <a:endParaRPr lang="en-US" sz="1200" dirty="0"/>
          </a:p>
        </p:txBody>
      </p:sp>
      <p:pic>
        <p:nvPicPr>
          <p:cNvPr id="6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907613"/>
            <a:ext cx="3566160" cy="5042773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Roteiro do capítulo</a:t>
            </a:r>
            <a:endParaRPr lang="en-US" sz="3000" dirty="0"/>
          </a:p>
        </p:txBody>
      </p:sp>
      <p:sp>
        <p:nvSpPr>
          <p:cNvPr id="4" name="Parte 1"/>
          <p:cNvSpPr/>
          <p:nvPr/>
        </p:nvSpPr>
        <p:spPr>
          <a:xfrm>
            <a:off x="548640" y="1325880"/>
            <a:ext cx="2578608" cy="47548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Número da parte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581912"/>
            <a:ext cx="1085036" cy="658368"/>
          </a:xfrm>
          <a:prstGeom prst="rect">
            <a:avLst/>
          </a:prstGeom>
        </p:spPr>
      </p:pic>
      <p:sp>
        <p:nvSpPr>
          <p:cNvPr id="6" name="Parte 1 título"/>
          <p:cNvSpPr txBox="1"/>
          <p:nvPr/>
        </p:nvSpPr>
        <p:spPr>
          <a:xfrm>
            <a:off x="804672" y="2350008"/>
            <a:ext cx="206654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Conceitos</a:t>
            </a:r>
            <a:endParaRPr lang="en-US" sz="1900" dirty="0"/>
          </a:p>
        </p:txBody>
      </p:sp>
      <p:sp>
        <p:nvSpPr>
          <p:cNvPr id="7" name="Parte 1 itens"/>
          <p:cNvSpPr txBox="1"/>
          <p:nvPr/>
        </p:nvSpPr>
        <p:spPr>
          <a:xfrm>
            <a:off x="804672" y="3383280"/>
            <a:ext cx="206654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Regime transitório e permanente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Simulação terminal e não terminal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Medidas de desempenho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Replicação e rodada</a:t>
            </a:r>
            <a:endParaRPr lang="en-US" sz="1550" dirty="0"/>
          </a:p>
        </p:txBody>
      </p:sp>
      <p:sp>
        <p:nvSpPr>
          <p:cNvPr id="8" name="Parte 2"/>
          <p:cNvSpPr/>
          <p:nvPr/>
        </p:nvSpPr>
        <p:spPr>
          <a:xfrm>
            <a:off x="3383280" y="1325880"/>
            <a:ext cx="2578608" cy="47548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Número da parte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312" y="1581912"/>
            <a:ext cx="1085036" cy="658368"/>
          </a:xfrm>
          <a:prstGeom prst="rect">
            <a:avLst/>
          </a:prstGeom>
        </p:spPr>
      </p:pic>
      <p:sp>
        <p:nvSpPr>
          <p:cNvPr id="10" name="Parte 2 título"/>
          <p:cNvSpPr txBox="1"/>
          <p:nvPr/>
        </p:nvSpPr>
        <p:spPr>
          <a:xfrm>
            <a:off x="3639312" y="2350008"/>
            <a:ext cx="206654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Confiança e sistemas terminais</a:t>
            </a:r>
            <a:endParaRPr lang="en-US" sz="1900" dirty="0"/>
          </a:p>
        </p:txBody>
      </p:sp>
      <p:sp>
        <p:nvSpPr>
          <p:cNvPr id="11" name="Parte 2 itens"/>
          <p:cNvSpPr txBox="1"/>
          <p:nvPr/>
        </p:nvSpPr>
        <p:spPr>
          <a:xfrm>
            <a:off x="3639312" y="3383280"/>
            <a:ext cx="206654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Confiança e precisão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Quantas replicações fazer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As 7 etapas, com um exemplo</a:t>
            </a:r>
            <a:endParaRPr lang="en-US" sz="1550" dirty="0"/>
          </a:p>
        </p:txBody>
      </p:sp>
      <p:sp>
        <p:nvSpPr>
          <p:cNvPr id="12" name="Parte 3"/>
          <p:cNvSpPr/>
          <p:nvPr/>
        </p:nvSpPr>
        <p:spPr>
          <a:xfrm>
            <a:off x="6217920" y="1325880"/>
            <a:ext cx="2578608" cy="47548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3" name="Número da parte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2" y="1581912"/>
            <a:ext cx="1085036" cy="658368"/>
          </a:xfrm>
          <a:prstGeom prst="rect">
            <a:avLst/>
          </a:prstGeom>
        </p:spPr>
      </p:pic>
      <p:sp>
        <p:nvSpPr>
          <p:cNvPr id="14" name="Parte 3 título"/>
          <p:cNvSpPr txBox="1"/>
          <p:nvPr/>
        </p:nvSpPr>
        <p:spPr>
          <a:xfrm>
            <a:off x="6473952" y="2350008"/>
            <a:ext cx="206654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Sistemas não terminais</a:t>
            </a:r>
            <a:endParaRPr lang="en-US" sz="1900" dirty="0"/>
          </a:p>
        </p:txBody>
      </p:sp>
      <p:sp>
        <p:nvSpPr>
          <p:cNvPr id="15" name="Parte 3 itens"/>
          <p:cNvSpPr txBox="1"/>
          <p:nvPr/>
        </p:nvSpPr>
        <p:spPr>
          <a:xfrm>
            <a:off x="6473952" y="3383280"/>
            <a:ext cx="206654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Warm-up por observação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Média móvel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Replicações ou lotes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Correlograma</a:t>
            </a:r>
            <a:endParaRPr lang="en-US" sz="1550" dirty="0"/>
          </a:p>
        </p:txBody>
      </p:sp>
      <p:sp>
        <p:nvSpPr>
          <p:cNvPr id="16" name="Parte 4"/>
          <p:cNvSpPr/>
          <p:nvPr/>
        </p:nvSpPr>
        <p:spPr>
          <a:xfrm>
            <a:off x="9052560" y="1325880"/>
            <a:ext cx="2578608" cy="47548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7" name="Número da parte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8592" y="1581912"/>
            <a:ext cx="1085036" cy="658368"/>
          </a:xfrm>
          <a:prstGeom prst="rect">
            <a:avLst/>
          </a:prstGeom>
        </p:spPr>
      </p:pic>
      <p:sp>
        <p:nvSpPr>
          <p:cNvPr id="18" name="Parte 4 título"/>
          <p:cNvSpPr txBox="1"/>
          <p:nvPr/>
        </p:nvSpPr>
        <p:spPr>
          <a:xfrm>
            <a:off x="9308592" y="2350008"/>
            <a:ext cx="206654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Comparando alternativas</a:t>
            </a:r>
            <a:endParaRPr lang="en-US" sz="1900" dirty="0"/>
          </a:p>
        </p:txBody>
      </p:sp>
      <p:sp>
        <p:nvSpPr>
          <p:cNvPr id="19" name="Parte 4 itens"/>
          <p:cNvSpPr txBox="1"/>
          <p:nvPr/>
        </p:nvSpPr>
        <p:spPr>
          <a:xfrm>
            <a:off x="9308592" y="3383280"/>
            <a:ext cx="206654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Teste t emparelhado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Amostras de tamanhos diferentes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Redução da variância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Exercícios de revisão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Conceitos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Regimes, tipos de simulação, medidas de desempenho e replicações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Entradas aleatórias, saídas aleatórias</a:t>
            </a:r>
            <a:endParaRPr lang="en-US" sz="3000" dirty="0"/>
          </a:p>
        </p:txBody>
      </p:sp>
      <p:sp>
        <p:nvSpPr>
          <p:cNvPr id="4" name="RIRO"/>
          <p:cNvSpPr/>
          <p:nvPr/>
        </p:nvSpPr>
        <p:spPr>
          <a:xfrm>
            <a:off x="548640" y="1417320"/>
            <a:ext cx="4206240" cy="4572000"/>
          </a:xfrm>
          <a:prstGeom prst="roundRect">
            <a:avLst>
              <a:gd name="adj" fmla="val 1304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RIRO texto"/>
          <p:cNvSpPr txBox="1"/>
          <p:nvPr/>
        </p:nvSpPr>
        <p:spPr>
          <a:xfrm>
            <a:off x="822960" y="1691640"/>
            <a:ext cx="36576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0" b="1" dirty="0">
                <a:solidFill>
                  <a:schemeClr val="accent1"/>
                </a:solidFill>
              </a:rPr>
              <a:t>RIRO</a:t>
            </a:r>
            <a:endParaRPr lang="en-US" sz="1600" dirty="0"/>
          </a:p>
          <a:p>
            <a:pPr indent="0" marL="0">
              <a:buNone/>
            </a:pPr>
            <a:r>
              <a:rPr lang="en-US" sz="2200" i="1" dirty="0">
                <a:solidFill>
                  <a:schemeClr val="accent2"/>
                </a:solidFill>
              </a:rPr>
              <a:t>random-in, random-out</a:t>
            </a:r>
            <a:endParaRPr lang="en-US" sz="1600" dirty="0"/>
          </a:p>
          <a:p>
            <a:pPr indent="0" marL="0">
              <a:spcBef>
                <a:spcPts val="2400"/>
              </a:spcBef>
              <a:buNone/>
            </a:pPr>
            <a:r>
              <a:rPr lang="en-US" sz="2100" dirty="0">
                <a:solidFill>
                  <a:schemeClr val="bg2"/>
                </a:solidFill>
              </a:rPr>
              <a:t>Entradas aleatórias implicam saídas aleatórias. Uma única replicação não permite concluir muita coisa.</a:t>
            </a:r>
            <a:endParaRPr lang="en-US" sz="1600" dirty="0"/>
          </a:p>
          <a:p>
            <a:pPr indent="0" marL="0">
              <a:spcBef>
                <a:spcPts val="2000"/>
              </a:spcBef>
              <a:buNone/>
            </a:pPr>
            <a:r>
              <a:rPr lang="en-US" sz="1500" dirty="0">
                <a:solidFill>
                  <a:schemeClr val="accent5"/>
                </a:solidFill>
              </a:rPr>
              <a:t>Kelton, Sadowski e Sadowski (1998)</a:t>
            </a:r>
            <a:endParaRPr lang="en-US" sz="1600" dirty="0"/>
          </a:p>
        </p:txBody>
      </p:sp>
      <p:sp>
        <p:nvSpPr>
          <p:cNvPr id="6" name="Explicação"/>
          <p:cNvSpPr txBox="1"/>
          <p:nvPr/>
        </p:nvSpPr>
        <p:spPr>
          <a:xfrm>
            <a:off x="5074920" y="1417320"/>
            <a:ext cx="656539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No pub do Capítulo III, cada replicação dá uma estimativa do tempo médio na fila de entrada: T</a:t>
            </a:r>
            <a:pPr indent="0" marL="0">
              <a:buNone/>
            </a:pPr>
            <a:r>
              <a:rPr lang="en-US" sz="1900" baseline="-40000" dirty="0">
                <a:solidFill>
                  <a:schemeClr val="tx1"/>
                </a:solidFill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, T</a:t>
            </a:r>
            <a:pPr indent="0" marL="0">
              <a:buNone/>
            </a:pPr>
            <a:r>
              <a:rPr lang="en-US" sz="1900" baseline="-40000" dirty="0">
                <a:solidFill>
                  <a:schemeClr val="tx1"/>
                </a:solidFill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, …, T</a:t>
            </a:r>
            <a:pPr indent="0" marL="0">
              <a:buNone/>
            </a:pPr>
            <a:r>
              <a:rPr lang="en-US" sz="1900" baseline="-40000" dirty="0">
                <a:solidFill>
                  <a:schemeClr val="tx1"/>
                </a:solidFill>
              </a:rPr>
              <a:t>n</a:t>
            </a:r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. A média dessas estimativas é um bom estimador, e a variância mede a precisão.</a:t>
            </a:r>
            <a:endParaRPr lang="en-US" sz="1900" dirty="0"/>
          </a:p>
        </p:txBody>
      </p:sp>
      <p:sp>
        <p:nvSpPr>
          <p:cNvPr id="7" name="PERGUNTA 1"/>
          <p:cNvSpPr/>
          <p:nvPr/>
        </p:nvSpPr>
        <p:spPr>
          <a:xfrm>
            <a:off x="5074920" y="3017520"/>
            <a:ext cx="3172968" cy="2971800"/>
          </a:xfrm>
          <a:prstGeom prst="roundRect">
            <a:avLst>
              <a:gd name="adj" fmla="val 184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PERGUNTA 1 texto"/>
          <p:cNvSpPr txBox="1"/>
          <p:nvPr/>
        </p:nvSpPr>
        <p:spPr>
          <a:xfrm>
            <a:off x="5330952" y="3273552"/>
            <a:ext cx="2660904" cy="2459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PERGUNTA 1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300" b="1" dirty="0">
                <a:solidFill>
                  <a:schemeClr val="tx1"/>
                </a:solidFill>
              </a:rPr>
              <a:t>Qual é a variância estimada?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Quanto menor a variância, mais precisa é a estimativa.</a:t>
            </a:r>
            <a:endParaRPr lang="en-US" sz="1600" dirty="0"/>
          </a:p>
        </p:txBody>
      </p:sp>
      <p:sp>
        <p:nvSpPr>
          <p:cNvPr id="9" name="PERGUNTA 2"/>
          <p:cNvSpPr/>
          <p:nvPr/>
        </p:nvSpPr>
        <p:spPr>
          <a:xfrm>
            <a:off x="8467344" y="3017520"/>
            <a:ext cx="3172968" cy="2971800"/>
          </a:xfrm>
          <a:prstGeom prst="roundRect">
            <a:avLst>
              <a:gd name="adj" fmla="val 184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PERGUNTA 2 texto"/>
          <p:cNvSpPr txBox="1"/>
          <p:nvPr/>
        </p:nvSpPr>
        <p:spPr>
          <a:xfrm>
            <a:off x="8723376" y="3273552"/>
            <a:ext cx="2660904" cy="2459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PERGUNTA 2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300" b="1" dirty="0">
                <a:solidFill>
                  <a:schemeClr val="tx1"/>
                </a:solidFill>
              </a:rPr>
              <a:t>Quantas replicações?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Quantas replicações são necessárias para chegar à precisão desejada?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Regime transitório × regime permanente</a:t>
            </a:r>
            <a:endParaRPr lang="en-US" sz="3000" dirty="0"/>
          </a:p>
        </p:txBody>
      </p:sp>
      <p:sp>
        <p:nvSpPr>
          <p:cNvPr id="4" name="Transitório"/>
          <p:cNvSpPr/>
          <p:nvPr/>
        </p:nvSpPr>
        <p:spPr>
          <a:xfrm>
            <a:off x="548640" y="1417320"/>
            <a:ext cx="539496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Transitório texto"/>
          <p:cNvSpPr txBox="1"/>
          <p:nvPr/>
        </p:nvSpPr>
        <p:spPr>
          <a:xfrm>
            <a:off x="804672" y="1636776"/>
            <a:ext cx="488289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</a:rPr>
              <a:t>Regime transitório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dirty="0">
                <a:solidFill>
                  <a:schemeClr val="accent4"/>
                </a:solidFill>
              </a:rPr>
              <a:t>A porta do pub abre e quem esperava entra de uma vez: um período curto e confuso. O desempenho depende fortemente das condições iniciais.</a:t>
            </a:r>
            <a:endParaRPr lang="en-US" sz="1600" dirty="0"/>
          </a:p>
        </p:txBody>
      </p:sp>
      <p:sp>
        <p:nvSpPr>
          <p:cNvPr id="6" name="Permanente"/>
          <p:cNvSpPr/>
          <p:nvPr/>
        </p:nvSpPr>
        <p:spPr>
          <a:xfrm>
            <a:off x="548640" y="3794760"/>
            <a:ext cx="5394960" cy="2194560"/>
          </a:xfrm>
          <a:prstGeom prst="roundRect">
            <a:avLst>
              <a:gd name="adj" fmla="val 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Permanente texto"/>
          <p:cNvSpPr txBox="1"/>
          <p:nvPr/>
        </p:nvSpPr>
        <p:spPr>
          <a:xfrm>
            <a:off x="804672" y="4014216"/>
            <a:ext cx="488289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accent2"/>
                </a:solidFill>
              </a:rPr>
              <a:t>Regime permanente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dirty="0">
                <a:solidFill>
                  <a:schemeClr val="bg2"/>
                </a:solidFill>
              </a:rPr>
              <a:t>Passado algum tempo, as coisas se acalmam e o pub funciona como em todas as noites. As condições iniciais já não afetam o sistema.</a:t>
            </a:r>
            <a:endParaRPr lang="en-US" sz="1600" dirty="0"/>
          </a:p>
        </p:txBody>
      </p:sp>
      <p:sp>
        <p:nvSpPr>
          <p:cNvPr id="8" name="Exemplo do dado"/>
          <p:cNvSpPr/>
          <p:nvPr/>
        </p:nvSpPr>
        <p:spPr>
          <a:xfrm>
            <a:off x="6263640" y="1417320"/>
            <a:ext cx="5376672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Exemplo do dado rótulo"/>
          <p:cNvSpPr txBox="1"/>
          <p:nvPr/>
        </p:nvSpPr>
        <p:spPr>
          <a:xfrm>
            <a:off x="6519672" y="160020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EXEMPLO 6.1 · JOGO DE DADOS</a:t>
            </a:r>
            <a:endParaRPr lang="en-US" sz="1600" dirty="0"/>
          </a:p>
        </p:txBody>
      </p:sp>
      <p:pic>
        <p:nvPicPr>
          <p:cNvPr id="10" name="Média esperada do dado" descr="mu igual à soma de 1/6 vezes i, de 1 a 6, igual a 3,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9672" y="1901952"/>
            <a:ext cx="1991990" cy="814791"/>
          </a:xfrm>
          <a:prstGeom prst="rect">
            <a:avLst/>
          </a:prstGeom>
        </p:spPr>
      </p:pic>
      <p:sp>
        <p:nvSpPr>
          <p:cNvPr id="11" name="Legenda da fórmula"/>
          <p:cNvSpPr txBox="1"/>
          <p:nvPr/>
        </p:nvSpPr>
        <p:spPr>
          <a:xfrm>
            <a:off x="8740262" y="1965960"/>
            <a:ext cx="2625730" cy="723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média esperada de um dado de 6 faces não viciado</a:t>
            </a:r>
            <a:endParaRPr lang="en-US" sz="1600" dirty="0"/>
          </a:p>
        </p:txBody>
      </p:sp>
      <p:pic>
        <p:nvPicPr>
          <p:cNvPr id="12" name="Figura 6.1" descr="Média acumulada dos 10 primeiros lançamentos do dad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714" y="2880360"/>
            <a:ext cx="4678524" cy="2788920"/>
          </a:xfrm>
          <a:prstGeom prst="rect">
            <a:avLst/>
          </a:prstGeom>
        </p:spPr>
      </p:pic>
      <p:sp>
        <p:nvSpPr>
          <p:cNvPr id="13" name="Legenda da figura"/>
          <p:cNvSpPr txBox="1"/>
          <p:nvPr/>
        </p:nvSpPr>
        <p:spPr>
          <a:xfrm>
            <a:off x="6263640" y="5687568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10 lançamentos: a média ainda está longe de 3,5.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dado depois de 150 lançamentos</a:t>
            </a:r>
            <a:endParaRPr lang="en-US" sz="3000" dirty="0"/>
          </a:p>
        </p:txBody>
      </p:sp>
      <p:pic>
        <p:nvPicPr>
          <p:cNvPr id="4" name="Figura 6.2" descr="Média acumulada de 150 lançamentos, com regime transitório e permanen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37005"/>
            <a:ext cx="6492240" cy="4046830"/>
          </a:xfrm>
          <a:prstGeom prst="rect">
            <a:avLst/>
          </a:prstGeom>
        </p:spPr>
      </p:pic>
      <p:sp>
        <p:nvSpPr>
          <p:cNvPr id="5" name="Legenda da figura"/>
          <p:cNvSpPr txBox="1"/>
          <p:nvPr/>
        </p:nvSpPr>
        <p:spPr>
          <a:xfrm>
            <a:off x="548640" y="5486400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150 lançamentos: média 3,507, erro de 0,007. A partir do 80º lançamento, o sistema está em regime permanente.</a:t>
            </a:r>
            <a:endParaRPr lang="en-US" sz="1500" dirty="0"/>
          </a:p>
        </p:txBody>
      </p:sp>
      <p:sp>
        <p:nvSpPr>
          <p:cNvPr id="6" name="Título da lista"/>
          <p:cNvSpPr txBox="1"/>
          <p:nvPr/>
        </p:nvSpPr>
        <p:spPr>
          <a:xfrm>
            <a:off x="7360920" y="1371600"/>
            <a:ext cx="42793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Três formas de estimar o regime permanente</a:t>
            </a:r>
            <a:endParaRPr lang="en-US" sz="2000" dirty="0"/>
          </a:p>
        </p:txBody>
      </p:sp>
      <p:sp>
        <p:nvSpPr>
          <p:cNvPr id="7" name="Alternativa 1 número"/>
          <p:cNvSpPr txBox="1"/>
          <p:nvPr/>
        </p:nvSpPr>
        <p:spPr>
          <a:xfrm>
            <a:off x="7360920" y="219456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3000" dirty="0"/>
          </a:p>
        </p:txBody>
      </p:sp>
      <p:sp>
        <p:nvSpPr>
          <p:cNvPr id="8" name="Alternativa 1"/>
          <p:cNvSpPr txBox="1"/>
          <p:nvPr/>
        </p:nvSpPr>
        <p:spPr>
          <a:xfrm>
            <a:off x="7863840" y="2212848"/>
            <a:ext cx="37764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Simular por muito tempo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O transitório fica desprezível. Em modelos complexos, o custo computacional pode ser proibitivo.</a:t>
            </a:r>
            <a:endParaRPr lang="en-US" sz="1600" dirty="0"/>
          </a:p>
        </p:txBody>
      </p:sp>
      <p:sp>
        <p:nvSpPr>
          <p:cNvPr id="9" name="Alternativa 2 número"/>
          <p:cNvSpPr txBox="1"/>
          <p:nvPr/>
        </p:nvSpPr>
        <p:spPr>
          <a:xfrm>
            <a:off x="7360920" y="3493008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3000" dirty="0"/>
          </a:p>
        </p:txBody>
      </p:sp>
      <p:sp>
        <p:nvSpPr>
          <p:cNvPr id="10" name="Alternativa 2"/>
          <p:cNvSpPr txBox="1"/>
          <p:nvPr/>
        </p:nvSpPr>
        <p:spPr>
          <a:xfrm>
            <a:off x="7863840" y="3511296"/>
            <a:ext cx="37764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Descartar o aquecimento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Eliminar os dados do período transitório, o warm-up. É o caminho da parte 03.</a:t>
            </a:r>
            <a:endParaRPr lang="en-US" sz="1600" dirty="0"/>
          </a:p>
        </p:txBody>
      </p:sp>
      <p:sp>
        <p:nvSpPr>
          <p:cNvPr id="11" name="Alternativa 3 número"/>
          <p:cNvSpPr txBox="1"/>
          <p:nvPr/>
        </p:nvSpPr>
        <p:spPr>
          <a:xfrm>
            <a:off x="7360920" y="4791456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3000" dirty="0"/>
          </a:p>
        </p:txBody>
      </p:sp>
      <p:sp>
        <p:nvSpPr>
          <p:cNvPr id="12" name="Alternativa 3"/>
          <p:cNvSpPr txBox="1"/>
          <p:nvPr/>
        </p:nvSpPr>
        <p:spPr>
          <a:xfrm>
            <a:off x="7863840" y="4809744"/>
            <a:ext cx="37764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Começar já em regime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No dado, partir da média 3,5; no pub, com clientes e copos já no sistema. Difícil em sistemas que ainda não existem.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Simulação terminal × não terminal</a:t>
            </a:r>
            <a:endParaRPr lang="en-US" sz="3000" dirty="0"/>
          </a:p>
        </p:txBody>
      </p:sp>
      <p:sp>
        <p:nvSpPr>
          <p:cNvPr id="4" name="Terminal"/>
          <p:cNvSpPr/>
          <p:nvPr/>
        </p:nvSpPr>
        <p:spPr>
          <a:xfrm>
            <a:off x="548640" y="1417320"/>
            <a:ext cx="3520440" cy="393192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Terminal destaque"/>
          <p:cNvSpPr txBox="1"/>
          <p:nvPr/>
        </p:nvSpPr>
        <p:spPr>
          <a:xfrm>
            <a:off x="804672" y="1691640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12h–23h</a:t>
            </a:r>
            <a:endParaRPr lang="en-US" sz="4000" dirty="0"/>
          </a:p>
        </p:txBody>
      </p:sp>
      <p:sp>
        <p:nvSpPr>
          <p:cNvPr id="6" name="Terminal texto"/>
          <p:cNvSpPr txBox="1"/>
          <p:nvPr/>
        </p:nvSpPr>
        <p:spPr>
          <a:xfrm>
            <a:off x="804672" y="2651760"/>
            <a:ext cx="300837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Terminal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50" dirty="0">
                <a:solidFill>
                  <a:schemeClr val="accent4"/>
                </a:solidFill>
              </a:rPr>
              <a:t>O pub abre às 12h e fecha, pelas leis inglesas, às 23h. O início e o fim da simulação são claros.</a:t>
            </a:r>
            <a:endParaRPr lang="en-US" sz="1600" dirty="0"/>
          </a:p>
        </p:txBody>
      </p:sp>
      <p:sp>
        <p:nvSpPr>
          <p:cNvPr id="7" name="Não terminal, ou em regime"/>
          <p:cNvSpPr/>
          <p:nvPr/>
        </p:nvSpPr>
        <p:spPr>
          <a:xfrm>
            <a:off x="4343400" y="1417320"/>
            <a:ext cx="3520440" cy="393192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Não terminal, ou em regime destaque"/>
          <p:cNvSpPr txBox="1"/>
          <p:nvPr/>
        </p:nvSpPr>
        <p:spPr>
          <a:xfrm>
            <a:off x="4599432" y="1691640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24 × 7</a:t>
            </a:r>
            <a:endParaRPr lang="en-US" sz="4000" dirty="0"/>
          </a:p>
        </p:txBody>
      </p:sp>
      <p:sp>
        <p:nvSpPr>
          <p:cNvPr id="9" name="Não terminal, ou em regime texto"/>
          <p:cNvSpPr txBox="1"/>
          <p:nvPr/>
        </p:nvSpPr>
        <p:spPr>
          <a:xfrm>
            <a:off x="4599432" y="2651760"/>
            <a:ext cx="300837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Não terminal, ou em regime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50" dirty="0">
                <a:solidFill>
                  <a:schemeClr val="accent4"/>
                </a:solidFill>
              </a:rPr>
              <a:t>Uma usina siderúrgica opera 24 horas por dia, 7 dias por semana: horizonte longo, tecnicamente infinito.</a:t>
            </a:r>
            <a:endParaRPr lang="en-US" sz="1600" dirty="0"/>
          </a:p>
        </p:txBody>
      </p:sp>
      <p:sp>
        <p:nvSpPr>
          <p:cNvPr id="10" name="Turno, mas em regime"/>
          <p:cNvSpPr/>
          <p:nvPr/>
        </p:nvSpPr>
        <p:spPr>
          <a:xfrm>
            <a:off x="8138160" y="1417320"/>
            <a:ext cx="3520440" cy="3931920"/>
          </a:xfrm>
          <a:prstGeom prst="roundRect">
            <a:avLst>
              <a:gd name="adj" fmla="val 155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Turno, mas em regime destaque"/>
          <p:cNvSpPr txBox="1"/>
          <p:nvPr/>
        </p:nvSpPr>
        <p:spPr>
          <a:xfrm>
            <a:off x="8394192" y="1691640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8 h/dia</a:t>
            </a:r>
            <a:endParaRPr lang="en-US" sz="4000" dirty="0"/>
          </a:p>
        </p:txBody>
      </p:sp>
      <p:sp>
        <p:nvSpPr>
          <p:cNvPr id="12" name="Turno, mas em regime texto"/>
          <p:cNvSpPr txBox="1"/>
          <p:nvPr/>
        </p:nvSpPr>
        <p:spPr>
          <a:xfrm>
            <a:off x="8394192" y="2651760"/>
            <a:ext cx="300837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Turno, mas em regime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50" dirty="0">
                <a:solidFill>
                  <a:schemeClr val="bg2"/>
                </a:solidFill>
              </a:rPr>
              <a:t>Linha de fogões com um turno de 8 h que para e recomeça no mesmo ponto: a parada não é o fim do sistema.</a:t>
            </a:r>
            <a:endParaRPr lang="en-US" sz="1600" dirty="0"/>
          </a:p>
        </p:txBody>
      </p:sp>
      <p:sp>
        <p:nvSpPr>
          <p:cNvPr id="13" name="Mensagem"/>
          <p:cNvSpPr txBox="1"/>
          <p:nvPr/>
        </p:nvSpPr>
        <p:spPr>
          <a:xfrm>
            <a:off x="548640" y="553212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Terminal: cada execução dá um conjunto de resultados. Em regime: é preciso identificar a duração do transitório.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Medidas de desempenho e replicações</a:t>
            </a:r>
            <a:endParaRPr lang="en-US" sz="3000" dirty="0"/>
          </a:p>
        </p:txBody>
      </p:sp>
      <p:sp>
        <p:nvSpPr>
          <p:cNvPr id="4" name="Medidas"/>
          <p:cNvSpPr/>
          <p:nvPr/>
        </p:nvSpPr>
        <p:spPr>
          <a:xfrm>
            <a:off x="548640" y="1417320"/>
            <a:ext cx="539496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Medidas texto"/>
          <p:cNvSpPr txBox="1"/>
          <p:nvPr/>
        </p:nvSpPr>
        <p:spPr>
          <a:xfrm>
            <a:off x="804672" y="1645920"/>
            <a:ext cx="4882896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</a:rPr>
              <a:t>A medida nasce da pergunta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O dono do pub está preocupado com quem espera para ser atendido. Medidas adequadas:</a:t>
            </a:r>
            <a:endParaRPr lang="en-US" sz="160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probabilidade de um cliente esperar mais de 3 minutos;</a:t>
            </a:r>
            <a:endParaRPr lang="en-US" sz="1600" dirty="0"/>
          </a:p>
          <a:p>
            <a:pPr marL="342900" indent="-342900">
              <a:spcBef>
                <a:spcPts val="600"/>
              </a:spcBef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número de clientes que desistem por causa da fila.</a:t>
            </a:r>
            <a:endParaRPr lang="en-US" sz="1600" dirty="0"/>
          </a:p>
          <a:p>
            <a:pPr indent="0" marL="0">
              <a:spcBef>
                <a:spcPts val="1800"/>
              </a:spcBef>
              <a:buNone/>
            </a:pPr>
            <a:r>
              <a:rPr lang="en-US" sz="1900" b="1" dirty="0">
                <a:solidFill>
                  <a:schemeClr val="accent3"/>
                </a:solidFill>
              </a:rPr>
              <a:t>A média do tempo de atendimento é interessante, mas não responde ao dono do pub.</a:t>
            </a:r>
            <a:endParaRPr lang="en-US" sz="1600" dirty="0"/>
          </a:p>
        </p:txBody>
      </p:sp>
      <p:sp>
        <p:nvSpPr>
          <p:cNvPr id="6" name="Replicação título"/>
          <p:cNvSpPr txBox="1"/>
          <p:nvPr/>
        </p:nvSpPr>
        <p:spPr>
          <a:xfrm>
            <a:off x="6263640" y="1371600"/>
            <a:ext cx="5376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Replicação × rodada</a:t>
            </a:r>
            <a:endParaRPr lang="en-US" sz="2200" dirty="0"/>
          </a:p>
        </p:txBody>
      </p:sp>
      <p:sp>
        <p:nvSpPr>
          <p:cNvPr id="7" name="Rodada"/>
          <p:cNvSpPr/>
          <p:nvPr/>
        </p:nvSpPr>
        <p:spPr>
          <a:xfrm>
            <a:off x="6263640" y="1874520"/>
            <a:ext cx="5376672" cy="2103120"/>
          </a:xfrm>
          <a:prstGeom prst="roundRect">
            <a:avLst>
              <a:gd name="adj" fmla="val 347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</p:spPr>
      </p:sp>
      <p:sp>
        <p:nvSpPr>
          <p:cNvPr id="8" name="Rodada rótulo"/>
          <p:cNvSpPr txBox="1"/>
          <p:nvPr/>
        </p:nvSpPr>
        <p:spPr>
          <a:xfrm>
            <a:off x="6492240" y="201168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RODADA · o comando que executa a simulação</a:t>
            </a:r>
            <a:endParaRPr lang="en-US" sz="1300" dirty="0"/>
          </a:p>
        </p:txBody>
      </p:sp>
      <p:sp>
        <p:nvSpPr>
          <p:cNvPr id="9" name="Replicação 1"/>
          <p:cNvSpPr/>
          <p:nvPr/>
        </p:nvSpPr>
        <p:spPr>
          <a:xfrm>
            <a:off x="6492240" y="2514600"/>
            <a:ext cx="141732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0" name="Replicação 1 texto"/>
          <p:cNvSpPr txBox="1"/>
          <p:nvPr/>
        </p:nvSpPr>
        <p:spPr>
          <a:xfrm>
            <a:off x="6547104" y="2514600"/>
            <a:ext cx="13075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Replicação 1</a:t>
            </a:r>
            <a:endParaRPr lang="en-US" sz="1600" dirty="0"/>
          </a:p>
          <a:p>
            <a:pPr algn="ctr"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chemeClr val="accent3"/>
                </a:solidFill>
              </a:rPr>
              <a:t>semente 1</a:t>
            </a:r>
            <a:endParaRPr lang="en-US" sz="1600" dirty="0"/>
          </a:p>
        </p:txBody>
      </p:sp>
      <p:sp>
        <p:nvSpPr>
          <p:cNvPr id="11" name="Replicação 2"/>
          <p:cNvSpPr/>
          <p:nvPr/>
        </p:nvSpPr>
        <p:spPr>
          <a:xfrm>
            <a:off x="8092440" y="2514600"/>
            <a:ext cx="141732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2" name="Replicação 2 texto"/>
          <p:cNvSpPr txBox="1"/>
          <p:nvPr/>
        </p:nvSpPr>
        <p:spPr>
          <a:xfrm>
            <a:off x="8147304" y="2514600"/>
            <a:ext cx="13075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Replicação 2</a:t>
            </a:r>
            <a:endParaRPr lang="en-US" sz="1600" dirty="0"/>
          </a:p>
          <a:p>
            <a:pPr algn="ctr"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chemeClr val="accent3"/>
                </a:solidFill>
              </a:rPr>
              <a:t>semente 2</a:t>
            </a:r>
            <a:endParaRPr lang="en-US" sz="1600" dirty="0"/>
          </a:p>
        </p:txBody>
      </p:sp>
      <p:sp>
        <p:nvSpPr>
          <p:cNvPr id="13" name="Replicação n"/>
          <p:cNvSpPr/>
          <p:nvPr/>
        </p:nvSpPr>
        <p:spPr>
          <a:xfrm>
            <a:off x="10058400" y="2514600"/>
            <a:ext cx="141732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4" name="Replicação n texto"/>
          <p:cNvSpPr txBox="1"/>
          <p:nvPr/>
        </p:nvSpPr>
        <p:spPr>
          <a:xfrm>
            <a:off x="10113264" y="2514600"/>
            <a:ext cx="13075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Replicação n</a:t>
            </a:r>
            <a:endParaRPr lang="en-US" sz="1600" dirty="0"/>
          </a:p>
          <a:p>
            <a:pPr algn="ctr"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chemeClr val="accent3"/>
                </a:solidFill>
              </a:rPr>
              <a:t>semente n</a:t>
            </a:r>
            <a:endParaRPr lang="en-US" sz="1600" dirty="0"/>
          </a:p>
        </p:txBody>
      </p:sp>
      <p:sp>
        <p:nvSpPr>
          <p:cNvPr id="15" name="Reticências"/>
          <p:cNvSpPr txBox="1"/>
          <p:nvPr/>
        </p:nvSpPr>
        <p:spPr>
          <a:xfrm>
            <a:off x="9509760" y="2514600"/>
            <a:ext cx="548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2"/>
                </a:solidFill>
              </a:rPr>
              <a:t>…</a:t>
            </a:r>
            <a:endParaRPr lang="en-US" sz="2800" dirty="0"/>
          </a:p>
        </p:txBody>
      </p:sp>
      <p:sp>
        <p:nvSpPr>
          <p:cNvPr id="16" name="Replicação texto"/>
          <p:cNvSpPr txBox="1"/>
          <p:nvPr/>
        </p:nvSpPr>
        <p:spPr>
          <a:xfrm>
            <a:off x="6263640" y="4206240"/>
            <a:ext cx="5376672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dirty="0">
                <a:solidFill>
                  <a:schemeClr val="accent4"/>
                </a:solidFill>
              </a:rPr>
              <a:t>Mesma configuração, mesma duração e mesmos parâmetros de entrada; só a semente dos números aleatórios muda, e cada replicação tem uma saída diferente. Uma rodada pode ter várias replicações.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Confiança e sistemas terminais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Intervalo de confiança, número de replicações e as 7 etapas da análise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Você realmente confia nos resultados?</a:t>
            </a:r>
            <a:endParaRPr lang="en-US" sz="3000" dirty="0"/>
          </a:p>
        </p:txBody>
      </p:sp>
      <p:graphicFrame>
        <p:nvGraphicFramePr>
          <p:cNvPr id="11" name="Tabela 6.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416052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514600"/>
              </a:tblGrid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Replicação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Média de pessoas em fila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6,72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2,00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0,38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1,28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0,46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0,19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7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0,14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8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1,30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9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0,12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2,85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Média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1,54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Desvio-padrão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2,03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Primeira replicação"/>
          <p:cNvSpPr/>
          <p:nvPr/>
        </p:nvSpPr>
        <p:spPr>
          <a:xfrm>
            <a:off x="4983480" y="1417320"/>
            <a:ext cx="32004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Primeira replicação texto"/>
          <p:cNvSpPr txBox="1"/>
          <p:nvPr/>
        </p:nvSpPr>
        <p:spPr>
          <a:xfrm>
            <a:off x="5239512" y="1645920"/>
            <a:ext cx="26974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1ª REPLICAÇÃO</a:t>
            </a:r>
            <a:endParaRPr lang="en-US" sz="1600" dirty="0"/>
          </a:p>
          <a:p>
            <a:pPr indent="0" marL="0">
              <a:buNone/>
            </a:pPr>
            <a:r>
              <a:rPr lang="en-US" sz="6000" b="1" dirty="0">
                <a:solidFill>
                  <a:schemeClr val="tx1"/>
                </a:solidFill>
              </a:rPr>
              <a:t>6,72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pessoas em fila, em média</a:t>
            </a:r>
            <a:endParaRPr lang="en-US" sz="1600" dirty="0"/>
          </a:p>
        </p:txBody>
      </p:sp>
      <p:sp>
        <p:nvSpPr>
          <p:cNvPr id="7" name="Dez replicações"/>
          <p:cNvSpPr/>
          <p:nvPr/>
        </p:nvSpPr>
        <p:spPr>
          <a:xfrm>
            <a:off x="8439912" y="1417320"/>
            <a:ext cx="3200400" cy="2331720"/>
          </a:xfrm>
          <a:prstGeom prst="roundRect">
            <a:avLst>
              <a:gd name="adj" fmla="val 235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Dez replicações texto"/>
          <p:cNvSpPr txBox="1"/>
          <p:nvPr/>
        </p:nvSpPr>
        <p:spPr>
          <a:xfrm>
            <a:off x="8695944" y="1645920"/>
            <a:ext cx="26974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MÉDIA DE 10 REPLICAÇÕES</a:t>
            </a:r>
            <a:endParaRPr lang="en-US" sz="1600" dirty="0"/>
          </a:p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1,54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4 vezes menos que a 1ª</a:t>
            </a:r>
            <a:endParaRPr lang="en-US" sz="1600" dirty="0"/>
          </a:p>
        </p:txBody>
      </p:sp>
      <p:sp>
        <p:nvSpPr>
          <p:cNvPr id="9" name="Pergunta"/>
          <p:cNvSpPr/>
          <p:nvPr/>
        </p:nvSpPr>
        <p:spPr>
          <a:xfrm>
            <a:off x="4983480" y="3977640"/>
            <a:ext cx="6656832" cy="201168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Pergunta texto"/>
          <p:cNvSpPr txBox="1"/>
          <p:nvPr/>
        </p:nvSpPr>
        <p:spPr>
          <a:xfrm>
            <a:off x="5239512" y="4197096"/>
            <a:ext cx="61447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</a:rPr>
              <a:t>Podemos confiar na média de 1,54?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dirty="0">
                <a:solidFill>
                  <a:schemeClr val="accent4"/>
                </a:solidFill>
              </a:rPr>
              <a:t>Posto bancário com fila única e um caixa. Cada replicação é um novo experimento; a resposta depende da confiança estatística e da precisão.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Confiança estatística × precisão</a:t>
            </a:r>
            <a:endParaRPr lang="en-US" sz="3000" dirty="0"/>
          </a:p>
        </p:txBody>
      </p:sp>
      <p:sp>
        <p:nvSpPr>
          <p:cNvPr id="4" name="Pesquisa eleitoral"/>
          <p:cNvSpPr/>
          <p:nvPr/>
        </p:nvSpPr>
        <p:spPr>
          <a:xfrm>
            <a:off x="548640" y="1417320"/>
            <a:ext cx="5212080" cy="251460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Pesquisa eleitoral texto"/>
          <p:cNvSpPr txBox="1"/>
          <p:nvPr/>
        </p:nvSpPr>
        <p:spPr>
          <a:xfrm>
            <a:off x="804672" y="1636776"/>
            <a:ext cx="470001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Pesquisa eleitoral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35% das intenções de voto, margem de erro de 3%: entre 32% e 38%. A confiança, raramente informada, costuma ser 95%: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850" b="1" dirty="0">
                <a:solidFill>
                  <a:schemeClr val="tx1"/>
                </a:solidFill>
              </a:rPr>
              <a:t>P(35 − 3 ≤ % de votos ≤ 35 + 3) = 95%</a:t>
            </a:r>
            <a:endParaRPr lang="en-US" sz="1600" dirty="0"/>
          </a:p>
        </p:txBody>
      </p:sp>
      <p:sp>
        <p:nvSpPr>
          <p:cNvPr id="6" name="Confiança"/>
          <p:cNvSpPr/>
          <p:nvPr/>
        </p:nvSpPr>
        <p:spPr>
          <a:xfrm>
            <a:off x="548640" y="4114800"/>
            <a:ext cx="246888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Confiança texto"/>
          <p:cNvSpPr txBox="1"/>
          <p:nvPr/>
        </p:nvSpPr>
        <p:spPr>
          <a:xfrm>
            <a:off x="804672" y="4334256"/>
            <a:ext cx="195681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Confiança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Chance de o intervalo conter a média da população.</a:t>
            </a:r>
            <a:endParaRPr lang="en-US" sz="1600" dirty="0"/>
          </a:p>
        </p:txBody>
      </p:sp>
      <p:sp>
        <p:nvSpPr>
          <p:cNvPr id="8" name="Precisão"/>
          <p:cNvSpPr/>
          <p:nvPr/>
        </p:nvSpPr>
        <p:spPr>
          <a:xfrm>
            <a:off x="3291840" y="4114800"/>
            <a:ext cx="2468880" cy="1874520"/>
          </a:xfrm>
          <a:prstGeom prst="roundRect">
            <a:avLst>
              <a:gd name="adj" fmla="val 292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Precisão texto"/>
          <p:cNvSpPr txBox="1"/>
          <p:nvPr/>
        </p:nvSpPr>
        <p:spPr>
          <a:xfrm>
            <a:off x="3547872" y="4334256"/>
            <a:ext cx="195681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Precisão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O tamanho do intervalo: a metade dele, h.</a:t>
            </a:r>
            <a:endParaRPr lang="en-US" sz="1600" dirty="0"/>
          </a:p>
        </p:txBody>
      </p:sp>
      <p:sp>
        <p:nvSpPr>
          <p:cNvPr id="10" name="Intervalo de confiança"/>
          <p:cNvSpPr/>
          <p:nvPr/>
        </p:nvSpPr>
        <p:spPr>
          <a:xfrm>
            <a:off x="6035040" y="1417320"/>
            <a:ext cx="5605272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IC rótulo"/>
          <p:cNvSpPr txBox="1"/>
          <p:nvPr/>
        </p:nvSpPr>
        <p:spPr>
          <a:xfrm>
            <a:off x="6291072" y="1627632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INTERVALO DE CONFIANÇA 100(1 − α)% PARA A MÉDIA</a:t>
            </a:r>
            <a:endParaRPr lang="en-US" sz="1600" dirty="0"/>
          </a:p>
        </p:txBody>
      </p:sp>
      <p:pic>
        <p:nvPicPr>
          <p:cNvPr id="12" name="Fórmula 6.4" descr="P de x barra menos h menor ou igual a mu menor ou igual a x barra mais h, igual a 1 menos alf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5080" y="2011680"/>
            <a:ext cx="4465320" cy="408432"/>
          </a:xfrm>
          <a:prstGeom prst="rect">
            <a:avLst/>
          </a:prstGeom>
        </p:spPr>
      </p:pic>
      <p:sp>
        <p:nvSpPr>
          <p:cNvPr id="13" name="Ou seja"/>
          <p:cNvSpPr txBox="1"/>
          <p:nvPr/>
        </p:nvSpPr>
        <p:spPr>
          <a:xfrm>
            <a:off x="6355080" y="254203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ou seja</a:t>
            </a:r>
            <a:endParaRPr lang="en-US" sz="1500" dirty="0"/>
          </a:p>
        </p:txBody>
      </p:sp>
      <p:pic>
        <p:nvPicPr>
          <p:cNvPr id="14" name="Fórmula 6.5" descr="x barra mais ou menos t com n menos 1 e alfa sobre 2 graus, vezes s sobre raiz de 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2852928"/>
            <a:ext cx="3383890" cy="689458"/>
          </a:xfrm>
          <a:prstGeom prst="rect">
            <a:avLst/>
          </a:prstGeom>
        </p:spPr>
      </p:pic>
      <p:sp>
        <p:nvSpPr>
          <p:cNvPr id="15" name="Símbolos"/>
          <p:cNvSpPr txBox="1"/>
          <p:nvPr/>
        </p:nvSpPr>
        <p:spPr>
          <a:xfrm>
            <a:off x="6355080" y="3794760"/>
            <a:ext cx="5029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x̄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  média da amostra · </a:t>
            </a:r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s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  desvio-padrão · </a:t>
            </a:r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n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  tamanho da amostra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b="1" dirty="0">
                <a:solidFill>
                  <a:schemeClr val="accent4"/>
                </a:solidFill>
              </a:rPr>
              <a:t>h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  metade do intervalo: a precisão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b="1" dirty="0">
                <a:solidFill>
                  <a:schemeClr val="accent4"/>
                </a:solidFill>
              </a:rPr>
              <a:t>t</a:t>
            </a:r>
            <a:pPr indent="0" marL="0">
              <a:buNone/>
            </a:pPr>
            <a:r>
              <a:rPr lang="en-US" sz="1600" b="1" baseline="-40000" dirty="0">
                <a:solidFill>
                  <a:schemeClr val="accent4"/>
                </a:solidFill>
              </a:rPr>
              <a:t>n−1, α/2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  percentil (1 − α/2) da t de Student com n − 1 graus de liberdade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Mais confiança, menos precisão</a:t>
            </a:r>
            <a:endParaRPr lang="en-US" sz="3000" dirty="0"/>
          </a:p>
        </p:txBody>
      </p:sp>
      <p:graphicFrame>
        <p:nvGraphicFramePr>
          <p:cNvPr id="13" name="Tabelas 6.3 e 6.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051560"/>
                <a:gridCol w="1051560"/>
                <a:gridCol w="2770632"/>
                <a:gridCol w="1051560"/>
                <a:gridCol w="1051560"/>
                <a:gridCol w="2651760"/>
              </a:tblGrid>
              <a:tr h="4297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ECEBE6"/>
                          </a:solidFill>
                        </a:rPr>
                        <a:t>10 replicações · x̄ = 1,54 · s = 2,03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ECEBE6"/>
                          </a:solidFill>
                        </a:rPr>
                        <a:t>20 replicações · x̄ = 1,08 · s = 1,49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4297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ECEBE6"/>
                          </a:solidFill>
                        </a:rPr>
                        <a:t>Confiança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t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h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Intervalo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t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h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Intervalo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99%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3,25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2,09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−0,55 ≤ μ ≤ 3,63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2,86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0,95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0,13 ≤ μ ≤ 2,03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95%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2,26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1,45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0,09 ≤ μ ≤ 3,00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2,09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0,70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0,39 ≤ μ ≤ 1,78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90%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1,83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1,18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0,37 ≤ μ ≤ 2,72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1,73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0,57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0,51 ≤ μ ≤ 1,66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80%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1,38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0,89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0,65 ≤ μ ≤ 2,43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1,33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0,44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0,64 ≤ μ ≤ 1,52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Menos confiança"/>
          <p:cNvSpPr/>
          <p:nvPr/>
        </p:nvSpPr>
        <p:spPr>
          <a:xfrm>
            <a:off x="548640" y="4206240"/>
            <a:ext cx="5394960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Menos confiança texto"/>
          <p:cNvSpPr txBox="1"/>
          <p:nvPr/>
        </p:nvSpPr>
        <p:spPr>
          <a:xfrm>
            <a:off x="804672" y="4425696"/>
            <a:ext cx="488289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Menos confiança, intervalo menor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Com 10 replicações, de 99% para 95% de confiança, h cai de 2,09 para 1,45: mais precisão, menos confiança.</a:t>
            </a:r>
            <a:endParaRPr lang="en-US" sz="1600" dirty="0"/>
          </a:p>
        </p:txBody>
      </p:sp>
      <p:sp>
        <p:nvSpPr>
          <p:cNvPr id="7" name="Mais replicações"/>
          <p:cNvSpPr/>
          <p:nvPr/>
        </p:nvSpPr>
        <p:spPr>
          <a:xfrm>
            <a:off x="6245352" y="4206240"/>
            <a:ext cx="5394960" cy="1783080"/>
          </a:xfrm>
          <a:prstGeom prst="roundRect">
            <a:avLst>
              <a:gd name="adj" fmla="val 307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Mais replicações texto"/>
          <p:cNvSpPr txBox="1"/>
          <p:nvPr/>
        </p:nvSpPr>
        <p:spPr>
          <a:xfrm>
            <a:off x="6501384" y="4425696"/>
            <a:ext cx="488289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Mais replicações, intervalo menor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Com 99% de confiança, de 10 para 20 replicações, h cai de 2,09 para 0,95.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Quantas replicações? A amostra-piloto</a:t>
            </a:r>
            <a:endParaRPr lang="en-US" sz="3000" dirty="0"/>
          </a:p>
        </p:txBody>
      </p:sp>
      <p:sp>
        <p:nvSpPr>
          <p:cNvPr id="4" name="Fórmula 6.6"/>
          <p:cNvSpPr/>
          <p:nvPr/>
        </p:nvSpPr>
        <p:spPr>
          <a:xfrm>
            <a:off x="548640" y="1417320"/>
            <a:ext cx="493776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Fórmula 6.6 rótulo"/>
          <p:cNvSpPr txBox="1"/>
          <p:nvPr/>
        </p:nvSpPr>
        <p:spPr>
          <a:xfrm>
            <a:off x="804672" y="16459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NÚMERO DE REPLICAÇÕES NECESSÁRIAS</a:t>
            </a:r>
            <a:endParaRPr lang="en-US" sz="1600" dirty="0"/>
          </a:p>
        </p:txBody>
      </p:sp>
      <p:pic>
        <p:nvPicPr>
          <p:cNvPr id="6" name="Fórmula 6.6" descr="n estrela igual ao teto de n vezes h sobre h estrela ao quadrad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2057400"/>
            <a:ext cx="3036265" cy="844144"/>
          </a:xfrm>
          <a:prstGeom prst="rect">
            <a:avLst/>
          </a:prstGeom>
        </p:spPr>
      </p:pic>
      <p:sp>
        <p:nvSpPr>
          <p:cNvPr id="7" name="Símbolos"/>
          <p:cNvSpPr txBox="1"/>
          <p:nvPr/>
        </p:nvSpPr>
        <p:spPr>
          <a:xfrm>
            <a:off x="868680" y="3108960"/>
            <a:ext cx="4389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</a:rPr>
              <a:t>n</a:t>
            </a:r>
            <a:pPr indent="0" marL="0">
              <a:buNone/>
            </a:pPr>
            <a:r>
              <a:rPr lang="en-US" sz="1850" dirty="0">
                <a:solidFill>
                  <a:schemeClr val="accent4"/>
                </a:solidFill>
              </a:rPr>
              <a:t>  replicações da amostra-piloto</a:t>
            </a:r>
            <a:endParaRPr lang="en-US" sz="185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50" b="1" dirty="0">
                <a:solidFill>
                  <a:schemeClr val="tx1"/>
                </a:solidFill>
              </a:rPr>
              <a:t>h</a:t>
            </a:r>
            <a:pPr indent="0" marL="0">
              <a:buNone/>
            </a:pPr>
            <a:r>
              <a:rPr lang="en-US" sz="1850" dirty="0">
                <a:solidFill>
                  <a:schemeClr val="accent4"/>
                </a:solidFill>
              </a:rPr>
              <a:t>  precisão obtida com o piloto</a:t>
            </a:r>
            <a:endParaRPr lang="en-US" sz="185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50" b="1" dirty="0">
                <a:solidFill>
                  <a:schemeClr val="tx1"/>
                </a:solidFill>
              </a:rPr>
              <a:t>h*</a:t>
            </a:r>
            <a:pPr indent="0" marL="0">
              <a:buNone/>
            </a:pPr>
            <a:r>
              <a:rPr lang="en-US" sz="1850" dirty="0">
                <a:solidFill>
                  <a:schemeClr val="accent4"/>
                </a:solidFill>
              </a:rPr>
              <a:t>  precisão desejada</a:t>
            </a:r>
            <a:endParaRPr lang="en-US" sz="185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50" b="1" dirty="0">
                <a:solidFill>
                  <a:schemeClr val="tx1"/>
                </a:solidFill>
              </a:rPr>
              <a:t>⌈x⌉</a:t>
            </a:r>
            <a:pPr indent="0" marL="0">
              <a:buNone/>
            </a:pPr>
            <a:r>
              <a:rPr lang="en-US" sz="1850" dirty="0">
                <a:solidFill>
                  <a:schemeClr val="accent4"/>
                </a:solidFill>
              </a:rPr>
              <a:t>  inteiro imediatamente acima de x</a:t>
            </a:r>
            <a:endParaRPr lang="en-US" sz="1850" dirty="0"/>
          </a:p>
        </p:txBody>
      </p:sp>
      <p:sp>
        <p:nvSpPr>
          <p:cNvPr id="8" name="Semente"/>
          <p:cNvSpPr txBox="1"/>
          <p:nvPr/>
        </p:nvSpPr>
        <p:spPr>
          <a:xfrm>
            <a:off x="868680" y="498348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As replicações novas precisam de outra semente; senão repetem as já feitas.</a:t>
            </a:r>
            <a:endParaRPr lang="en-US" sz="1800" dirty="0"/>
          </a:p>
        </p:txBody>
      </p:sp>
      <p:sp>
        <p:nvSpPr>
          <p:cNvPr id="9" name="Passo 1 fundo"/>
          <p:cNvSpPr/>
          <p:nvPr/>
        </p:nvSpPr>
        <p:spPr>
          <a:xfrm>
            <a:off x="5806440" y="1463040"/>
            <a:ext cx="502920" cy="502920"/>
          </a:xfrm>
          <a:prstGeom prst="roundRect">
            <a:avLst>
              <a:gd name="adj" fmla="val 12727"/>
            </a:avLst>
          </a:prstGeom>
          <a:solidFill>
            <a:srgbClr val="070707"/>
          </a:solidFill>
          <a:ln/>
        </p:spPr>
      </p:sp>
      <p:sp>
        <p:nvSpPr>
          <p:cNvPr id="10" name="Passo 1"/>
          <p:cNvSpPr txBox="1"/>
          <p:nvPr/>
        </p:nvSpPr>
        <p:spPr>
          <a:xfrm>
            <a:off x="5806440" y="1463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Passo 1 texto"/>
          <p:cNvSpPr txBox="1"/>
          <p:nvPr/>
        </p:nvSpPr>
        <p:spPr>
          <a:xfrm>
            <a:off x="6492240" y="1417320"/>
            <a:ext cx="51480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Meta: 99% de confiança e h* = 0,5 pessoa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Com 20 replicações, h = 0,95: ainda acima da meta.</a:t>
            </a:r>
            <a:endParaRPr lang="en-US" sz="1600" dirty="0"/>
          </a:p>
        </p:txBody>
      </p:sp>
      <p:sp>
        <p:nvSpPr>
          <p:cNvPr id="12" name="Passo 2 fundo"/>
          <p:cNvSpPr/>
          <p:nvPr/>
        </p:nvSpPr>
        <p:spPr>
          <a:xfrm>
            <a:off x="5806440" y="2697480"/>
            <a:ext cx="502920" cy="502920"/>
          </a:xfrm>
          <a:prstGeom prst="roundRect">
            <a:avLst>
              <a:gd name="adj" fmla="val 12727"/>
            </a:avLst>
          </a:prstGeom>
          <a:solidFill>
            <a:srgbClr val="070707"/>
          </a:solidFill>
          <a:ln/>
        </p:spPr>
      </p:sp>
      <p:sp>
        <p:nvSpPr>
          <p:cNvPr id="13" name="Passo 2"/>
          <p:cNvSpPr txBox="1"/>
          <p:nvPr/>
        </p:nvSpPr>
        <p:spPr>
          <a:xfrm>
            <a:off x="5806440" y="2697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Passo 2 texto"/>
          <p:cNvSpPr txBox="1"/>
          <p:nvPr/>
        </p:nvSpPr>
        <p:spPr>
          <a:xfrm>
            <a:off x="6492240" y="2651760"/>
            <a:ext cx="5148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Replicações necessárias</a:t>
            </a:r>
            <a:endParaRPr lang="en-US" sz="1900" dirty="0"/>
          </a:p>
        </p:txBody>
      </p:sp>
      <p:pic>
        <p:nvPicPr>
          <p:cNvPr id="15" name="Fórmula 6.7" descr="n estrela igual ao teto de 20 vezes 0,95 sobre 0,5 ao quadrado, igual ao teto de 72,2, igual a 73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3063240"/>
            <a:ext cx="4537405" cy="558851"/>
          </a:xfrm>
          <a:prstGeom prst="rect">
            <a:avLst/>
          </a:prstGeom>
        </p:spPr>
      </p:pic>
      <p:sp>
        <p:nvSpPr>
          <p:cNvPr id="16" name="Faltam"/>
          <p:cNvSpPr txBox="1"/>
          <p:nvPr/>
        </p:nvSpPr>
        <p:spPr>
          <a:xfrm>
            <a:off x="6492240" y="3657600"/>
            <a:ext cx="5148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faltam 53 replicações</a:t>
            </a:r>
            <a:endParaRPr lang="en-US" sz="1700" dirty="0"/>
          </a:p>
        </p:txBody>
      </p:sp>
      <p:sp>
        <p:nvSpPr>
          <p:cNvPr id="17" name="Passo 3 fundo"/>
          <p:cNvSpPr/>
          <p:nvPr/>
        </p:nvSpPr>
        <p:spPr>
          <a:xfrm>
            <a:off x="5806440" y="4206240"/>
            <a:ext cx="502920" cy="502920"/>
          </a:xfrm>
          <a:prstGeom prst="roundRect">
            <a:avLst>
              <a:gd name="adj" fmla="val 12727"/>
            </a:avLst>
          </a:prstGeom>
          <a:solidFill>
            <a:srgbClr val="070707"/>
          </a:solidFill>
          <a:ln/>
        </p:spPr>
      </p:sp>
      <p:sp>
        <p:nvSpPr>
          <p:cNvPr id="18" name="Passo 3"/>
          <p:cNvSpPr txBox="1"/>
          <p:nvPr/>
        </p:nvSpPr>
        <p:spPr>
          <a:xfrm>
            <a:off x="580644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Passo 3 texto"/>
          <p:cNvSpPr txBox="1"/>
          <p:nvPr/>
        </p:nvSpPr>
        <p:spPr>
          <a:xfrm>
            <a:off x="6492240" y="4160520"/>
            <a:ext cx="5148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73 replicações: x̄ = 0,76 e s = 1,40</a:t>
            </a:r>
            <a:endParaRPr lang="en-US" sz="1900" dirty="0"/>
          </a:p>
        </p:txBody>
      </p:sp>
      <p:pic>
        <p:nvPicPr>
          <p:cNvPr id="20" name="Fórmula 6.9" descr="h igual a 2,65 vezes 1,40 sobre raiz de 73, igual a 0,43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4572000"/>
            <a:ext cx="2725522" cy="554431"/>
          </a:xfrm>
          <a:prstGeom prst="rect">
            <a:avLst/>
          </a:prstGeom>
        </p:spPr>
      </p:pic>
      <p:sp>
        <p:nvSpPr>
          <p:cNvPr id="21" name="Menor que a meta"/>
          <p:cNvSpPr txBox="1"/>
          <p:nvPr/>
        </p:nvSpPr>
        <p:spPr>
          <a:xfrm>
            <a:off x="9400642" y="4572000"/>
            <a:ext cx="1280160" cy="554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&lt; 0,5</a:t>
            </a:r>
            <a:endParaRPr lang="en-US" sz="2200" dirty="0"/>
          </a:p>
        </p:txBody>
      </p:sp>
      <p:sp>
        <p:nvSpPr>
          <p:cNvPr id="22" name="Intervalo final"/>
          <p:cNvSpPr txBox="1"/>
          <p:nvPr/>
        </p:nvSpPr>
        <p:spPr>
          <a:xfrm>
            <a:off x="6492240" y="5257800"/>
            <a:ext cx="5148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Com 99% de confiança: 0,33 ≤ μ ≤ 1,19</a:t>
            </a:r>
            <a:endParaRPr lang="en-US" sz="2000" dirty="0"/>
          </a:p>
        </p:txBody>
      </p:sp>
      <p:sp>
        <p:nvSpPr>
          <p:cNvPr id="23" name="Compare"/>
          <p:cNvSpPr txBox="1"/>
          <p:nvPr/>
        </p:nvSpPr>
        <p:spPr>
          <a:xfrm>
            <a:off x="6492240" y="5669280"/>
            <a:ext cx="5148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Compare com as 6,72 pessoas da 1ª replicação.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Sistemas terminais em 7 etapas</a:t>
            </a:r>
            <a:endParaRPr lang="en-US" sz="3000" dirty="0"/>
          </a:p>
        </p:txBody>
      </p:sp>
      <p:sp>
        <p:nvSpPr>
          <p:cNvPr id="4" name="Duração"/>
          <p:cNvSpPr/>
          <p:nvPr/>
        </p:nvSpPr>
        <p:spPr>
          <a:xfrm>
            <a:off x="548640" y="1417320"/>
            <a:ext cx="4206240" cy="4572000"/>
          </a:xfrm>
          <a:prstGeom prst="roundRect">
            <a:avLst>
              <a:gd name="adj" fmla="val 1304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Duração texto"/>
          <p:cNvSpPr txBox="1"/>
          <p:nvPr/>
        </p:nvSpPr>
        <p:spPr>
          <a:xfrm>
            <a:off x="822960" y="1691640"/>
            <a:ext cx="36576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DURAÇÃO DA SIMULAÇÃO</a:t>
            </a:r>
            <a:endParaRPr lang="en-US" sz="1600" dirty="0"/>
          </a:p>
          <a:p>
            <a:pPr indent="0" marL="0">
              <a:buNone/>
            </a:pPr>
            <a:r>
              <a:rPr lang="en-US" sz="6600" b="1" dirty="0">
                <a:solidFill>
                  <a:schemeClr val="accent1"/>
                </a:solidFill>
              </a:rPr>
              <a:t>13 h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2100" dirty="0">
                <a:solidFill>
                  <a:schemeClr val="bg2"/>
                </a:solidFill>
              </a:rPr>
              <a:t>Supermercado aberto das 9h às 22h: a duração vem do período de operação do sistema real.</a:t>
            </a:r>
            <a:endParaRPr lang="en-US" sz="1600" dirty="0"/>
          </a:p>
          <a:p>
            <a:pPr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chemeClr val="bg2"/>
                </a:solidFill>
              </a:rPr>
              <a:t>O número de replicações depende da confiança e da precisão desejadas.</a:t>
            </a:r>
            <a:endParaRPr lang="en-US" sz="1600" dirty="0"/>
          </a:p>
        </p:txBody>
      </p:sp>
      <p:sp>
        <p:nvSpPr>
          <p:cNvPr id="6" name="Etapa 1 fundo"/>
          <p:cNvSpPr/>
          <p:nvPr/>
        </p:nvSpPr>
        <p:spPr>
          <a:xfrm>
            <a:off x="5120640" y="1453896"/>
            <a:ext cx="502920" cy="502920"/>
          </a:xfrm>
          <a:prstGeom prst="roundRect">
            <a:avLst>
              <a:gd name="adj" fmla="val 12727"/>
            </a:avLst>
          </a:prstGeom>
          <a:solidFill>
            <a:srgbClr val="070707"/>
          </a:solidFill>
          <a:ln/>
        </p:spPr>
      </p:sp>
      <p:sp>
        <p:nvSpPr>
          <p:cNvPr id="7" name="Etapa 1"/>
          <p:cNvSpPr txBox="1"/>
          <p:nvPr/>
        </p:nvSpPr>
        <p:spPr>
          <a:xfrm>
            <a:off x="5120640" y="14538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Etapa 1 texto"/>
          <p:cNvSpPr txBox="1"/>
          <p:nvPr/>
        </p:nvSpPr>
        <p:spPr>
          <a:xfrm>
            <a:off x="5852160" y="1399032"/>
            <a:ext cx="578815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chemeClr val="tx1"/>
                </a:solidFill>
              </a:rPr>
              <a:t>Estabelecer as medidas de desempenho adequadas</a:t>
            </a:r>
            <a:endParaRPr lang="en-US" sz="1850" dirty="0"/>
          </a:p>
        </p:txBody>
      </p:sp>
      <p:sp>
        <p:nvSpPr>
          <p:cNvPr id="9" name="Etapa 2 fundo"/>
          <p:cNvSpPr/>
          <p:nvPr/>
        </p:nvSpPr>
        <p:spPr>
          <a:xfrm>
            <a:off x="5120640" y="2112264"/>
            <a:ext cx="502920" cy="502920"/>
          </a:xfrm>
          <a:prstGeom prst="roundRect">
            <a:avLst>
              <a:gd name="adj" fmla="val 12727"/>
            </a:avLst>
          </a:prstGeom>
          <a:solidFill>
            <a:srgbClr val="070707"/>
          </a:solidFill>
          <a:ln/>
        </p:spPr>
      </p:sp>
      <p:sp>
        <p:nvSpPr>
          <p:cNvPr id="10" name="Etapa 2"/>
          <p:cNvSpPr txBox="1"/>
          <p:nvPr/>
        </p:nvSpPr>
        <p:spPr>
          <a:xfrm>
            <a:off x="5120640" y="21122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Etapa 2 texto"/>
          <p:cNvSpPr txBox="1"/>
          <p:nvPr/>
        </p:nvSpPr>
        <p:spPr>
          <a:xfrm>
            <a:off x="5852160" y="2057400"/>
            <a:ext cx="578815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chemeClr val="tx1"/>
                </a:solidFill>
              </a:rPr>
              <a:t>Escolher a confiança estatística e a precisão</a:t>
            </a:r>
            <a:endParaRPr lang="en-US" sz="1850" dirty="0"/>
          </a:p>
        </p:txBody>
      </p:sp>
      <p:sp>
        <p:nvSpPr>
          <p:cNvPr id="12" name="Etapa 3 fundo"/>
          <p:cNvSpPr/>
          <p:nvPr/>
        </p:nvSpPr>
        <p:spPr>
          <a:xfrm>
            <a:off x="5120640" y="2770632"/>
            <a:ext cx="502920" cy="502920"/>
          </a:xfrm>
          <a:prstGeom prst="roundRect">
            <a:avLst>
              <a:gd name="adj" fmla="val 12727"/>
            </a:avLst>
          </a:prstGeom>
          <a:solidFill>
            <a:srgbClr val="070707"/>
          </a:solidFill>
          <a:ln/>
        </p:spPr>
      </p:sp>
      <p:sp>
        <p:nvSpPr>
          <p:cNvPr id="13" name="Etapa 3"/>
          <p:cNvSpPr txBox="1"/>
          <p:nvPr/>
        </p:nvSpPr>
        <p:spPr>
          <a:xfrm>
            <a:off x="5120640" y="27706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Etapa 3 texto"/>
          <p:cNvSpPr txBox="1"/>
          <p:nvPr/>
        </p:nvSpPr>
        <p:spPr>
          <a:xfrm>
            <a:off x="5852160" y="2715768"/>
            <a:ext cx="578815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chemeClr val="tx1"/>
                </a:solidFill>
              </a:rPr>
              <a:t>Definir o tempo de simulação, a partir do sistema real</a:t>
            </a:r>
            <a:endParaRPr lang="en-US" sz="1850" dirty="0"/>
          </a:p>
        </p:txBody>
      </p:sp>
      <p:sp>
        <p:nvSpPr>
          <p:cNvPr id="15" name="Etapa 4 fundo"/>
          <p:cNvSpPr/>
          <p:nvPr/>
        </p:nvSpPr>
        <p:spPr>
          <a:xfrm>
            <a:off x="5120640" y="3429000"/>
            <a:ext cx="502920" cy="502920"/>
          </a:xfrm>
          <a:prstGeom prst="roundRect">
            <a:avLst>
              <a:gd name="adj" fmla="val 12727"/>
            </a:avLst>
          </a:prstGeom>
          <a:solidFill>
            <a:srgbClr val="070707"/>
          </a:solidFill>
          <a:ln/>
        </p:spPr>
      </p:sp>
      <p:sp>
        <p:nvSpPr>
          <p:cNvPr id="16" name="Etapa 4"/>
          <p:cNvSpPr txBox="1"/>
          <p:nvPr/>
        </p:nvSpPr>
        <p:spPr>
          <a:xfrm>
            <a:off x="5120640" y="3429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2000" dirty="0"/>
          </a:p>
        </p:txBody>
      </p:sp>
      <p:sp>
        <p:nvSpPr>
          <p:cNvPr id="17" name="Etapa 4 texto"/>
          <p:cNvSpPr txBox="1"/>
          <p:nvPr/>
        </p:nvSpPr>
        <p:spPr>
          <a:xfrm>
            <a:off x="5852160" y="3374136"/>
            <a:ext cx="578815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chemeClr val="tx1"/>
                </a:solidFill>
              </a:rPr>
              <a:t>Construir a amostra-piloto e estimar o intervalo de confiança</a:t>
            </a:r>
            <a:endParaRPr lang="en-US" sz="1850" dirty="0"/>
          </a:p>
        </p:txBody>
      </p:sp>
      <p:sp>
        <p:nvSpPr>
          <p:cNvPr id="18" name="Etapa 5 fundo"/>
          <p:cNvSpPr/>
          <p:nvPr/>
        </p:nvSpPr>
        <p:spPr>
          <a:xfrm>
            <a:off x="5120640" y="4087368"/>
            <a:ext cx="502920" cy="502920"/>
          </a:xfrm>
          <a:prstGeom prst="roundRect">
            <a:avLst>
              <a:gd name="adj" fmla="val 12727"/>
            </a:avLst>
          </a:prstGeom>
          <a:solidFill>
            <a:srgbClr val="070707"/>
          </a:solidFill>
          <a:ln/>
        </p:spPr>
      </p:sp>
      <p:sp>
        <p:nvSpPr>
          <p:cNvPr id="19" name="Etapa 5"/>
          <p:cNvSpPr txBox="1"/>
          <p:nvPr/>
        </p:nvSpPr>
        <p:spPr>
          <a:xfrm>
            <a:off x="5120640" y="40873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2000" dirty="0"/>
          </a:p>
        </p:txBody>
      </p:sp>
      <p:sp>
        <p:nvSpPr>
          <p:cNvPr id="20" name="Etapa 5 texto"/>
          <p:cNvSpPr txBox="1"/>
          <p:nvPr/>
        </p:nvSpPr>
        <p:spPr>
          <a:xfrm>
            <a:off x="5852160" y="4032504"/>
            <a:ext cx="578815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chemeClr val="tx1"/>
                </a:solidFill>
              </a:rPr>
              <a:t>Determinar o número de replicações necessárias</a:t>
            </a:r>
            <a:endParaRPr lang="en-US" sz="1850" dirty="0"/>
          </a:p>
        </p:txBody>
      </p:sp>
      <p:sp>
        <p:nvSpPr>
          <p:cNvPr id="21" name="Etapa 6 fundo"/>
          <p:cNvSpPr/>
          <p:nvPr/>
        </p:nvSpPr>
        <p:spPr>
          <a:xfrm>
            <a:off x="5120640" y="4745736"/>
            <a:ext cx="502920" cy="502920"/>
          </a:xfrm>
          <a:prstGeom prst="roundRect">
            <a:avLst>
              <a:gd name="adj" fmla="val 12727"/>
            </a:avLst>
          </a:prstGeom>
          <a:solidFill>
            <a:srgbClr val="070707"/>
          </a:solidFill>
          <a:ln/>
        </p:spPr>
      </p:sp>
      <p:sp>
        <p:nvSpPr>
          <p:cNvPr id="22" name="Etapa 6"/>
          <p:cNvSpPr txBox="1"/>
          <p:nvPr/>
        </p:nvSpPr>
        <p:spPr>
          <a:xfrm>
            <a:off x="5120640" y="47457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000" dirty="0"/>
          </a:p>
        </p:txBody>
      </p:sp>
      <p:sp>
        <p:nvSpPr>
          <p:cNvPr id="23" name="Etapa 6 texto"/>
          <p:cNvSpPr txBox="1"/>
          <p:nvPr/>
        </p:nvSpPr>
        <p:spPr>
          <a:xfrm>
            <a:off x="5852160" y="4690872"/>
            <a:ext cx="578815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chemeClr val="tx1"/>
                </a:solidFill>
              </a:rPr>
              <a:t>Rodar o modelo novamente</a:t>
            </a:r>
            <a:endParaRPr lang="en-US" sz="1850" dirty="0"/>
          </a:p>
        </p:txBody>
      </p:sp>
      <p:sp>
        <p:nvSpPr>
          <p:cNvPr id="24" name="Etapa 7 fundo"/>
          <p:cNvSpPr/>
          <p:nvPr/>
        </p:nvSpPr>
        <p:spPr>
          <a:xfrm>
            <a:off x="5120640" y="5404104"/>
            <a:ext cx="502920" cy="502920"/>
          </a:xfrm>
          <a:prstGeom prst="roundRect">
            <a:avLst>
              <a:gd name="adj" fmla="val 12727"/>
            </a:avLst>
          </a:prstGeom>
          <a:solidFill>
            <a:srgbClr val="070707"/>
          </a:solidFill>
          <a:ln/>
        </p:spPr>
      </p:sp>
      <p:sp>
        <p:nvSpPr>
          <p:cNvPr id="25" name="Etapa 7"/>
          <p:cNvSpPr txBox="1"/>
          <p:nvPr/>
        </p:nvSpPr>
        <p:spPr>
          <a:xfrm>
            <a:off x="5120640" y="54041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</a:t>
            </a:r>
            <a:endParaRPr lang="en-US" sz="2000" dirty="0"/>
          </a:p>
        </p:txBody>
      </p:sp>
      <p:sp>
        <p:nvSpPr>
          <p:cNvPr id="26" name="Etapa 7 texto"/>
          <p:cNvSpPr txBox="1"/>
          <p:nvPr/>
        </p:nvSpPr>
        <p:spPr>
          <a:xfrm>
            <a:off x="5852160" y="5349240"/>
            <a:ext cx="578815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chemeClr val="tx1"/>
                </a:solidFill>
              </a:rPr>
              <a:t>Calcular o novo intervalo de confiança</a:t>
            </a:r>
            <a:endParaRPr lang="en-US" sz="1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 6.2: verificação de crédito</a:t>
            </a:r>
            <a:endParaRPr lang="en-US" sz="3000" dirty="0"/>
          </a:p>
        </p:txBody>
      </p:sp>
      <p:pic>
        <p:nvPicPr>
          <p:cNvPr id="4" name="Figura 6.3" descr="ACD da verificação de crédit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03350"/>
            <a:ext cx="4572000" cy="4554220"/>
          </a:xfrm>
          <a:prstGeom prst="rect">
            <a:avLst/>
          </a:prstGeom>
        </p:spPr>
      </p:pic>
      <p:graphicFrame>
        <p:nvGraphicFramePr>
          <p:cNvPr id="16" name="Tempos do exemplo 6.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40680" y="1417320"/>
          <a:ext cx="6199632" cy="914400"/>
        </p:xfrm>
        <a:graphic>
          <a:graphicData uri="http://schemas.openxmlformats.org/drawingml/2006/table">
            <a:tbl>
              <a:tblPr/>
              <a:tblGrid>
                <a:gridCol w="2514600"/>
                <a:gridCol w="1508760"/>
                <a:gridCol w="2176272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ECEBE6"/>
                          </a:solidFill>
                        </a:rPr>
                        <a:t>Etapa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ECEBE6"/>
                          </a:solidFill>
                        </a:rPr>
                        <a:t>Distribuição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ECEBE6"/>
                          </a:solidFill>
                        </a:rPr>
                        <a:t>Parâmetros (min)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Chegadas de clientes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Normal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média 5, desvio 2,2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Pré-análise (3 atendentes)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Exponencial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média 8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Gerente (70% dos clientes)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Triangular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0,5 · 2,5 · 5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Complemento"/>
          <p:cNvSpPr txBox="1"/>
          <p:nvPr/>
        </p:nvSpPr>
        <p:spPr>
          <a:xfrm>
            <a:off x="5440680" y="3749040"/>
            <a:ext cx="61996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Os outros 30% não têm o financiamento aceito. A central funciona todos os dias, das 10h30 às 22h.</a:t>
            </a:r>
            <a:endParaRPr lang="en-US" sz="1700" dirty="0"/>
          </a:p>
        </p:txBody>
      </p:sp>
      <p:sp>
        <p:nvSpPr>
          <p:cNvPr id="7" name="Medida e meta"/>
          <p:cNvSpPr/>
          <p:nvPr/>
        </p:nvSpPr>
        <p:spPr>
          <a:xfrm>
            <a:off x="5440680" y="4572000"/>
            <a:ext cx="6199632" cy="1417320"/>
          </a:xfrm>
          <a:prstGeom prst="roundRect">
            <a:avLst>
              <a:gd name="adj" fmla="val 3871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Medida e meta texto"/>
          <p:cNvSpPr txBox="1"/>
          <p:nvPr/>
        </p:nvSpPr>
        <p:spPr>
          <a:xfrm>
            <a:off x="5696712" y="4754880"/>
            <a:ext cx="5687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MEDIDA E META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900" b="1" dirty="0">
                <a:solidFill>
                  <a:schemeClr val="bg2"/>
                </a:solidFill>
              </a:rPr>
              <a:t>Tempo médio no sistema de um pedido aceito · 95% de confiança · h* ≤ 0,5 min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Da amostra-piloto ao intervalo final</a:t>
            </a:r>
            <a:endParaRPr lang="en-US" sz="3000" dirty="0"/>
          </a:p>
        </p:txBody>
      </p:sp>
      <p:graphicFrame>
        <p:nvGraphicFramePr>
          <p:cNvPr id="17" name="Tabela 6.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374904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214884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Replicação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Tempo no sistema (min)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11,29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10,82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11,87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9,54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8,94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10,22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7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12,48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8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11,36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9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11,03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11,98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Média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10,95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Desvio-padrão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1,11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Amostra-piloto: 10 replicações"/>
          <p:cNvSpPr/>
          <p:nvPr/>
        </p:nvSpPr>
        <p:spPr>
          <a:xfrm>
            <a:off x="4572000" y="1371600"/>
            <a:ext cx="7068312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Amostra-piloto: 10 replicações texto"/>
          <p:cNvSpPr txBox="1"/>
          <p:nvPr/>
        </p:nvSpPr>
        <p:spPr>
          <a:xfrm>
            <a:off x="4828032" y="1536192"/>
            <a:ext cx="3599536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Amostra-piloto: 10 replicações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x̄ = 10,95 · s = 1,11 · t = 2,26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b="1" dirty="0">
                <a:solidFill>
                  <a:schemeClr val="tx1"/>
                </a:solidFill>
              </a:rPr>
              <a:t>h &gt; 0,5 → 10,16 ≤ μ ≤ 11,75</a:t>
            </a:r>
            <a:endParaRPr lang="en-US" sz="1600" dirty="0"/>
          </a:p>
        </p:txBody>
      </p:sp>
      <p:pic>
        <p:nvPicPr>
          <p:cNvPr id="7" name="Amostra-piloto: 10 replicações fórmula" descr="Amostra-piloto: 10 replicações fórmul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56168" y="1818056"/>
            <a:ext cx="2728112" cy="551840"/>
          </a:xfrm>
          <a:prstGeom prst="rect">
            <a:avLst/>
          </a:prstGeom>
        </p:spPr>
      </p:pic>
      <p:sp>
        <p:nvSpPr>
          <p:cNvPr id="8" name="Quantas replicações?"/>
          <p:cNvSpPr/>
          <p:nvPr/>
        </p:nvSpPr>
        <p:spPr>
          <a:xfrm>
            <a:off x="4572000" y="2953512"/>
            <a:ext cx="7068312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Quantas replicações? texto"/>
          <p:cNvSpPr txBox="1"/>
          <p:nvPr/>
        </p:nvSpPr>
        <p:spPr>
          <a:xfrm>
            <a:off x="4828032" y="3118104"/>
            <a:ext cx="2597445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Quantas replicações?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50" b="1" dirty="0">
                <a:solidFill>
                  <a:schemeClr val="accent3"/>
                </a:solidFill>
              </a:rPr>
              <a:t>Mais 16, aproveitando as 10 do piloto. Mude a semente!</a:t>
            </a:r>
            <a:endParaRPr lang="en-US" sz="1600" dirty="0"/>
          </a:p>
        </p:txBody>
      </p:sp>
      <p:pic>
        <p:nvPicPr>
          <p:cNvPr id="10" name="Quantas replicações? fórmula" descr="Quantas replicações? fórmul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077" y="3446465"/>
            <a:ext cx="3730203" cy="458846"/>
          </a:xfrm>
          <a:prstGeom prst="rect">
            <a:avLst/>
          </a:prstGeom>
        </p:spPr>
      </p:pic>
      <p:sp>
        <p:nvSpPr>
          <p:cNvPr id="11" name="26 replicações"/>
          <p:cNvSpPr/>
          <p:nvPr/>
        </p:nvSpPr>
        <p:spPr>
          <a:xfrm>
            <a:off x="4572000" y="4535424"/>
            <a:ext cx="7068312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26 replicações texto"/>
          <p:cNvSpPr txBox="1"/>
          <p:nvPr/>
        </p:nvSpPr>
        <p:spPr>
          <a:xfrm>
            <a:off x="4828032" y="4700016"/>
            <a:ext cx="3602126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26 replicações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x̄ = 10,62 · s = 1,06 · t = 2,06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b="1" dirty="0">
                <a:solidFill>
                  <a:schemeClr val="accent3"/>
                </a:solidFill>
              </a:rPr>
              <a:t>h ≤ 0,5 ✓ → 10,19 ≤ μ ≤ 11,05</a:t>
            </a:r>
            <a:endParaRPr lang="en-US" sz="1600" dirty="0"/>
          </a:p>
        </p:txBody>
      </p:sp>
      <p:pic>
        <p:nvPicPr>
          <p:cNvPr id="13" name="26 replicações fórmula" descr="26 replicações fórmul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758" y="4980584"/>
            <a:ext cx="2725522" cy="55443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Sistemas não terminais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Warm-up, replicações independentes e lotes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 6.3: linha de produção</a:t>
            </a:r>
            <a:endParaRPr lang="en-US" sz="3000" dirty="0"/>
          </a:p>
        </p:txBody>
      </p:sp>
      <p:pic>
        <p:nvPicPr>
          <p:cNvPr id="4" name="Figura 6.4" descr="Linha de produção com 10 máquin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5919" y="1325880"/>
            <a:ext cx="7777113" cy="2514600"/>
          </a:xfrm>
          <a:prstGeom prst="rect">
            <a:avLst/>
          </a:prstGeom>
        </p:spPr>
      </p:pic>
      <p:sp>
        <p:nvSpPr>
          <p:cNvPr id="5" name="Gerente"/>
          <p:cNvSpPr/>
          <p:nvPr/>
        </p:nvSpPr>
        <p:spPr>
          <a:xfrm>
            <a:off x="548640" y="4069080"/>
            <a:ext cx="6766560" cy="1920240"/>
          </a:xfrm>
          <a:prstGeom prst="roundRect">
            <a:avLst>
              <a:gd name="adj" fmla="val 285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Gerente texto"/>
          <p:cNvSpPr txBox="1"/>
          <p:nvPr/>
        </p:nvSpPr>
        <p:spPr>
          <a:xfrm>
            <a:off x="822960" y="4279392"/>
            <a:ext cx="6217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bg2"/>
                </a:solidFill>
              </a:rPr>
              <a:t>“Se o produto passa por 10 máquinas de 0,9 minuto cada, o tempo total deveria ser 9 minutos; hoje operamos em 15, cerca de 50% mais lentos!”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600" dirty="0">
                <a:solidFill>
                  <a:schemeClr val="accent2"/>
                </a:solidFill>
              </a:rPr>
              <a:t>o gerente da linha</a:t>
            </a:r>
            <a:endParaRPr lang="en-US" sz="1600" dirty="0"/>
          </a:p>
        </p:txBody>
      </p:sp>
      <p:sp>
        <p:nvSpPr>
          <p:cNvPr id="7" name="O modelo"/>
          <p:cNvSpPr/>
          <p:nvPr/>
        </p:nvSpPr>
        <p:spPr>
          <a:xfrm>
            <a:off x="7589520" y="4069080"/>
            <a:ext cx="4050792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O modelo texto"/>
          <p:cNvSpPr txBox="1"/>
          <p:nvPr/>
        </p:nvSpPr>
        <p:spPr>
          <a:xfrm>
            <a:off x="7845552" y="4288536"/>
            <a:ext cx="3538728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O modelo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10 máquinas em série, tempo normal de média 0,9 e desvio 0,3 min; uma peça a cada 1 min. Para o warm-up, ao menos 5 replicações.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tempo de produção começa baixo</a:t>
            </a:r>
            <a:endParaRPr lang="en-US" sz="3000" dirty="0"/>
          </a:p>
        </p:txBody>
      </p:sp>
      <p:graphicFrame>
        <p:nvGraphicFramePr>
          <p:cNvPr id="20" name="Tabela 6.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5532120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731520"/>
                <a:gridCol w="731520"/>
                <a:gridCol w="731520"/>
                <a:gridCol w="731520"/>
                <a:gridCol w="731520"/>
                <a:gridCol w="731520"/>
              </a:tblGrid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Tempo (min)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Rep. 1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Rep. 2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Rep. 3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Rep. 4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Rep. 5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Média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0,00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0,00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0,00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0,00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0,00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</a:rPr>
                        <a:t>0,00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20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3,00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3,06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1,98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2,03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2,92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</a:rPr>
                        <a:t>2,60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30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9,62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9,60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9,79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9,98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9,84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</a:rPr>
                        <a:t>9,76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40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10,82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11,26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10,75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11,64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11,39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</a:rPr>
                        <a:t>11,17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60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12,47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13,34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12,04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11,76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10,91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</a:rPr>
                        <a:t>12,10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80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13,57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14,08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13,91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12,68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12,00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</a:rPr>
                        <a:t>13,25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…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…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…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…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…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…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…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580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15,47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14,71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15,07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15,79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13,79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</a:rPr>
                        <a:t>14,97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600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15,08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14,61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15,99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16,97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12,85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</a:rPr>
                        <a:t>15,10</a:t>
                      </a:r>
                      <a:endParaRPr lang="en-US" sz="14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Explicação"/>
          <p:cNvSpPr txBox="1"/>
          <p:nvPr/>
        </p:nvSpPr>
        <p:spPr>
          <a:xfrm>
            <a:off x="548640" y="4937760"/>
            <a:ext cx="5532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accent4"/>
                </a:solidFill>
              </a:rPr>
              <a:t>A primeira peça encontra a linha vazia, sem filas. Com mais peças em processo, cresce a chance de esperar; em regime, quase toda peça espera em alguma fila.</a:t>
            </a:r>
            <a:endParaRPr lang="en-US" sz="1650" dirty="0"/>
          </a:p>
        </p:txBody>
      </p:sp>
      <p:pic>
        <p:nvPicPr>
          <p:cNvPr id="6" name="Figura 6.5" descr="Tempos de produção de 5 replicações e sua mé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5080" y="1352880"/>
            <a:ext cx="5285232" cy="3420720"/>
          </a:xfrm>
          <a:prstGeom prst="rect">
            <a:avLst/>
          </a:prstGeom>
        </p:spPr>
      </p:pic>
      <p:sp>
        <p:nvSpPr>
          <p:cNvPr id="7" name="Warm-up"/>
          <p:cNvSpPr/>
          <p:nvPr/>
        </p:nvSpPr>
        <p:spPr>
          <a:xfrm>
            <a:off x="6355080" y="4937760"/>
            <a:ext cx="5285232" cy="1097280"/>
          </a:xfrm>
          <a:prstGeom prst="roundRect">
            <a:avLst>
              <a:gd name="adj" fmla="val 50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Warm-up texto"/>
          <p:cNvSpPr txBox="1"/>
          <p:nvPr/>
        </p:nvSpPr>
        <p:spPr>
          <a:xfrm>
            <a:off x="6611112" y="5074920"/>
            <a:ext cx="4773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Warm-up conservador: 250 min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bg2"/>
                </a:solidFill>
              </a:rPr>
              <a:t>Dali em diante, a média só oscila entre limites.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Média móvel: suavizar para enxergar</a:t>
            </a:r>
            <a:endParaRPr lang="en-US" sz="3000" dirty="0"/>
          </a:p>
        </p:txBody>
      </p:sp>
      <p:sp>
        <p:nvSpPr>
          <p:cNvPr id="4" name="Fórmula 6.18"/>
          <p:cNvSpPr/>
          <p:nvPr/>
        </p:nvSpPr>
        <p:spPr>
          <a:xfrm>
            <a:off x="548640" y="1417320"/>
            <a:ext cx="5120640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Fórmula 6.18 rótulo"/>
          <p:cNvSpPr txBox="1"/>
          <p:nvPr/>
        </p:nvSpPr>
        <p:spPr>
          <a:xfrm>
            <a:off x="804672" y="16002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MÉDIA MÓVEL DE TAMANHO m</a:t>
            </a:r>
            <a:endParaRPr lang="en-US" sz="1600" dirty="0"/>
          </a:p>
        </p:txBody>
      </p:sp>
      <p:pic>
        <p:nvPicPr>
          <p:cNvPr id="6" name="Fórmula 6.18" descr="y barra i de m igual à soma de x k, de k igual a i menos m mais 1 até i, dividida por m, para i igual a m, m mais 1, e assim por dian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965960"/>
            <a:ext cx="4598822" cy="763219"/>
          </a:xfrm>
          <a:prstGeom prst="rect">
            <a:avLst/>
          </a:prstGeom>
        </p:spPr>
      </p:pic>
      <p:sp>
        <p:nvSpPr>
          <p:cNvPr id="7" name="Pontos"/>
          <p:cNvSpPr txBox="1"/>
          <p:nvPr/>
        </p:nvSpPr>
        <p:spPr>
          <a:xfrm>
            <a:off x="548640" y="3429000"/>
            <a:ext cx="512064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Uma janela de m pontos anda ao longo do tempo, como na análise do preço de uma ação: a média se concentra na vizinhança de cada ponto.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Só existe a partir da m-ésima observação.</a:t>
            </a:r>
            <a:endParaRPr lang="en-US" sz="1700" dirty="0"/>
          </a:p>
          <a:p>
            <a:pPr marL="342900" indent="-342900"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Janela maior, curva mais suave: picos e vales isolados pesam menos, e o warm-up fica mais fácil de ver.</a:t>
            </a:r>
            <a:endParaRPr lang="en-US" sz="1700" dirty="0"/>
          </a:p>
        </p:txBody>
      </p:sp>
      <p:pic>
        <p:nvPicPr>
          <p:cNvPr id="8" name="Figura 6.6" descr="Média das replicações e duas médias móveis dos tempos de produçã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376040"/>
            <a:ext cx="5696712" cy="3557280"/>
          </a:xfrm>
          <a:prstGeom prst="rect">
            <a:avLst/>
          </a:prstGeom>
        </p:spPr>
      </p:pic>
      <p:sp>
        <p:nvSpPr>
          <p:cNvPr id="9" name="Legenda"/>
          <p:cNvSpPr txBox="1"/>
          <p:nvPr/>
        </p:nvSpPr>
        <p:spPr>
          <a:xfrm>
            <a:off x="5943600" y="5166360"/>
            <a:ext cx="56967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Média das 5 replicações e duas médias móveis: quanto maior a janela, mais suave a curva.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 6.4: centro de distribuição</a:t>
            </a:r>
            <a:endParaRPr lang="en-US" sz="3000" dirty="0"/>
          </a:p>
        </p:txBody>
      </p:sp>
      <p:pic>
        <p:nvPicPr>
          <p:cNvPr id="4" name="Figura 6.7" descr="ACD do centro de distribuiçã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50449"/>
            <a:ext cx="4572000" cy="4660023"/>
          </a:xfrm>
          <a:prstGeom prst="rect">
            <a:avLst/>
          </a:prstGeom>
        </p:spPr>
      </p:pic>
      <p:graphicFrame>
        <p:nvGraphicFramePr>
          <p:cNvPr id="22" name="Dados do exemplo 6.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40680" y="1371600"/>
          <a:ext cx="6199632" cy="914400"/>
        </p:xfrm>
        <a:graphic>
          <a:graphicData uri="http://schemas.openxmlformats.org/drawingml/2006/table">
            <a:tbl>
              <a:tblPr/>
              <a:tblGrid>
                <a:gridCol w="2148840"/>
                <a:gridCol w="4050792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Elemento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Distribuição ou quantidade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Pedidos de entrega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exponencial, média de 4 h entre chegadas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Frota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 caminhões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Carregamento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normal, média 100 min, desvio 30 min; 4 dos 8 carregadores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Docas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2; o caminhão carrega numa doca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Ida e volta do cliente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uniforme entre 120 e 240 min, cada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Operação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contínua, 24 horas por dia</a:t>
                      </a:r>
                      <a:endParaRPr lang="en-US" sz="15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Quatro etapas"/>
          <p:cNvSpPr/>
          <p:nvPr/>
        </p:nvSpPr>
        <p:spPr>
          <a:xfrm>
            <a:off x="5440680" y="4297680"/>
            <a:ext cx="6199632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Quatro etapas texto"/>
          <p:cNvSpPr txBox="1"/>
          <p:nvPr/>
        </p:nvSpPr>
        <p:spPr>
          <a:xfrm>
            <a:off x="5696712" y="4462272"/>
            <a:ext cx="568756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AS 4 ETAPAS DE UM SISTEMA NÃO TERMINAL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Medida: tempo médio de entrega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7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Confiança de 95% e precisão h* ≤ 5 min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7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Identificar o warm-up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7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 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Duração: várias replicações ou lotes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Warm-up do centro de distribuição</a:t>
            </a:r>
            <a:endParaRPr lang="en-US" sz="3000" dirty="0"/>
          </a:p>
        </p:txBody>
      </p:sp>
      <p:pic>
        <p:nvPicPr>
          <p:cNvPr id="4" name="Figura 6.8" descr="Tempos de entrega coletados numa replicaçã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65148"/>
            <a:ext cx="5486400" cy="2813304"/>
          </a:xfrm>
          <a:prstGeom prst="rect">
            <a:avLst/>
          </a:prstGeom>
        </p:spPr>
      </p:pic>
      <p:pic>
        <p:nvPicPr>
          <p:cNvPr id="5" name="Figura 6.9" descr="Média de 5 replicações e média móvel com janela de 50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6553" y="1325880"/>
            <a:ext cx="5461117" cy="3291840"/>
          </a:xfrm>
          <a:prstGeom prst="rect">
            <a:avLst/>
          </a:prstGeom>
        </p:spPr>
      </p:pic>
      <p:sp>
        <p:nvSpPr>
          <p:cNvPr id="6" name="Uma replicação"/>
          <p:cNvSpPr/>
          <p:nvPr/>
        </p:nvSpPr>
        <p:spPr>
          <a:xfrm>
            <a:off x="548640" y="4754880"/>
            <a:ext cx="548640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Uma replicação texto"/>
          <p:cNvSpPr txBox="1"/>
          <p:nvPr/>
        </p:nvSpPr>
        <p:spPr>
          <a:xfrm>
            <a:off x="804672" y="4974336"/>
            <a:ext cx="497433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Uma replicação, 3.600 h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920 tempos de entrega, caóticos, entre 150 e 1.000 min.</a:t>
            </a:r>
            <a:endParaRPr lang="en-US" sz="1600" dirty="0"/>
          </a:p>
        </p:txBody>
      </p:sp>
      <p:sp>
        <p:nvSpPr>
          <p:cNvPr id="8" name="Média móvel"/>
          <p:cNvSpPr/>
          <p:nvPr/>
        </p:nvSpPr>
        <p:spPr>
          <a:xfrm>
            <a:off x="6153912" y="4754880"/>
            <a:ext cx="5486400" cy="1280160"/>
          </a:xfrm>
          <a:prstGeom prst="roundRect">
            <a:avLst>
              <a:gd name="adj" fmla="val 4286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Média móvel texto"/>
          <p:cNvSpPr txBox="1"/>
          <p:nvPr/>
        </p:nvSpPr>
        <p:spPr>
          <a:xfrm>
            <a:off x="6409944" y="4974336"/>
            <a:ext cx="497433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5 replicações, média móvel m = 50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Postura conservadora: o warm-up termina após 700 h.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Replicações independentes: 20 → 37 → 45</a:t>
            </a:r>
            <a:endParaRPr lang="en-US" sz="3000" dirty="0"/>
          </a:p>
        </p:txBody>
      </p:sp>
      <p:sp>
        <p:nvSpPr>
          <p:cNvPr id="4" name="20 replicações"/>
          <p:cNvSpPr/>
          <p:nvPr/>
        </p:nvSpPr>
        <p:spPr>
          <a:xfrm>
            <a:off x="548640" y="1417320"/>
            <a:ext cx="3520440" cy="26060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20 replicações texto"/>
          <p:cNvSpPr txBox="1"/>
          <p:nvPr/>
        </p:nvSpPr>
        <p:spPr>
          <a:xfrm>
            <a:off x="804672" y="1645920"/>
            <a:ext cx="300837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AMOSTRA-PILOTO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2100" b="1" dirty="0">
                <a:solidFill>
                  <a:schemeClr val="tx1"/>
                </a:solidFill>
              </a:rPr>
              <a:t>20 replicações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3200" b="1" dirty="0">
                <a:solidFill>
                  <a:schemeClr val="tx1"/>
                </a:solidFill>
              </a:rPr>
              <a:t>h = 6,8 min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x̄ = 372,3 · s = 14,4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IC de 95%: [365,5; 379,0]</a:t>
            </a:r>
            <a:endParaRPr lang="en-US" sz="1600" dirty="0"/>
          </a:p>
        </p:txBody>
      </p:sp>
      <p:sp>
        <p:nvSpPr>
          <p:cNvPr id="6" name="37 replicações"/>
          <p:cNvSpPr/>
          <p:nvPr/>
        </p:nvSpPr>
        <p:spPr>
          <a:xfrm>
            <a:off x="4343400" y="1417320"/>
            <a:ext cx="3520440" cy="26060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37 replicações texto"/>
          <p:cNvSpPr txBox="1"/>
          <p:nvPr/>
        </p:nvSpPr>
        <p:spPr>
          <a:xfrm>
            <a:off x="4599432" y="1645920"/>
            <a:ext cx="300837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n* = ⌈20 (6,8 / 5)</a:t>
            </a:r>
            <a:pPr indent="0" marL="0">
              <a:buNone/>
            </a:pPr>
            <a:r>
              <a:rPr lang="en-US" sz="1300" b="1" baseline="30000" dirty="0">
                <a:solidFill>
                  <a:schemeClr val="accent3"/>
                </a:solidFill>
              </a:rPr>
              <a:t>2</a:t>
            </a:r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⌉ = 37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2100" b="1" dirty="0">
                <a:solidFill>
                  <a:schemeClr val="tx1"/>
                </a:solidFill>
              </a:rPr>
              <a:t>37 replicações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3200" b="1" dirty="0">
                <a:solidFill>
                  <a:schemeClr val="tx1"/>
                </a:solidFill>
              </a:rPr>
              <a:t>h = 5,1 min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x̄ = 375,0 · s = 15,1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IC de 95%: [370,0; 380,1]</a:t>
            </a:r>
            <a:endParaRPr lang="en-US" sz="1600" dirty="0"/>
          </a:p>
        </p:txBody>
      </p:sp>
      <p:sp>
        <p:nvSpPr>
          <p:cNvPr id="8" name="45 replicações"/>
          <p:cNvSpPr/>
          <p:nvPr/>
        </p:nvSpPr>
        <p:spPr>
          <a:xfrm>
            <a:off x="8138160" y="1417320"/>
            <a:ext cx="3520440" cy="2606040"/>
          </a:xfrm>
          <a:prstGeom prst="roundRect">
            <a:avLst>
              <a:gd name="adj" fmla="val 2105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45 replicações texto"/>
          <p:cNvSpPr txBox="1"/>
          <p:nvPr/>
        </p:nvSpPr>
        <p:spPr>
          <a:xfrm>
            <a:off x="8394192" y="1645920"/>
            <a:ext cx="300837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n* = ⌈37 (5,1 / 5)</a:t>
            </a:r>
            <a:pPr indent="0" marL="0">
              <a:buNone/>
            </a:pPr>
            <a:r>
              <a:rPr lang="en-US" sz="1300" b="1" baseline="30000" dirty="0">
                <a:solidFill>
                  <a:schemeClr val="accent2"/>
                </a:solidFill>
              </a:rPr>
              <a:t>2</a:t>
            </a:r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⌉ = 45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2100" b="1" dirty="0">
                <a:solidFill>
                  <a:schemeClr val="bg2"/>
                </a:solidFill>
              </a:rPr>
              <a:t>45 replicações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3200" b="1" dirty="0">
                <a:solidFill>
                  <a:schemeClr val="accent1"/>
                </a:solidFill>
              </a:rPr>
              <a:t>h = 4,6 min ✓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x̄ = 374,7 · s = 15,2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IC de 95%: [370,1; 379,3]</a:t>
            </a:r>
            <a:endParaRPr lang="en-US" sz="1600" dirty="0"/>
          </a:p>
        </p:txBody>
      </p:sp>
      <p:sp>
        <p:nvSpPr>
          <p:cNvPr id="10" name="Independentes"/>
          <p:cNvSpPr/>
          <p:nvPr/>
        </p:nvSpPr>
        <p:spPr>
          <a:xfrm>
            <a:off x="548640" y="4251960"/>
            <a:ext cx="5394960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Independentes texto"/>
          <p:cNvSpPr txBox="1"/>
          <p:nvPr/>
        </p:nvSpPr>
        <p:spPr>
          <a:xfrm>
            <a:off x="804672" y="4471416"/>
            <a:ext cx="4882896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Replicações rápidas, independentes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Cada replicação roda em menos de 1 minuto: as replicações são i.i.d., e o intervalo sai como nos sistemas terminais.</a:t>
            </a:r>
            <a:endParaRPr lang="en-US" sz="1600" dirty="0"/>
          </a:p>
        </p:txBody>
      </p:sp>
      <p:sp>
        <p:nvSpPr>
          <p:cNvPr id="12" name="Duração"/>
          <p:cNvSpPr/>
          <p:nvPr/>
        </p:nvSpPr>
        <p:spPr>
          <a:xfrm>
            <a:off x="6245352" y="4251960"/>
            <a:ext cx="5394960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Duração texto"/>
          <p:cNvSpPr txBox="1"/>
          <p:nvPr/>
        </p:nvSpPr>
        <p:spPr>
          <a:xfrm>
            <a:off x="6501384" y="4471416"/>
            <a:ext cx="4882896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Duração de cada replicação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7.200 h (10 meses), descartando as 700 h de warm-up. Regra prática: pelo menos 10 vezes o warm-up.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Uma replicação longa, dividida em lotes</a:t>
            </a:r>
            <a:endParaRPr lang="en-US" sz="3000" dirty="0"/>
          </a:p>
        </p:txBody>
      </p:sp>
      <p:sp>
        <p:nvSpPr>
          <p:cNvPr id="4" name="Ideia"/>
          <p:cNvSpPr txBox="1"/>
          <p:nvPr/>
        </p:nvSpPr>
        <p:spPr>
          <a:xfrm>
            <a:off x="548640" y="137160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Observações vizinhas de uma mesma replicação são correlacionadas. Lotes grandes e contíguos são quase independentes entre si.</a:t>
            </a:r>
            <a:endParaRPr lang="en-US" sz="1800" dirty="0"/>
          </a:p>
        </p:txBody>
      </p:sp>
      <p:sp>
        <p:nvSpPr>
          <p:cNvPr id="5" name="Fórmula 6.21"/>
          <p:cNvSpPr/>
          <p:nvPr/>
        </p:nvSpPr>
        <p:spPr>
          <a:xfrm>
            <a:off x="548640" y="2514600"/>
            <a:ext cx="5486400" cy="352044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Fórmula 6.21 rótulo"/>
          <p:cNvSpPr txBox="1"/>
          <p:nvPr/>
        </p:nvSpPr>
        <p:spPr>
          <a:xfrm>
            <a:off x="804672" y="26974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AUTOCORRELAÇÃO COM DEFASAGEM k</a:t>
            </a:r>
            <a:endParaRPr lang="en-US" sz="1600" dirty="0"/>
          </a:p>
        </p:txBody>
      </p:sp>
      <p:pic>
        <p:nvPicPr>
          <p:cNvPr id="7" name="Fórmula rho" descr="rho k igual a C k sobre s ao quadrado de 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3200400"/>
            <a:ext cx="1402080" cy="646176"/>
          </a:xfrm>
          <a:prstGeom prst="rect">
            <a:avLst/>
          </a:prstGeom>
        </p:spPr>
      </p:pic>
      <p:pic>
        <p:nvPicPr>
          <p:cNvPr id="8" name="Fórmula C k" descr="C k: soma de i igual a 1 até n menos k de x i menos x barra vezes x i mais k menos x barra, dividida por n menos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017520"/>
            <a:ext cx="2686660" cy="844601"/>
          </a:xfrm>
          <a:prstGeom prst="rect">
            <a:avLst/>
          </a:prstGeom>
        </p:spPr>
      </p:pic>
      <p:pic>
        <p:nvPicPr>
          <p:cNvPr id="9" name="Fórmula s2" descr="s ao quadrado de n: soma dos quadrados de x i menos x barra, dividida por n menos 1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931920"/>
            <a:ext cx="2191817" cy="816102"/>
          </a:xfrm>
          <a:prstGeom prst="rect">
            <a:avLst/>
          </a:prstGeom>
        </p:spPr>
      </p:pic>
      <p:sp>
        <p:nvSpPr>
          <p:cNvPr id="10" name="Leitura"/>
          <p:cNvSpPr txBox="1"/>
          <p:nvPr/>
        </p:nvSpPr>
        <p:spPr>
          <a:xfrm>
            <a:off x="804672" y="49377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accent4"/>
                </a:solidFill>
              </a:rPr>
              <a:t>ρ</a:t>
            </a:r>
            <a:pPr indent="0" marL="0">
              <a:buNone/>
            </a:pPr>
            <a:r>
              <a:rPr lang="en-US" sz="1650" baseline="-40000" dirty="0">
                <a:solidFill>
                  <a:schemeClr val="accent4"/>
                </a:solidFill>
              </a:rPr>
              <a:t>k</a:t>
            </a:r>
            <a:pPr indent="0" marL="0">
              <a:buNone/>
            </a:pPr>
            <a:r>
              <a:rPr lang="en-US" sz="1650" dirty="0">
                <a:solidFill>
                  <a:schemeClr val="accent4"/>
                </a:solidFill>
              </a:rPr>
              <a:t> vai de −1 a 1; perto de 0, observações a k de distância são quase independentes.</a:t>
            </a:r>
            <a:endParaRPr lang="en-US" sz="1650" dirty="0"/>
          </a:p>
        </p:txBody>
      </p:sp>
      <p:pic>
        <p:nvPicPr>
          <p:cNvPr id="11" name="Figura 6.10" descr="Correlograma do exemplo para uma replicação de 10.000 hora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80" y="1411610"/>
            <a:ext cx="5285232" cy="2983220"/>
          </a:xfrm>
          <a:prstGeom prst="rect">
            <a:avLst/>
          </a:prstGeom>
        </p:spPr>
      </p:pic>
      <p:sp>
        <p:nvSpPr>
          <p:cNvPr id="12" name="Tamanho do lote"/>
          <p:cNvSpPr/>
          <p:nvPr/>
        </p:nvSpPr>
        <p:spPr>
          <a:xfrm>
            <a:off x="6355080" y="4617720"/>
            <a:ext cx="5285232" cy="1417320"/>
          </a:xfrm>
          <a:prstGeom prst="roundRect">
            <a:avLst>
              <a:gd name="adj" fmla="val 3871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Tamanho do lote texto"/>
          <p:cNvSpPr txBox="1"/>
          <p:nvPr/>
        </p:nvSpPr>
        <p:spPr>
          <a:xfrm>
            <a:off x="6611112" y="4773168"/>
            <a:ext cx="477316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k ≈ 17 → lotes de 10k = 170 observações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50" dirty="0">
                <a:solidFill>
                  <a:schemeClr val="bg2"/>
                </a:solidFill>
              </a:rPr>
              <a:t>Correlograma de uma replicação de 10.000 h, mais de 10 vezes o warm-up.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Quanto tempo simular com lotes?</a:t>
            </a:r>
            <a:endParaRPr lang="en-US" sz="3000" dirty="0"/>
          </a:p>
        </p:txBody>
      </p:sp>
      <p:sp>
        <p:nvSpPr>
          <p:cNvPr id="4" name="Tempo de simulação"/>
          <p:cNvSpPr/>
          <p:nvPr/>
        </p:nvSpPr>
        <p:spPr>
          <a:xfrm>
            <a:off x="548640" y="1417320"/>
            <a:ext cx="576072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TS"/>
          <p:cNvSpPr txBox="1"/>
          <p:nvPr/>
        </p:nvSpPr>
        <p:spPr>
          <a:xfrm>
            <a:off x="804672" y="1627632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TEMPO TOTAL DE SIMULAÇÃO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400" b="1" dirty="0">
                <a:solidFill>
                  <a:schemeClr val="tx1"/>
                </a:solidFill>
              </a:rPr>
              <a:t>TS = warm-up + TG + 0,01 TG</a:t>
            </a:r>
            <a:endParaRPr lang="en-US" sz="1600" dirty="0"/>
          </a:p>
        </p:txBody>
      </p:sp>
      <p:sp>
        <p:nvSpPr>
          <p:cNvPr id="6" name="TG legenda"/>
          <p:cNvSpPr txBox="1"/>
          <p:nvPr/>
        </p:nvSpPr>
        <p:spPr>
          <a:xfrm>
            <a:off x="804672" y="26060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TG, tempo de geração dos lotes:</a:t>
            </a:r>
            <a:endParaRPr lang="en-US" sz="1600" dirty="0"/>
          </a:p>
        </p:txBody>
      </p:sp>
      <p:pic>
        <p:nvPicPr>
          <p:cNvPr id="7" name="Fórmula 6.23" descr="TG igual a observações por lote sobre taxa de observações, vezes o número de lot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2971800"/>
            <a:ext cx="5205984" cy="519379"/>
          </a:xfrm>
          <a:prstGeom prst="rect">
            <a:avLst/>
          </a:prstGeom>
        </p:spPr>
      </p:pic>
      <p:sp>
        <p:nvSpPr>
          <p:cNvPr id="8" name="Exemplo legenda"/>
          <p:cNvSpPr txBox="1"/>
          <p:nvPr/>
        </p:nvSpPr>
        <p:spPr>
          <a:xfrm>
            <a:off x="804672" y="365760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Um pedido a cada 4 h (0,25 obs/h), lotes de 170 observações, 50 lotes:</a:t>
            </a:r>
            <a:endParaRPr lang="en-US" sz="1600" dirty="0"/>
          </a:p>
        </p:txBody>
      </p:sp>
      <p:pic>
        <p:nvPicPr>
          <p:cNvPr id="9" name="Fórmula 6.24" descr="TG igual a 170 observações por lote sobre 0,25 observação por hora, vezes 50 lotes, igual a 34.000 hora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4251960"/>
            <a:ext cx="4923739" cy="482376"/>
          </a:xfrm>
          <a:prstGeom prst="rect">
            <a:avLst/>
          </a:prstGeom>
        </p:spPr>
      </p:pic>
      <p:sp>
        <p:nvSpPr>
          <p:cNvPr id="10" name="TS exemplo"/>
          <p:cNvSpPr txBox="1"/>
          <p:nvPr/>
        </p:nvSpPr>
        <p:spPr>
          <a:xfrm>
            <a:off x="804672" y="493776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3"/>
                </a:solidFill>
              </a:rPr>
              <a:t>TS = 700 + 34.000 + 340 = 35.040 h</a:t>
            </a:r>
            <a:endParaRPr lang="en-US" sz="2100" dirty="0"/>
          </a:p>
        </p:txBody>
      </p:sp>
      <p:sp>
        <p:nvSpPr>
          <p:cNvPr id="11" name="Margem"/>
          <p:cNvSpPr txBox="1"/>
          <p:nvPr/>
        </p:nvSpPr>
        <p:spPr>
          <a:xfrm>
            <a:off x="804672" y="54406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Margem de segurança: 1% do tempo de geração.</a:t>
            </a:r>
            <a:endParaRPr lang="en-US" sz="1550" dirty="0"/>
          </a:p>
        </p:txBody>
      </p:sp>
      <p:sp>
        <p:nvSpPr>
          <p:cNvPr id="12" name="50 lotes · 35.040 h"/>
          <p:cNvSpPr/>
          <p:nvPr/>
        </p:nvSpPr>
        <p:spPr>
          <a:xfrm>
            <a:off x="6583680" y="1417320"/>
            <a:ext cx="5056632" cy="1426464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50 lotes · 35.040 h texto"/>
          <p:cNvSpPr txBox="1"/>
          <p:nvPr/>
        </p:nvSpPr>
        <p:spPr>
          <a:xfrm>
            <a:off x="6839712" y="1581912"/>
            <a:ext cx="4544568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50 lotes · 35.040 h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x̄ = 367,2 · s = 43,0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50" b="1" dirty="0">
                <a:solidFill>
                  <a:schemeClr val="accent3"/>
                </a:solidFill>
              </a:rPr>
              <a:t>h = 12,1 min &gt; 5: vira amostra-piloto</a:t>
            </a:r>
            <a:endParaRPr lang="en-US" sz="1600" dirty="0"/>
          </a:p>
        </p:txBody>
      </p:sp>
      <p:sp>
        <p:nvSpPr>
          <p:cNvPr id="14" name="313 lotes · 214.982 h"/>
          <p:cNvSpPr/>
          <p:nvPr/>
        </p:nvSpPr>
        <p:spPr>
          <a:xfrm>
            <a:off x="6583680" y="2990088"/>
            <a:ext cx="5056632" cy="1426464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313 lotes · 214.982 h texto"/>
          <p:cNvSpPr txBox="1"/>
          <p:nvPr/>
        </p:nvSpPr>
        <p:spPr>
          <a:xfrm>
            <a:off x="6839712" y="3154680"/>
            <a:ext cx="4544568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313 lotes · 214.982 h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x̄ = 376,2 · s = 46,8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50" b="1" dirty="0">
                <a:solidFill>
                  <a:schemeClr val="accent3"/>
                </a:solidFill>
              </a:rPr>
              <a:t>h = 5,2 min, ainda acima de 5</a:t>
            </a:r>
            <a:endParaRPr lang="en-US" sz="1600" dirty="0"/>
          </a:p>
        </p:txBody>
      </p:sp>
      <p:sp>
        <p:nvSpPr>
          <p:cNvPr id="16" name="Truque: lotes de 340 observações (20k)"/>
          <p:cNvSpPr/>
          <p:nvPr/>
        </p:nvSpPr>
        <p:spPr>
          <a:xfrm>
            <a:off x="6583680" y="4562856"/>
            <a:ext cx="5056632" cy="1426464"/>
          </a:xfrm>
          <a:prstGeom prst="roundRect">
            <a:avLst>
              <a:gd name="adj" fmla="val 3846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Truque: lotes de 340 observações (20k) texto"/>
          <p:cNvSpPr txBox="1"/>
          <p:nvPr/>
        </p:nvSpPr>
        <p:spPr>
          <a:xfrm>
            <a:off x="6839712" y="4727448"/>
            <a:ext cx="4544568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Truque: lotes de 340 observações (20k)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156 lotes · x̄ = 376,2 · s = 30,0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50" b="1" dirty="0">
                <a:solidFill>
                  <a:schemeClr val="accent1"/>
                </a:solidFill>
              </a:rPr>
              <a:t>h = 4,7 min ✓, sem rodar de novo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Comparando alternativas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Teste t emparelhado, amostras de tamanhos diferentes e redução da variância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Duas alternativas: teste t emparelhado</a:t>
            </a:r>
            <a:endParaRPr lang="en-US" sz="3000" dirty="0"/>
          </a:p>
        </p:txBody>
      </p:sp>
      <p:sp>
        <p:nvSpPr>
          <p:cNvPr id="4" name="Fórmulas"/>
          <p:cNvSpPr/>
          <p:nvPr/>
        </p:nvSpPr>
        <p:spPr>
          <a:xfrm>
            <a:off x="548640" y="1417320"/>
            <a:ext cx="512064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Fórmulas rótulo"/>
          <p:cNvSpPr txBox="1"/>
          <p:nvPr/>
        </p:nvSpPr>
        <p:spPr>
          <a:xfrm>
            <a:off x="804672" y="16276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MESMO NÚMERO DE REPLICAÇÕES, b</a:t>
            </a:r>
            <a:endParaRPr lang="en-US" sz="1600" dirty="0"/>
          </a:p>
        </p:txBody>
      </p:sp>
      <p:pic>
        <p:nvPicPr>
          <p:cNvPr id="6" name="Fórmula 6.29" descr="d i igual a x 1 i menos x 2 i, para i de 1 a 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2011680"/>
            <a:ext cx="3862730" cy="376428"/>
          </a:xfrm>
          <a:prstGeom prst="rect">
            <a:avLst/>
          </a:prstGeom>
        </p:spPr>
      </p:pic>
      <p:pic>
        <p:nvPicPr>
          <p:cNvPr id="7" name="Fórmula 6.30" descr="d barra igual à soma dos d i dividida por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2606040"/>
            <a:ext cx="1237488" cy="1008888"/>
          </a:xfrm>
          <a:prstGeom prst="rect">
            <a:avLst/>
          </a:prstGeom>
        </p:spPr>
      </p:pic>
      <p:pic>
        <p:nvPicPr>
          <p:cNvPr id="8" name="Fórmula 6.31" descr="s d igual à raiz da soma dos quadrados de d i menos d barra, dividida por b menos 1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720" y="2514600"/>
            <a:ext cx="2560320" cy="1133856"/>
          </a:xfrm>
          <a:prstGeom prst="rect">
            <a:avLst/>
          </a:prstGeom>
        </p:spPr>
      </p:pic>
      <p:sp>
        <p:nvSpPr>
          <p:cNvPr id="9" name="Intervalo"/>
          <p:cNvSpPr txBox="1"/>
          <p:nvPr/>
        </p:nvSpPr>
        <p:spPr>
          <a:xfrm>
            <a:off x="804672" y="3840480"/>
            <a:ext cx="4617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dirty="0">
                <a:solidFill>
                  <a:schemeClr val="tx1"/>
                </a:solidFill>
              </a:rPr>
              <a:t>Construa o intervalo de confiança [θ</a:t>
            </a:r>
            <a:pPr indent="0" marL="0">
              <a:buNone/>
            </a:pPr>
            <a:r>
              <a:rPr lang="en-US" sz="1750" baseline="-40000" dirty="0">
                <a:solidFill>
                  <a:schemeClr val="tx1"/>
                </a:solidFill>
              </a:rPr>
              <a:t>1</a:t>
            </a:r>
            <a:pPr indent="0" marL="0">
              <a:buNone/>
            </a:pPr>
            <a:r>
              <a:rPr lang="en-US" sz="1750" dirty="0">
                <a:solidFill>
                  <a:schemeClr val="tx1"/>
                </a:solidFill>
              </a:rPr>
              <a:t>; θ</a:t>
            </a:r>
            <a:pPr indent="0" marL="0">
              <a:buNone/>
            </a:pPr>
            <a:r>
              <a:rPr lang="en-US" sz="1750" baseline="-40000" dirty="0">
                <a:solidFill>
                  <a:schemeClr val="tx1"/>
                </a:solidFill>
              </a:rPr>
              <a:t>2</a:t>
            </a:r>
            <a:pPr indent="0" marL="0">
              <a:buNone/>
            </a:pPr>
            <a:r>
              <a:rPr lang="en-US" sz="1750" dirty="0">
                <a:solidFill>
                  <a:schemeClr val="tx1"/>
                </a:solidFill>
              </a:rPr>
              <a:t>] para a média das diferenças, como antes.</a:t>
            </a:r>
            <a:endParaRPr lang="en-US" sz="1750" dirty="0"/>
          </a:p>
        </p:txBody>
      </p:sp>
      <p:sp>
        <p:nvSpPr>
          <p:cNvPr id="10" name="Hipóteses"/>
          <p:cNvSpPr txBox="1"/>
          <p:nvPr/>
        </p:nvSpPr>
        <p:spPr>
          <a:xfrm>
            <a:off x="804672" y="4754880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accent4"/>
                </a:solidFill>
              </a:rPr>
              <a:t>Emparelhadas porque vêm do mesmo modelo. Supõe-se normalidade: cada observação é a média de uma replicação.</a:t>
            </a:r>
            <a:endParaRPr lang="en-US" sz="1650" dirty="0"/>
          </a:p>
        </p:txBody>
      </p:sp>
      <p:sp>
        <p:nvSpPr>
          <p:cNvPr id="11" name="Pergunta"/>
          <p:cNvSpPr txBox="1"/>
          <p:nvPr/>
        </p:nvSpPr>
        <p:spPr>
          <a:xfrm>
            <a:off x="6035040" y="1371600"/>
            <a:ext cx="56052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O intervalo das diferenças contém o zero?</a:t>
            </a:r>
            <a:endParaRPr lang="en-US" sz="2100" dirty="0"/>
          </a:p>
        </p:txBody>
      </p:sp>
      <p:sp>
        <p:nvSpPr>
          <p:cNvPr id="12" name="Zero"/>
          <p:cNvSpPr/>
          <p:nvPr/>
        </p:nvSpPr>
        <p:spPr>
          <a:xfrm>
            <a:off x="7452360" y="2331720"/>
            <a:ext cx="0" cy="3611880"/>
          </a:xfrm>
          <a:prstGeom prst="line">
            <a:avLst/>
          </a:prstGeom>
          <a:noFill/>
          <a:ln w="19050">
            <a:solidFill>
              <a:srgbClr val="1B1B1A"/>
            </a:solidFill>
            <a:prstDash val="dash"/>
          </a:ln>
        </p:spPr>
      </p:sp>
      <p:sp>
        <p:nvSpPr>
          <p:cNvPr id="13" name="Zero rótulo"/>
          <p:cNvSpPr txBox="1"/>
          <p:nvPr/>
        </p:nvSpPr>
        <p:spPr>
          <a:xfrm>
            <a:off x="7178040" y="1965960"/>
            <a:ext cx="548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0</a:t>
            </a:r>
            <a:endParaRPr lang="en-US" sz="2000" dirty="0"/>
          </a:p>
        </p:txBody>
      </p:sp>
      <p:sp>
        <p:nvSpPr>
          <p:cNvPr id="14" name="Eixo 1"/>
          <p:cNvSpPr/>
          <p:nvPr/>
        </p:nvSpPr>
        <p:spPr>
          <a:xfrm>
            <a:off x="6035040" y="2843784"/>
            <a:ext cx="2926080" cy="0"/>
          </a:xfrm>
          <a:prstGeom prst="line">
            <a:avLst/>
          </a:prstGeom>
          <a:noFill/>
          <a:ln w="12700">
            <a:solidFill>
              <a:srgbClr val="D9D8D2"/>
            </a:solidFill>
            <a:prstDash val="solid"/>
          </a:ln>
        </p:spPr>
      </p:sp>
      <p:sp>
        <p:nvSpPr>
          <p:cNvPr id="15" name="Intervalo contém o 0"/>
          <p:cNvSpPr/>
          <p:nvPr/>
        </p:nvSpPr>
        <p:spPr>
          <a:xfrm>
            <a:off x="6583680" y="2697480"/>
            <a:ext cx="1645920" cy="292608"/>
          </a:xfrm>
          <a:prstGeom prst="roundRect">
            <a:avLst>
              <a:gd name="adj" fmla="val 31250"/>
            </a:avLst>
          </a:prstGeom>
          <a:solidFill>
            <a:srgbClr val="A8A59D"/>
          </a:solidFill>
          <a:ln w="9525">
            <a:solidFill>
              <a:srgbClr val="A8A59D"/>
            </a:solidFill>
            <a:prstDash val="solid"/>
          </a:ln>
        </p:spPr>
      </p:sp>
      <p:sp>
        <p:nvSpPr>
          <p:cNvPr id="16" name="Caso 1"/>
          <p:cNvSpPr txBox="1"/>
          <p:nvPr/>
        </p:nvSpPr>
        <p:spPr>
          <a:xfrm>
            <a:off x="9144000" y="2423160"/>
            <a:ext cx="24963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θ</a:t>
            </a:r>
            <a:pPr indent="0" marL="0">
              <a:buNone/>
            </a:pPr>
            <a:r>
              <a:rPr lang="en-US" sz="1700" baseline="-40000" dirty="0">
                <a:solidFill>
                  <a:schemeClr val="accent4"/>
                </a:solidFill>
              </a:rPr>
              <a:t>1</a:t>
            </a:r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 &lt; 0 &lt; θ</a:t>
            </a:r>
            <a:pPr indent="0" marL="0">
              <a:buNone/>
            </a:pPr>
            <a:r>
              <a:rPr lang="en-US" sz="1700" baseline="-40000" dirty="0">
                <a:solidFill>
                  <a:schemeClr val="accent4"/>
                </a:solidFill>
              </a:rPr>
              <a:t>2</a:t>
            </a:r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: nada se pode concluir</a:t>
            </a:r>
            <a:endParaRPr lang="en-US" sz="1700" dirty="0"/>
          </a:p>
        </p:txBody>
      </p:sp>
      <p:sp>
        <p:nvSpPr>
          <p:cNvPr id="17" name="Eixo 2"/>
          <p:cNvSpPr/>
          <p:nvPr/>
        </p:nvSpPr>
        <p:spPr>
          <a:xfrm>
            <a:off x="6035040" y="3986784"/>
            <a:ext cx="2926080" cy="0"/>
          </a:xfrm>
          <a:prstGeom prst="line">
            <a:avLst/>
          </a:prstGeom>
          <a:noFill/>
          <a:ln w="12700">
            <a:solidFill>
              <a:srgbClr val="D9D8D2"/>
            </a:solidFill>
            <a:prstDash val="solid"/>
          </a:ln>
        </p:spPr>
      </p:sp>
      <p:sp>
        <p:nvSpPr>
          <p:cNvPr id="18" name="Intervalo à direita"/>
          <p:cNvSpPr/>
          <p:nvPr/>
        </p:nvSpPr>
        <p:spPr>
          <a:xfrm>
            <a:off x="7726680" y="3840480"/>
            <a:ext cx="1051560" cy="292608"/>
          </a:xfrm>
          <a:prstGeom prst="roundRect">
            <a:avLst>
              <a:gd name="adj" fmla="val 31250"/>
            </a:avLst>
          </a:prstGeom>
          <a:solidFill>
            <a:srgbClr val="B3200F"/>
          </a:solidFill>
          <a:ln w="9525">
            <a:solidFill>
              <a:srgbClr val="B3200F"/>
            </a:solidFill>
            <a:prstDash val="solid"/>
          </a:ln>
        </p:spPr>
      </p:sp>
      <p:sp>
        <p:nvSpPr>
          <p:cNvPr id="19" name="Caso 2"/>
          <p:cNvSpPr txBox="1"/>
          <p:nvPr/>
        </p:nvSpPr>
        <p:spPr>
          <a:xfrm>
            <a:off x="9144000" y="3566160"/>
            <a:ext cx="24963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θ</a:t>
            </a:r>
            <a:pPr indent="0" marL="0">
              <a:buNone/>
            </a:pPr>
            <a:r>
              <a:rPr lang="en-US" sz="1700" b="1" baseline="-40000" dirty="0">
                <a:solidFill>
                  <a:schemeClr val="accent3"/>
                </a:solidFill>
              </a:rPr>
              <a:t>1</a:t>
            </a:r>
            <a:pPr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 &gt; 0: a média da alternativa 1 é maior</a:t>
            </a:r>
            <a:endParaRPr lang="en-US" sz="1700" dirty="0"/>
          </a:p>
        </p:txBody>
      </p:sp>
      <p:sp>
        <p:nvSpPr>
          <p:cNvPr id="20" name="Eixo 3"/>
          <p:cNvSpPr/>
          <p:nvPr/>
        </p:nvSpPr>
        <p:spPr>
          <a:xfrm>
            <a:off x="6035040" y="5129784"/>
            <a:ext cx="2926080" cy="0"/>
          </a:xfrm>
          <a:prstGeom prst="line">
            <a:avLst/>
          </a:prstGeom>
          <a:noFill/>
          <a:ln w="12700">
            <a:solidFill>
              <a:srgbClr val="D9D8D2"/>
            </a:solidFill>
            <a:prstDash val="solid"/>
          </a:ln>
        </p:spPr>
      </p:sp>
      <p:sp>
        <p:nvSpPr>
          <p:cNvPr id="21" name="Intervalo à esquerda"/>
          <p:cNvSpPr/>
          <p:nvPr/>
        </p:nvSpPr>
        <p:spPr>
          <a:xfrm>
            <a:off x="6126480" y="4983480"/>
            <a:ext cx="1051560" cy="292608"/>
          </a:xfrm>
          <a:prstGeom prst="roundRect">
            <a:avLst>
              <a:gd name="adj" fmla="val 31250"/>
            </a:avLst>
          </a:prstGeom>
          <a:solidFill>
            <a:srgbClr val="B3200F"/>
          </a:solidFill>
          <a:ln w="9525">
            <a:solidFill>
              <a:srgbClr val="B3200F"/>
            </a:solidFill>
            <a:prstDash val="solid"/>
          </a:ln>
        </p:spPr>
      </p:sp>
      <p:sp>
        <p:nvSpPr>
          <p:cNvPr id="22" name="Caso 3"/>
          <p:cNvSpPr txBox="1"/>
          <p:nvPr/>
        </p:nvSpPr>
        <p:spPr>
          <a:xfrm>
            <a:off x="9144000" y="4709160"/>
            <a:ext cx="24963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θ</a:t>
            </a:r>
            <a:pPr indent="0" marL="0">
              <a:buNone/>
            </a:pPr>
            <a:r>
              <a:rPr lang="en-US" sz="1700" b="1" baseline="-40000" dirty="0">
                <a:solidFill>
                  <a:schemeClr val="accent3"/>
                </a:solidFill>
              </a:rPr>
              <a:t>2</a:t>
            </a:r>
            <a:pPr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 &lt; 0: a média da alternativa 2 é maior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Exemplo: comparando duas alternativas</a:t>
            </a:r>
            <a:endParaRPr lang="en-US" sz="3000" dirty="0"/>
          </a:p>
        </p:txBody>
      </p:sp>
      <p:graphicFrame>
        <p:nvGraphicFramePr>
          <p:cNvPr id="29" name="Tabela 6.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594360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463040"/>
                <a:gridCol w="1463040"/>
                <a:gridCol w="146304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Replicação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Alternativa 1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Alternativa 2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Diferença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2,545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3,809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−1,263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2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2,370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3,529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−1,159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1,266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4,457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−3,191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4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1,359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2,186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−0,826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4,171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3,358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0,813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6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3,397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3,399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−0,002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7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3,200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3,429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−0,229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8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4,026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3,827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0,199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9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2,312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3,933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−1,621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10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2,606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3,532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−0,926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1B1B1A"/>
                          </a:solidFill>
                        </a:rPr>
                        <a:t>Média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1B1B1A"/>
                          </a:solidFill>
                        </a:rPr>
                        <a:t>2,725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1B1B1A"/>
                          </a:solidFill>
                        </a:rPr>
                        <a:t>3,546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1B1B1A"/>
                          </a:solidFill>
                        </a:rPr>
                        <a:t>−0,821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1B1B1A"/>
                          </a:solidFill>
                        </a:rPr>
                        <a:t>Desvio-padrão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1B1B1A"/>
                          </a:solidFill>
                        </a:rPr>
                        <a:t>0,989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1B1B1A"/>
                          </a:solidFill>
                        </a:rPr>
                        <a:t>0,582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1B1B1A"/>
                          </a:solidFill>
                        </a:rPr>
                        <a:t>1,121</a:t>
                      </a:r>
                      <a:endParaRPr lang="en-US" sz="14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Legenda"/>
          <p:cNvSpPr txBox="1"/>
          <p:nvPr/>
        </p:nvSpPr>
        <p:spPr>
          <a:xfrm>
            <a:off x="548640" y="56509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Tempo de espera (min), 10 replicações de cada alternativa.</a:t>
            </a:r>
            <a:endParaRPr lang="en-US" sz="1500" dirty="0"/>
          </a:p>
        </p:txBody>
      </p:sp>
      <p:sp>
        <p:nvSpPr>
          <p:cNvPr id="6" name="Intervalo das diferenças"/>
          <p:cNvSpPr/>
          <p:nvPr/>
        </p:nvSpPr>
        <p:spPr>
          <a:xfrm>
            <a:off x="6812280" y="1417320"/>
            <a:ext cx="4828032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Intervalo rótulo"/>
          <p:cNvSpPr txBox="1"/>
          <p:nvPr/>
        </p:nvSpPr>
        <p:spPr>
          <a:xfrm>
            <a:off x="7068312" y="160020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INTERVALO DE 95% DAS DIFERENÇAS</a:t>
            </a:r>
            <a:endParaRPr lang="en-US" sz="1600" dirty="0"/>
          </a:p>
        </p:txBody>
      </p:sp>
      <p:pic>
        <p:nvPicPr>
          <p:cNvPr id="8" name="Fórmula 6.33" descr="h igual a 2,26 vezes 1,121 sobre raiz de 10, igual a 0,80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8312" y="1965960"/>
            <a:ext cx="2667762" cy="489204"/>
          </a:xfrm>
          <a:prstGeom prst="rect">
            <a:avLst/>
          </a:prstGeom>
        </p:spPr>
      </p:pic>
      <p:sp>
        <p:nvSpPr>
          <p:cNvPr id="9" name="Intervalo valor"/>
          <p:cNvSpPr txBox="1"/>
          <p:nvPr/>
        </p:nvSpPr>
        <p:spPr>
          <a:xfrm>
            <a:off x="7068312" y="2697480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−1,623 ≤ μ ≤ −0,019</a:t>
            </a:r>
            <a:endParaRPr lang="en-US" sz="2600" dirty="0"/>
          </a:p>
        </p:txBody>
      </p:sp>
      <p:sp>
        <p:nvSpPr>
          <p:cNvPr id="10" name="Eixo"/>
          <p:cNvSpPr/>
          <p:nvPr/>
        </p:nvSpPr>
        <p:spPr>
          <a:xfrm>
            <a:off x="6903720" y="4160520"/>
            <a:ext cx="4663440" cy="0"/>
          </a:xfrm>
          <a:prstGeom prst="line">
            <a:avLst/>
          </a:prstGeom>
          <a:noFill/>
          <a:ln w="12700">
            <a:solidFill>
              <a:srgbClr val="4A4A47"/>
            </a:solidFill>
            <a:prstDash val="solid"/>
          </a:ln>
        </p:spPr>
      </p:sp>
      <p:sp>
        <p:nvSpPr>
          <p:cNvPr id="11" name="Intervalo"/>
          <p:cNvSpPr/>
          <p:nvPr/>
        </p:nvSpPr>
        <p:spPr>
          <a:xfrm>
            <a:off x="7734690" y="4014216"/>
            <a:ext cx="2757391" cy="292608"/>
          </a:xfrm>
          <a:prstGeom prst="roundRect">
            <a:avLst>
              <a:gd name="adj" fmla="val 31250"/>
            </a:avLst>
          </a:prstGeom>
          <a:solidFill>
            <a:srgbClr val="B3200F"/>
          </a:solidFill>
          <a:ln w="9525">
            <a:solidFill>
              <a:srgbClr val="B3200F"/>
            </a:solidFill>
            <a:prstDash val="solid"/>
          </a:ln>
        </p:spPr>
      </p:sp>
      <p:sp>
        <p:nvSpPr>
          <p:cNvPr id="12" name="Zero"/>
          <p:cNvSpPr/>
          <p:nvPr/>
        </p:nvSpPr>
        <p:spPr>
          <a:xfrm>
            <a:off x="10524744" y="3931920"/>
            <a:ext cx="0" cy="548640"/>
          </a:xfrm>
          <a:prstGeom prst="line">
            <a:avLst/>
          </a:prstGeom>
          <a:noFill/>
          <a:ln w="19050">
            <a:solidFill>
              <a:srgbClr val="1B1B1A"/>
            </a:solidFill>
            <a:prstDash val="dash"/>
          </a:ln>
        </p:spPr>
      </p:sp>
      <p:sp>
        <p:nvSpPr>
          <p:cNvPr id="13" name="Zero rótulo"/>
          <p:cNvSpPr txBox="1"/>
          <p:nvPr/>
        </p:nvSpPr>
        <p:spPr>
          <a:xfrm>
            <a:off x="10250424" y="36118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0</a:t>
            </a:r>
            <a:endParaRPr lang="en-US" sz="1600" dirty="0"/>
          </a:p>
        </p:txBody>
      </p:sp>
      <p:sp>
        <p:nvSpPr>
          <p:cNvPr id="14" name="Limite inferior"/>
          <p:cNvSpPr txBox="1"/>
          <p:nvPr/>
        </p:nvSpPr>
        <p:spPr>
          <a:xfrm>
            <a:off x="7368930" y="361188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−1,623</a:t>
            </a:r>
            <a:endParaRPr lang="en-US" sz="1500" dirty="0"/>
          </a:p>
        </p:txBody>
      </p:sp>
      <p:sp>
        <p:nvSpPr>
          <p:cNvPr id="15" name="Conclusão"/>
          <p:cNvSpPr/>
          <p:nvPr/>
        </p:nvSpPr>
        <p:spPr>
          <a:xfrm>
            <a:off x="6812280" y="4754880"/>
            <a:ext cx="4828032" cy="1280160"/>
          </a:xfrm>
          <a:prstGeom prst="roundRect">
            <a:avLst>
              <a:gd name="adj" fmla="val 4286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6" name="Conclusão texto"/>
          <p:cNvSpPr txBox="1"/>
          <p:nvPr/>
        </p:nvSpPr>
        <p:spPr>
          <a:xfrm>
            <a:off x="7068312" y="4892040"/>
            <a:ext cx="43159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2"/>
                </a:solidFill>
              </a:rPr>
              <a:t>Não contém o zero: a alternativa 1 tem o menor tempo médio de espera.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Amostras de tamanhos diferentes</a:t>
            </a:r>
            <a:endParaRPr lang="en-US" sz="3000" dirty="0"/>
          </a:p>
        </p:txBody>
      </p:sp>
      <p:sp>
        <p:nvSpPr>
          <p:cNvPr id="4" name="Fórmulas"/>
          <p:cNvSpPr/>
          <p:nvPr/>
        </p:nvSpPr>
        <p:spPr>
          <a:xfrm>
            <a:off x="548640" y="1417320"/>
            <a:ext cx="685800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Fórmulas rótulo"/>
          <p:cNvSpPr txBox="1"/>
          <p:nvPr/>
        </p:nvSpPr>
        <p:spPr>
          <a:xfrm>
            <a:off x="804672" y="1627632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b₁ ≠ b₂ · MÉDIAS E DESVIOS DE CADA ALTERNATIVA</a:t>
            </a:r>
            <a:endParaRPr lang="en-US" sz="1600" dirty="0"/>
          </a:p>
        </p:txBody>
      </p:sp>
      <p:pic>
        <p:nvPicPr>
          <p:cNvPr id="6" name="Fórmula 6.39" descr="x barra 1 menos x barra 2 mais ou menos t com alfa sobre 2 e nu, vezes a raiz de s1 ao quadrado sobre b1 mais s2 ao quadrado sobre b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2011680"/>
            <a:ext cx="5619902" cy="1126541"/>
          </a:xfrm>
          <a:prstGeom prst="rect">
            <a:avLst/>
          </a:prstGeom>
        </p:spPr>
      </p:pic>
      <p:sp>
        <p:nvSpPr>
          <p:cNvPr id="7" name="Legenda 6.39"/>
          <p:cNvSpPr txBox="1"/>
          <p:nvPr/>
        </p:nvSpPr>
        <p:spPr>
          <a:xfrm>
            <a:off x="868680" y="324612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accent4"/>
                </a:solidFill>
              </a:rPr>
              <a:t>Intervalo de confiança 100(1 − α)% para a diferença das médias</a:t>
            </a:r>
            <a:endParaRPr lang="en-US" sz="1650" dirty="0"/>
          </a:p>
        </p:txBody>
      </p:sp>
      <p:pic>
        <p:nvPicPr>
          <p:cNvPr id="8" name="Fórmula 6.40" descr="nu igual ao quadrado da soma de s1 ao quadrado sobre b1 e s2 ao quadrado sobre b2, dividido pela soma de cada termo ao quadrado sobre b menos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3840480"/>
            <a:ext cx="3618586" cy="1628851"/>
          </a:xfrm>
          <a:prstGeom prst="rect">
            <a:avLst/>
          </a:prstGeom>
        </p:spPr>
      </p:pic>
      <p:sp>
        <p:nvSpPr>
          <p:cNvPr id="9" name="Legenda 6.40"/>
          <p:cNvSpPr txBox="1"/>
          <p:nvPr/>
        </p:nvSpPr>
        <p:spPr>
          <a:xfrm>
            <a:off x="4807306" y="3840480"/>
            <a:ext cx="2343302" cy="1628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chemeClr val="accent4"/>
                </a:solidFill>
              </a:rPr>
              <a:t>ν: graus de liberdade, arredondados para o inteiro acima</a:t>
            </a:r>
            <a:endParaRPr lang="en-US" sz="1650" dirty="0"/>
          </a:p>
        </p:txBody>
      </p:sp>
      <p:sp>
        <p:nvSpPr>
          <p:cNvPr id="10" name="Símbolos"/>
          <p:cNvSpPr/>
          <p:nvPr/>
        </p:nvSpPr>
        <p:spPr>
          <a:xfrm>
            <a:off x="7708392" y="1417320"/>
            <a:ext cx="3931920" cy="251460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Símbolos texto"/>
          <p:cNvSpPr txBox="1"/>
          <p:nvPr/>
        </p:nvSpPr>
        <p:spPr>
          <a:xfrm>
            <a:off x="7964424" y="1636776"/>
            <a:ext cx="341985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Símbolos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x̄₁, x̄₂: médias de cada alternativa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s₁, s₂: desvios-padrão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b₁, b₂: replicações de cada uma</a:t>
            </a:r>
            <a:endParaRPr lang="en-US" sz="1600" dirty="0"/>
          </a:p>
        </p:txBody>
      </p:sp>
      <p:sp>
        <p:nvSpPr>
          <p:cNvPr id="12" name="Mesma regra"/>
          <p:cNvSpPr/>
          <p:nvPr/>
        </p:nvSpPr>
        <p:spPr>
          <a:xfrm>
            <a:off x="7708392" y="4114800"/>
            <a:ext cx="3931920" cy="1874520"/>
          </a:xfrm>
          <a:prstGeom prst="roundRect">
            <a:avLst>
              <a:gd name="adj" fmla="val 292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Mesma regra texto"/>
          <p:cNvSpPr txBox="1"/>
          <p:nvPr/>
        </p:nvSpPr>
        <p:spPr>
          <a:xfrm>
            <a:off x="7964424" y="4334256"/>
            <a:ext cx="341985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A mesma regra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Se o intervalo contém o 0, nada se conclui; se fica todo de um lado, uma média é maior.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Redução da variância</a:t>
            </a:r>
            <a:endParaRPr lang="en-US" sz="3000" dirty="0"/>
          </a:p>
        </p:txBody>
      </p:sp>
      <p:sp>
        <p:nvSpPr>
          <p:cNvPr id="4" name="Ideia"/>
          <p:cNvSpPr txBox="1"/>
          <p:nvPr/>
        </p:nvSpPr>
        <p:spPr>
          <a:xfrm>
            <a:off x="548640" y="1371600"/>
            <a:ext cx="5577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dirty="0">
                <a:solidFill>
                  <a:schemeClr val="tx1"/>
                </a:solidFill>
              </a:rPr>
              <a:t>Leitura complementar. Reduz o intervalo sem aumentar o tempo de simulação. A técnica mais popular usa números antitéticos, em pares de replicações.</a:t>
            </a:r>
            <a:endParaRPr lang="en-US" sz="1750" dirty="0"/>
          </a:p>
        </p:txBody>
      </p:sp>
      <p:sp>
        <p:nvSpPr>
          <p:cNvPr id="5" name="Sequência X"/>
          <p:cNvSpPr txBox="1"/>
          <p:nvPr/>
        </p:nvSpPr>
        <p:spPr>
          <a:xfrm>
            <a:off x="548640" y="260604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X</a:t>
            </a:r>
            <a:endParaRPr lang="en-US" sz="2200" dirty="0"/>
          </a:p>
        </p:txBody>
      </p:sp>
      <p:sp>
        <p:nvSpPr>
          <p:cNvPr id="6" name="X 1"/>
          <p:cNvSpPr/>
          <p:nvPr/>
        </p:nvSpPr>
        <p:spPr>
          <a:xfrm>
            <a:off x="1051560" y="2606040"/>
            <a:ext cx="1115568" cy="475488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7" name="X 1 texto"/>
          <p:cNvSpPr txBox="1"/>
          <p:nvPr/>
        </p:nvSpPr>
        <p:spPr>
          <a:xfrm>
            <a:off x="1051560" y="2606040"/>
            <a:ext cx="1115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r₁</a:t>
            </a:r>
            <a:endParaRPr lang="en-US" sz="1600" dirty="0"/>
          </a:p>
        </p:txBody>
      </p:sp>
      <p:sp>
        <p:nvSpPr>
          <p:cNvPr id="8" name="X 2"/>
          <p:cNvSpPr/>
          <p:nvPr/>
        </p:nvSpPr>
        <p:spPr>
          <a:xfrm>
            <a:off x="2313432" y="2606040"/>
            <a:ext cx="1115568" cy="475488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9" name="X 2 texto"/>
          <p:cNvSpPr txBox="1"/>
          <p:nvPr/>
        </p:nvSpPr>
        <p:spPr>
          <a:xfrm>
            <a:off x="2313432" y="2606040"/>
            <a:ext cx="1115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r₂</a:t>
            </a:r>
            <a:endParaRPr lang="en-US" sz="1600" dirty="0"/>
          </a:p>
        </p:txBody>
      </p:sp>
      <p:sp>
        <p:nvSpPr>
          <p:cNvPr id="10" name="X 3"/>
          <p:cNvSpPr/>
          <p:nvPr/>
        </p:nvSpPr>
        <p:spPr>
          <a:xfrm>
            <a:off x="3575304" y="2606040"/>
            <a:ext cx="1115568" cy="475488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1" name="X 3 texto"/>
          <p:cNvSpPr txBox="1"/>
          <p:nvPr/>
        </p:nvSpPr>
        <p:spPr>
          <a:xfrm>
            <a:off x="3575304" y="2606040"/>
            <a:ext cx="1115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r₃</a:t>
            </a:r>
            <a:endParaRPr lang="en-US" sz="1600" dirty="0"/>
          </a:p>
        </p:txBody>
      </p:sp>
      <p:sp>
        <p:nvSpPr>
          <p:cNvPr id="12" name="X 4"/>
          <p:cNvSpPr/>
          <p:nvPr/>
        </p:nvSpPr>
        <p:spPr>
          <a:xfrm>
            <a:off x="5157216" y="2606040"/>
            <a:ext cx="1115568" cy="475488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3" name="X 4 texto"/>
          <p:cNvSpPr txBox="1"/>
          <p:nvPr/>
        </p:nvSpPr>
        <p:spPr>
          <a:xfrm>
            <a:off x="5157216" y="2606040"/>
            <a:ext cx="1115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rₙ</a:t>
            </a:r>
            <a:endParaRPr lang="en-US" sz="1600" dirty="0"/>
          </a:p>
        </p:txBody>
      </p:sp>
      <p:sp>
        <p:nvSpPr>
          <p:cNvPr id="14" name="X reticências"/>
          <p:cNvSpPr txBox="1"/>
          <p:nvPr/>
        </p:nvSpPr>
        <p:spPr>
          <a:xfrm>
            <a:off x="4837176" y="2606040"/>
            <a:ext cx="320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…</a:t>
            </a:r>
            <a:endParaRPr lang="en-US" sz="1800" dirty="0"/>
          </a:p>
        </p:txBody>
      </p:sp>
      <p:sp>
        <p:nvSpPr>
          <p:cNvPr id="15" name="Sequência Y"/>
          <p:cNvSpPr txBox="1"/>
          <p:nvPr/>
        </p:nvSpPr>
        <p:spPr>
          <a:xfrm>
            <a:off x="548640" y="3264408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Y</a:t>
            </a:r>
            <a:endParaRPr lang="en-US" sz="2200" dirty="0"/>
          </a:p>
        </p:txBody>
      </p:sp>
      <p:sp>
        <p:nvSpPr>
          <p:cNvPr id="16" name="Y 1"/>
          <p:cNvSpPr/>
          <p:nvPr/>
        </p:nvSpPr>
        <p:spPr>
          <a:xfrm>
            <a:off x="1051560" y="3264408"/>
            <a:ext cx="1115568" cy="475488"/>
          </a:xfrm>
          <a:prstGeom prst="roundRect">
            <a:avLst>
              <a:gd name="adj" fmla="val 1153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</p:spPr>
      </p:sp>
      <p:sp>
        <p:nvSpPr>
          <p:cNvPr id="17" name="Y 1 texto"/>
          <p:cNvSpPr txBox="1"/>
          <p:nvPr/>
        </p:nvSpPr>
        <p:spPr>
          <a:xfrm>
            <a:off x="1051560" y="3264408"/>
            <a:ext cx="1115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1 − r₁</a:t>
            </a:r>
            <a:endParaRPr lang="en-US" sz="1600" dirty="0"/>
          </a:p>
        </p:txBody>
      </p:sp>
      <p:sp>
        <p:nvSpPr>
          <p:cNvPr id="18" name="Y 2"/>
          <p:cNvSpPr/>
          <p:nvPr/>
        </p:nvSpPr>
        <p:spPr>
          <a:xfrm>
            <a:off x="2313432" y="3264408"/>
            <a:ext cx="1115568" cy="475488"/>
          </a:xfrm>
          <a:prstGeom prst="roundRect">
            <a:avLst>
              <a:gd name="adj" fmla="val 1153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</p:spPr>
      </p:sp>
      <p:sp>
        <p:nvSpPr>
          <p:cNvPr id="19" name="Y 2 texto"/>
          <p:cNvSpPr txBox="1"/>
          <p:nvPr/>
        </p:nvSpPr>
        <p:spPr>
          <a:xfrm>
            <a:off x="2313432" y="3264408"/>
            <a:ext cx="1115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1 − r₂</a:t>
            </a:r>
            <a:endParaRPr lang="en-US" sz="1600" dirty="0"/>
          </a:p>
        </p:txBody>
      </p:sp>
      <p:sp>
        <p:nvSpPr>
          <p:cNvPr id="20" name="Y 3"/>
          <p:cNvSpPr/>
          <p:nvPr/>
        </p:nvSpPr>
        <p:spPr>
          <a:xfrm>
            <a:off x="3575304" y="3264408"/>
            <a:ext cx="1115568" cy="475488"/>
          </a:xfrm>
          <a:prstGeom prst="roundRect">
            <a:avLst>
              <a:gd name="adj" fmla="val 1153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</p:spPr>
      </p:sp>
      <p:sp>
        <p:nvSpPr>
          <p:cNvPr id="21" name="Y 3 texto"/>
          <p:cNvSpPr txBox="1"/>
          <p:nvPr/>
        </p:nvSpPr>
        <p:spPr>
          <a:xfrm>
            <a:off x="3575304" y="3264408"/>
            <a:ext cx="1115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1 − r₃</a:t>
            </a:r>
            <a:endParaRPr lang="en-US" sz="1600" dirty="0"/>
          </a:p>
        </p:txBody>
      </p:sp>
      <p:sp>
        <p:nvSpPr>
          <p:cNvPr id="22" name="Y 4"/>
          <p:cNvSpPr/>
          <p:nvPr/>
        </p:nvSpPr>
        <p:spPr>
          <a:xfrm>
            <a:off x="5157216" y="3264408"/>
            <a:ext cx="1115568" cy="475488"/>
          </a:xfrm>
          <a:prstGeom prst="roundRect">
            <a:avLst>
              <a:gd name="adj" fmla="val 1153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</p:spPr>
      </p:sp>
      <p:sp>
        <p:nvSpPr>
          <p:cNvPr id="23" name="Y 4 texto"/>
          <p:cNvSpPr txBox="1"/>
          <p:nvPr/>
        </p:nvSpPr>
        <p:spPr>
          <a:xfrm>
            <a:off x="5157216" y="3264408"/>
            <a:ext cx="1115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1 − rₙ</a:t>
            </a:r>
            <a:endParaRPr lang="en-US" sz="1600" dirty="0"/>
          </a:p>
        </p:txBody>
      </p:sp>
      <p:sp>
        <p:nvSpPr>
          <p:cNvPr id="24" name="Y reticências"/>
          <p:cNvSpPr txBox="1"/>
          <p:nvPr/>
        </p:nvSpPr>
        <p:spPr>
          <a:xfrm>
            <a:off x="4837176" y="3264408"/>
            <a:ext cx="320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…</a:t>
            </a:r>
            <a:endParaRPr lang="en-US" sz="1800" dirty="0"/>
          </a:p>
        </p:txBody>
      </p:sp>
      <p:sp>
        <p:nvSpPr>
          <p:cNvPr id="25" name="Antitéticos"/>
          <p:cNvSpPr txBox="1"/>
          <p:nvPr/>
        </p:nvSpPr>
        <p:spPr>
          <a:xfrm>
            <a:off x="548640" y="3977640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accent4"/>
                </a:solidFill>
              </a:rPr>
              <a:t>Quando um tempo sai alto numa replicação, sai baixo na outra: X e Y são negativamente correlacionadas.</a:t>
            </a:r>
            <a:endParaRPr lang="en-US" sz="1650" dirty="0"/>
          </a:p>
        </p:txBody>
      </p:sp>
      <p:sp>
        <p:nvSpPr>
          <p:cNvPr id="26" name="Variância"/>
          <p:cNvSpPr/>
          <p:nvPr/>
        </p:nvSpPr>
        <p:spPr>
          <a:xfrm>
            <a:off x="548640" y="4846320"/>
            <a:ext cx="557784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27" name="Variância texto"/>
          <p:cNvSpPr txBox="1"/>
          <p:nvPr/>
        </p:nvSpPr>
        <p:spPr>
          <a:xfrm>
            <a:off x="804672" y="4983480"/>
            <a:ext cx="5120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V(X + Y) = V(X) + V(Y) + 2 Cov(X, Y)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50" b="1" dirty="0">
                <a:solidFill>
                  <a:schemeClr val="accent3"/>
                </a:solidFill>
              </a:rPr>
              <a:t>Cov(X, Y) &lt; 0 reduz a variância.</a:t>
            </a:r>
            <a:endParaRPr lang="en-US" sz="1600" dirty="0"/>
          </a:p>
        </p:txBody>
      </p:sp>
      <p:graphicFrame>
        <p:nvGraphicFramePr>
          <p:cNvPr id="31" name="Tabela de X e 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46520" y="1371600"/>
          <a:ext cx="5193792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1143000"/>
                <a:gridCol w="1143000"/>
                <a:gridCol w="1490472"/>
              </a:tblGrid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ECEBE6"/>
                          </a:solidFill>
                        </a:rPr>
                        <a:t>Rodada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ECEBE6"/>
                          </a:solidFill>
                        </a:rPr>
                        <a:t>X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ECEBE6"/>
                          </a:solidFill>
                        </a:rPr>
                        <a:t>Y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ECEBE6"/>
                          </a:solidFill>
                        </a:rPr>
                        <a:t>(X + Y)/2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1,78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0,65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1,22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2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2,05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0,48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1,27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3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0,14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3,21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1,68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4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1,24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1,43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1,34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0,98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2,12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dirty="0">
                          <a:solidFill>
                            <a:srgbClr val="1B1B1A"/>
                          </a:solidFill>
                        </a:rPr>
                        <a:t>1,55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Média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1,24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1,58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1,41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Variância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0,56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1B1B1A"/>
                          </a:solidFill>
                        </a:rPr>
                        <a:t>1,26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50" b="1" dirty="0">
                          <a:solidFill>
                            <a:srgbClr val="B3200F"/>
                          </a:solidFill>
                        </a:rPr>
                        <a:t>0,04</a:t>
                      </a:r>
                      <a:endParaRPr lang="en-US" sz="155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9" name="Resultado"/>
          <p:cNvSpPr txBox="1"/>
          <p:nvPr/>
        </p:nvSpPr>
        <p:spPr>
          <a:xfrm>
            <a:off x="6446520" y="4709160"/>
            <a:ext cx="519379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accent4"/>
                </a:solidFill>
              </a:rPr>
              <a:t>A variância da média do par cai para 0,04, contra 0,56 e 1,26. Nem todo software comercial tem redução da variância; outras técnicas em Law e Kelton (1991).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Exercícios de revisão</a:t>
            </a:r>
            <a:endParaRPr lang="en-US" sz="3000" dirty="0"/>
          </a:p>
        </p:txBody>
      </p:sp>
      <p:sp>
        <p:nvSpPr>
          <p:cNvPr id="4" name="Exercício 1 número fundo"/>
          <p:cNvSpPr/>
          <p:nvPr/>
        </p:nvSpPr>
        <p:spPr>
          <a:xfrm>
            <a:off x="548640" y="1417320"/>
            <a:ext cx="640080" cy="640080"/>
          </a:xfrm>
          <a:prstGeom prst="roundRect">
            <a:avLst>
              <a:gd name="adj" fmla="val 10000"/>
            </a:avLst>
          </a:prstGeom>
          <a:solidFill>
            <a:srgbClr val="070707"/>
          </a:solidFill>
          <a:ln/>
        </p:spPr>
      </p:sp>
      <p:sp>
        <p:nvSpPr>
          <p:cNvPr id="5" name="Exercício 1 número"/>
          <p:cNvSpPr txBox="1"/>
          <p:nvPr/>
        </p:nvSpPr>
        <p:spPr>
          <a:xfrm>
            <a:off x="548640" y="1417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Exercício 1"/>
          <p:cNvSpPr txBox="1"/>
          <p:nvPr/>
        </p:nvSpPr>
        <p:spPr>
          <a:xfrm>
            <a:off x="1417320" y="1399032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Terminal ou não terminal? Lavanderia 24 h, semáforo, festa rave, linha de automóveis, maternidade, consultório dentário, cozinha de donuts.</a:t>
            </a:r>
            <a:endParaRPr lang="en-US" sz="1650" dirty="0"/>
          </a:p>
        </p:txBody>
      </p:sp>
      <p:sp>
        <p:nvSpPr>
          <p:cNvPr id="7" name="Exercício 3 número fundo"/>
          <p:cNvSpPr/>
          <p:nvPr/>
        </p:nvSpPr>
        <p:spPr>
          <a:xfrm>
            <a:off x="548640" y="2587752"/>
            <a:ext cx="640080" cy="640080"/>
          </a:xfrm>
          <a:prstGeom prst="roundRect">
            <a:avLst>
              <a:gd name="adj" fmla="val 10000"/>
            </a:avLst>
          </a:prstGeom>
          <a:solidFill>
            <a:srgbClr val="070707"/>
          </a:solidFill>
          <a:ln/>
        </p:spPr>
      </p:sp>
      <p:sp>
        <p:nvSpPr>
          <p:cNvPr id="8" name="Exercício 3 número"/>
          <p:cNvSpPr txBox="1"/>
          <p:nvPr/>
        </p:nvSpPr>
        <p:spPr>
          <a:xfrm>
            <a:off x="548640" y="25877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Exercício 3"/>
          <p:cNvSpPr txBox="1"/>
          <p:nvPr/>
        </p:nvSpPr>
        <p:spPr>
          <a:xfrm>
            <a:off x="1417320" y="2569464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Com 50 replicações, o IC de 95% do WIP é [7,7; 9,6]. Um IC de 90% seria mais largo ou mais estreito? Que leituras dele estão certas?</a:t>
            </a:r>
            <a:endParaRPr lang="en-US" sz="1650" dirty="0"/>
          </a:p>
        </p:txBody>
      </p:sp>
      <p:sp>
        <p:nvSpPr>
          <p:cNvPr id="10" name="Exercício 8 número fundo"/>
          <p:cNvSpPr/>
          <p:nvPr/>
        </p:nvSpPr>
        <p:spPr>
          <a:xfrm>
            <a:off x="548640" y="3758184"/>
            <a:ext cx="640080" cy="640080"/>
          </a:xfrm>
          <a:prstGeom prst="roundRect">
            <a:avLst>
              <a:gd name="adj" fmla="val 10000"/>
            </a:avLst>
          </a:prstGeom>
          <a:solidFill>
            <a:srgbClr val="070707"/>
          </a:solidFill>
          <a:ln/>
        </p:spPr>
      </p:sp>
      <p:sp>
        <p:nvSpPr>
          <p:cNvPr id="11" name="Exercício 8 número"/>
          <p:cNvSpPr txBox="1"/>
          <p:nvPr/>
        </p:nvSpPr>
        <p:spPr>
          <a:xfrm>
            <a:off x="548640" y="375818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</a:t>
            </a:r>
            <a:endParaRPr lang="en-US" sz="2200" dirty="0"/>
          </a:p>
        </p:txBody>
      </p:sp>
      <p:sp>
        <p:nvSpPr>
          <p:cNvPr id="12" name="Exercício 8"/>
          <p:cNvSpPr txBox="1"/>
          <p:nvPr/>
        </p:nvSpPr>
        <p:spPr>
          <a:xfrm>
            <a:off x="1417320" y="3739896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Procedimento de Welch (1983) e, no 9, médias agrupadas com exclusão (Banks et al., 2001): qual o warm-up?</a:t>
            </a:r>
            <a:endParaRPr lang="en-US" sz="1650" dirty="0"/>
          </a:p>
        </p:txBody>
      </p:sp>
      <p:sp>
        <p:nvSpPr>
          <p:cNvPr id="13" name="Exercício 11 número fundo"/>
          <p:cNvSpPr/>
          <p:nvPr/>
        </p:nvSpPr>
        <p:spPr>
          <a:xfrm>
            <a:off x="548640" y="4928616"/>
            <a:ext cx="640080" cy="640080"/>
          </a:xfrm>
          <a:prstGeom prst="roundRect">
            <a:avLst>
              <a:gd name="adj" fmla="val 10000"/>
            </a:avLst>
          </a:prstGeom>
          <a:solidFill>
            <a:srgbClr val="070707"/>
          </a:solidFill>
          <a:ln/>
        </p:spPr>
      </p:sp>
      <p:sp>
        <p:nvSpPr>
          <p:cNvPr id="14" name="Exercício 11 número"/>
          <p:cNvSpPr txBox="1"/>
          <p:nvPr/>
        </p:nvSpPr>
        <p:spPr>
          <a:xfrm>
            <a:off x="548640" y="492861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</a:t>
            </a:r>
            <a:endParaRPr lang="en-US" sz="2200" dirty="0"/>
          </a:p>
        </p:txBody>
      </p:sp>
      <p:sp>
        <p:nvSpPr>
          <p:cNvPr id="15" name="Exercício 11"/>
          <p:cNvSpPr txBox="1"/>
          <p:nvPr/>
        </p:nvSpPr>
        <p:spPr>
          <a:xfrm>
            <a:off x="1417320" y="4910328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Livraria com quatro caixas: fila única ou filas separadas? Compare as medidas com intervalos de confiança.</a:t>
            </a:r>
            <a:endParaRPr lang="en-US" sz="1650" dirty="0"/>
          </a:p>
        </p:txBody>
      </p:sp>
      <p:sp>
        <p:nvSpPr>
          <p:cNvPr id="16" name="Exercício 7"/>
          <p:cNvSpPr/>
          <p:nvPr/>
        </p:nvSpPr>
        <p:spPr>
          <a:xfrm>
            <a:off x="6263640" y="1417320"/>
            <a:ext cx="5376672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Exercício 7 texto"/>
          <p:cNvSpPr txBox="1"/>
          <p:nvPr/>
        </p:nvSpPr>
        <p:spPr>
          <a:xfrm>
            <a:off x="6519672" y="1627632"/>
            <a:ext cx="48646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 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Transitório ou permanente?</a:t>
            </a:r>
            <a:endParaRPr lang="en-US" sz="1600" dirty="0"/>
          </a:p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Terminal ou não terminal?</a:t>
            </a:r>
            <a:endParaRPr lang="en-US" sz="1600" dirty="0"/>
          </a:p>
        </p:txBody>
      </p:sp>
      <p:pic>
        <p:nvPicPr>
          <p:cNvPr id="18" name="Figura 6.11" descr="Seis gráficos de saídas de simulação, de A a 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4807" y="2423160"/>
            <a:ext cx="3414337" cy="33832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obrigado" descr="C:\Users\AFONSOMEDINA\Documents\GitHub\livrosimulacao\slides-src\assets\led_obrig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55524"/>
            <a:ext cx="6949440" cy="649271"/>
          </a:xfrm>
          <a:prstGeom prst="rect">
            <a:avLst/>
          </a:prstGeom>
        </p:spPr>
      </p:pic>
      <p:sp>
        <p:nvSpPr>
          <p:cNvPr id="3" name="Próximo rótulo"/>
          <p:cNvSpPr txBox="1"/>
          <p:nvPr/>
        </p:nvSpPr>
        <p:spPr>
          <a:xfrm>
            <a:off x="731520" y="2331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PRÓXIMO CAPÍTULO</a:t>
            </a:r>
            <a:endParaRPr lang="en-US" sz="1300" dirty="0"/>
          </a:p>
        </p:txBody>
      </p:sp>
      <p:sp>
        <p:nvSpPr>
          <p:cNvPr id="4" name="Próximo capítulo"/>
          <p:cNvSpPr txBox="1"/>
          <p:nvPr/>
        </p:nvSpPr>
        <p:spPr>
          <a:xfrm>
            <a:off x="731520" y="2697480"/>
            <a:ext cx="7132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bg2"/>
                </a:solidFill>
              </a:rPr>
              <a:t>VII · Projeto de Experimentos e Otimização</a:t>
            </a:r>
            <a:endParaRPr lang="en-US" sz="2800" dirty="0"/>
          </a:p>
        </p:txBody>
      </p:sp>
      <p:sp>
        <p:nvSpPr>
          <p:cNvPr id="5" name="Links"/>
          <p:cNvSpPr txBox="1"/>
          <p:nvPr/>
        </p:nvSpPr>
        <p:spPr>
          <a:xfrm>
            <a:off x="731520" y="388620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livrosimulacao.eng.br</a:t>
            </a:r>
            <a:endParaRPr lang="en-US" sz="1700" dirty="0"/>
          </a:p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leanpub.com/msed</a:t>
            </a:r>
            <a:endParaRPr lang="en-US" sz="1700" dirty="0"/>
          </a:p>
        </p:txBody>
      </p:sp>
      <p:sp>
        <p:nvSpPr>
          <p:cNvPr id="6" name="Citação da fonte"/>
          <p:cNvSpPr txBox="1"/>
          <p:nvPr/>
        </p:nvSpPr>
        <p:spPr>
          <a:xfrm>
            <a:off x="731520" y="53949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Uso livre em sala de aula, citando a fonte: CHWIF, L.; MEDINA, A. C. Modelagem e Simulação de Eventos Discretos: teoria e aplicações. 5. ed. Leanpub.</a:t>
            </a:r>
            <a:endParaRPr lang="en-US" sz="1200" dirty="0"/>
          </a:p>
        </p:txBody>
      </p:sp>
      <p:pic>
        <p:nvPicPr>
          <p:cNvPr id="7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101566"/>
            <a:ext cx="3291840" cy="4654868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SED Painel de senhas">
  <a:themeElements>
    <a:clrScheme name="MSED Painel de senhas">
      <a:dk1>
        <a:srgbClr val="1B1B1A"/>
      </a:dk1>
      <a:lt1>
        <a:srgbClr val="F3F3EF"/>
      </a:lt1>
      <a:dk2>
        <a:srgbClr val="1D1C1A"/>
      </a:dk2>
      <a:lt2>
        <a:srgbClr val="ECEBE6"/>
      </a:lt2>
      <a:accent1>
        <a:srgbClr val="FF3B1F"/>
      </a:accent1>
      <a:accent2>
        <a:srgbClr val="FFB000"/>
      </a:accent2>
      <a:accent3>
        <a:srgbClr val="B3200F"/>
      </a:accent3>
      <a:accent4>
        <a:srgbClr val="4A4A47"/>
      </a:accent4>
      <a:accent5>
        <a:srgbClr val="A8A59D"/>
      </a:accent5>
      <a:accent6>
        <a:srgbClr val="2B2A27"/>
      </a:accent6>
      <a:hlink>
        <a:srgbClr val="B3200F"/>
      </a:hlink>
      <a:folHlink>
        <a:srgbClr val="4A4A47"/>
      </a:folHlink>
    </a:clrScheme>
    <a:fontScheme name="MSED Painel de senha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MSED 5ª edição · Capítulo VI · Dimensionamento de corridas e análise dos resultados</dc:title>
  <dc:subject>Modelagem e Simulação de Eventos Discretos</dc:subject>
  <dc:creator>Leonardo Chwif e Afonso C. Medina</dc:creator>
  <cp:lastModifiedBy>Leonardo Chwif e Afonso C. Medina</cp:lastModifiedBy>
  <cp:revision>1</cp:revision>
  <dcterms:created xsi:type="dcterms:W3CDTF">2026-10-29T16:22:13Z</dcterms:created>
  <dcterms:modified xsi:type="dcterms:W3CDTF">2026-10-29T16:22:13Z</dcterms:modified>
</cp:coreProperties>
</file>