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bertura" id="{af0bd6fa-c4a0-1e28-b6ee-11bf528cb1b1}">
          <p14:sldIdLst>
            <p14:sldId id="256"/>
            <p14:sldId id="257"/>
          </p14:sldIdLst>
        </p14:section>
        <p14:section name="01 · Verificação e validação" id="{7126a987-7833-0d2a-fc1b-1439cd7dba8e}">
          <p14:sldIdLst>
            <p14:sldId id="258"/>
            <p14:sldId id="259"/>
            <p14:sldId id="260"/>
            <p14:sldId id="261"/>
            <p14:sldId id="262"/>
            <p14:sldId id="263"/>
          </p14:sldIdLst>
        </p14:section>
        <p14:section name="02 · Técnicas e níveis" id="{3645dd66-190f-d1a9-e509-60d5cbbc7d5c}">
          <p14:sldIdLst>
            <p14:sldId id="264"/>
            <p14:sldId id="265"/>
            <p14:sldId id="266"/>
            <p14:sldId id="267"/>
            <p14:sldId id="268"/>
            <p14:sldId id="269"/>
            <p14:sldId id="270"/>
            <p14:sldId id="271"/>
          </p14:sldIdLst>
        </p14:section>
        <p14:section name="03 · Validação na prática" id="{997f8d67-fd6b-60be-68d7-e19f7f506529}">
          <p14:sldIdLst>
            <p14:sldId id="272"/>
            <p14:sldId id="273"/>
            <p14:sldId id="274"/>
            <p14:sldId id="275"/>
            <p14:sldId id="276"/>
            <p14:sldId id="277"/>
            <p14:sldId id="278"/>
            <p14:sldId id="279"/>
          </p14:sldIdLst>
        </p14:section>
        <p14:section name="Fechamento" id="{125a1f91-40dc-6a44-eac6-8667c7f4f3ef}">
          <p14:sldIdLst>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Capítulo V do livro Modelagem e Simulação de Eventos Discretos, 5ª edição (Leanpub). O capítulo distingue verificação de validação, apresenta as técnicas de cada uma, os três níveis de validação e a validade dos dados, e termina com um exemplo real de validação operacional e uma técnica para quando não há dados reais.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Três blocos: os conceitos de verificação e validação; as técnicas, os tipos de erro e os níveis de validação; e a validação na prática, com um call center real e um caso sem dados reais.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processo de verificação e validação, apelidado de V&amp;V, é fundamental para o sucesso de um estudo. No esquema da metodologia (Figura 1.6) ele aparece depois da construção do modelo computacional, porque ali se concentram as atividades de verificação, mas deve acompanhar todo o ciclo de vida do projeto. Sob a pressão dos prazos, documentação (Apêndice IV) e V&amp;V são os dois tópicos praticamente esquecidos.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palavras se parecem, mas os conceitos são distintos. Validar diz respeito ao modelo conceitual: as considerações, o nível de detalhe e o escopo representam o sistema? Verificar diz respeito ao modelo computacional: é como tirar os bugs de um programa em Pascal, C, Delphi ou Python. A validação trata do que será modelado; a verificação, de como o modelo é implementado. Quando se diz só validação, fala-se da conceitual; existe ainda a validação operacional, a dos resultados. Pidd (2000): em princípio, basta checar se o modelo se comporta como o mundo real sob as mesmas condições.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mundo real pode ser também um mundo imaginário, real na nossa mente. Do mundo real ao modelo conceitual (expresso, por exemplo, em ACD) é a modelagem; o caminho inverso, confrontar o conceitual com o real, é a validação. Implementado o modelo, verifica-se se ele segue o conceitual. Verificado, ele é operacional e serve para experimentar; os resultados confrontados com o mundo real são a validação operacional.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Exemplo do livro: uma fila real com um único servidor, em que o tempo de atendimento depende do tipo de cliente, há desistências quando a fila está grande, alguns clientes têm prioridade e furam a fila FIFO, e o servidor para de tempos em tempos. Reduzida a uma M/M/1, a situação pode ser implementada sem erro e dar exatamente os resultados de uma M/M/1. Está verificada e é inválida: validação e verificação são conceitos distintos.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duas regras de ouro devem estar sempre em mente. Alguns autores, como Sargent (2000), falam em certificação (do inglês accreditation): a confirmação oficial de que o modelo é aceitável para uma aplicação específica. Ela envolve V&amp;V, documentação e outros aspectos, e deve ser feita por uma terceira pessoa, não envolvida no processo.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Verificar é tirar os bugs do modelo computacional. Implementação modular: com 100 variáveis e probabilidade de erro de 0,2 por variável, dividir em 5 partes de 20 dá 4 erros por vez, em vez de 20 de uma só. Valores constantes: com chegadas a cada 10 minutos e atendimento de 8, a utilização é 8/10 = 80%, e a simulação deve dar exatamente isso. O depurador foi comentado no Capítulo IV. A simulação manual dá sensibilidade prévia, mas fica inviável em modelos grandes.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 analogia aos erros de teste de hipóteses da estatística, na validação podemos cometer três tipos de erro. Na prática, os do tipo II são os mais comuns. Além deles, a validação de sistemas novos, que nunca entraram em operação, é mais difícil, porque faltam os dados históricos do sistema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Turing (1950) perguntou se as máquinas podem pensar e propôs o jogo da imitação: em três salas ligadas por terminais, um interrogador faz perguntas datilografadas a uma pessoa e a um computador com um software de conversação (chatterbot). Se não descobrir qual é o computador, este poderia ser considerado inteligente. Na validação, um especialista recebe dois conjuntos de dados de saída, um do sistema real e outro do modelo, sem saber qual é qual. O teste exige os resultados do sistema real e não contempla mudanças que representem melhorias. Sem especialista, compara-se estatisticamente com os dados históricos (exercício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Duplicação de modelos: duas equipes independentes, sem contato, modelam o mesmo sistema; resultados parecidos são bom indicador de validade, mas o custo restringe a técnica a simulações críticas, de custo elevado ou com risco de perda de vidas. Comparação com modelos anteriores, já validados, ou com um modelo mais simples, como um de Teoria das Filas. Análise de sensibilidade: concentrar a atenção nos parâmetros a que o modelo é sensível. Validação face a face: o analista discute com quem entende do processo, o advogado do diabo; serve ao modelo conceitual e aos resultados.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Nível 1, qualitativo: não é preciso levantar indicadores quantitativos; se o modelo falha aqui, já é inválido sem estudos mais aprofundados. Nível 2, quantitativo informal: dados pontuais, de pequenas amostras, ou de entrevistas com operadores e gestores; a precisão não é alta, o objetivo é validar a ordem de grandeza. Os dois primeiros níveis servem para descartar o modelo inválido e sustentar o seguinte. Nível 3, quantitativo formal: técnicas estatísticas, sobretudo o teste da diferença entre duas médias de amostras independentes, n replicações do modelo contra n do sistema real (há versão para números diferentes de replicações).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níveis só podem ser usados se o sistema real existir. Num mesmo modelo podem ser usados todos ao mesmo tempo, cada um para uma medida de desempenho diferente. A correspondência de uma medida com a realidade não garante a de todas, por isso vale testar várias. Quanto mais métodos se usam, melhor, porque, segundo Banks e Chwif (2010), é possível invalidar um modelo de simulação, mas é impossível validá-lo.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dados servem a três finalidades: construir o modelo conceitual, validar e experimentar. Não se deve usar o mesmo conjunto de dados para construir e para testar o modelo (Pidd, 2000). Dados históricos podem calibrar o modelo: os pedidos do último ano de uma distribuidora entram como dados de entrada, em vez de um modelo probabilístico, e as saídas devem ser compatíveis com o desempenho verificado. Os outliers são fonte de problemas (Capítulo II): os dados nunca são dados. E vale o princípio GIGO, ou LELIS: se lixo entra, lixo sai.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Exercício resolvido 5, de um caso real. Central de atendimento com 7 posições de atendimento. Chegadas exponenciais com média de 36 s; atendimento Erlang com média de 154 s e k = 6,41; desistências uniformes entre 0 e 60 s. A medida é o nível de atendimento: chamadas atendidas sobre chamadas totais. A Tabela 5.1 traz 12 dados reais e 12 replicações do modelo, para 100 chamadas por hora.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Teste de inferência sobre a diferença entre duas médias de amostras independentes; o intervalo de confiança é revisto no Capítulo VI. Se o intervalo contiver o zero, as respostas do sistema real e do modelo são equivalentes, com nível de confiança 100(1 − α)%. O t de Student tem 2n − 2 graus de liberdade, e n deve ser igual nos dois lados. O desvio-padrão real, maior, sugere um fator não considerado ou um valor espúrio, como o 89%. Ainda falta validar outras medidas e outras cargas, além de 100 chamadas por hora: a validação operacional está apenas começando.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Leitura complementar, baseada em Chwif, Muniz e Shimada (Winter Simulation Conference, 2006). Os custos da V&amp;V podem ser altos, sobretudo em modelos de altíssima confiabilidade (Sargent, 2000); sob pressão de prazo, as atividades de V&amp;V são as primeiras a serem sacrificadas, então as técnicas precisam ser simples e eficientes. Técnicas descritivas dizem o que fazer, como o Teste de Turing; prescritivas dizem como fazer, como a de Kleijnen (1995), aplicada no exercício 5. As três situações são de Kleijnen, Bettonvil e Van Groenendaal (1996).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matriz mapeia as relações de entrada e saída do modelo, com valores −1, +1 ou 0. As correlações vêm da experiência e do conhecimento do analista, então a matriz pode ser montada durante o modelo conceitual, antes da implementação. Depois, compara-se com o que o modelo produz: se reproduz, a confiança aumenta; se não, algo está errado na matriz, no modelo ou em ambos. Recomenda-se no máximo 9 entradas e 9 saídas relevantes, pelo limite de informações processadas em paralelo (Miller, 1956).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Exemplo retirado de Robinson (2004); o modelo para o SIMUL8 está na biblioteca do fabricante. As chamadas são encaminhadas por um sistema automático para informação, atendimento ao consumidor ou venda de ingressos; cada serviço tem um ou mais postos, cada um com um operador. A matriz diz que, aumentando os postos de informações (E1) ou de venda (E2), as chamadas perdidas (S1) caem, as completadas em até 2 minutos (S2) sobem e a espera média (S3) cai.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entradas assumem 4 ou 8 postos, o que dá 4 cenários (E1, E2). A Tabela 5.4 traz os resultados de 3 replicações por cenário. Com mais linhas, perdas e espera caem e o atendimento rápido sobe, como previa a matriz. A técnica não garante um modelo válido, e nenhuma técnica de V&amp;V garante, mas é simples e pode ser automatizada. A metodologia original é mais complexa: usa Projeto de Experimentos (Capítulo VII) e tem problemas intrínsecos ligados à matriz; veja o artigo.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Exercícios do fim do Capítulo V. O exercício 5, do call center, está resolvido no livro e foi apresentado nos slides anteriores. O pub inglês é o exemplo de ACD do Capítulo III (Figura 3.16).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Fim do Capítulo V. O livro completo está no Leanpub; slides, modelos e tutoriais no site livrosimulacao.eng.br.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APA">
    <p:bg>
      <p:bgPr>
        <a:solidFill>
          <a:srgbClr val="0F0F0E"/>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057400"/>
            <a:ext cx="6766560" cy="1371600"/>
          </a:xfrm>
          <a:prstGeom prst="rect">
            <a:avLst/>
          </a:prstGeom>
          <a:noFill/>
          <a:ln/>
        </p:spPr>
        <p:txBody>
          <a:bodyPr wrap="square" rtlCol="0"/>
          <a:lstStyle>
            <a:lvl1pPr algn="l" indent="0" marL="0">
              <a:buNone/>
              <a:defRPr lang="en-US" sz="4600" b="1" dirty="0">
                <a:solidFill>
                  <a:schemeClr val="bg2"/>
                </a:solidFill>
              </a:defRPr>
            </a:lvl1pPr>
          </a:lstStyle>
          <a:p>
            <a:pPr algn="l" indent="0" marL="0">
              <a:buNone/>
            </a:pPr>
            <a:endParaRPr lang="en-US" sz="4600" dirty="0"/>
          </a:p>
        </p:txBody>
      </p:sp>
      <p:sp>
        <p:nvSpPr>
          <p:cNvPr id="3" name="Text 0"/>
          <p:cNvSpPr/>
          <p:nvPr>
            <p:ph idx="101" type="body" hasCustomPrompt="1"/>
          </p:nvPr>
        </p:nvSpPr>
        <p:spPr>
          <a:xfrm>
            <a:off x="731520" y="3520440"/>
            <a:ext cx="6766560" cy="1005840"/>
          </a:xfrm>
          <a:prstGeom prst="rect">
            <a:avLst/>
          </a:prstGeom>
          <a:noFill/>
          <a:ln/>
        </p:spPr>
        <p:txBody>
          <a:bodyPr wrap="square" rtlCol="0"/>
          <a:lstStyle>
            <a:lvl1pPr algn="l" indent="0" marL="0">
              <a:buNone/>
              <a:defRPr lang="en-US" sz="1800" dirty="0">
                <a:solidFill>
                  <a:schemeClr val="bg2"/>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SORIA">
    <p:bg>
      <p:bgPr>
        <a:solidFill>
          <a:srgbClr val="0F0F0E"/>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3657600" y="2331720"/>
            <a:ext cx="7863840" cy="1188720"/>
          </a:xfrm>
          <a:prstGeom prst="rect">
            <a:avLst/>
          </a:prstGeom>
          <a:noFill/>
          <a:ln/>
        </p:spPr>
        <p:txBody>
          <a:bodyPr wrap="square" rtlCol="0"/>
          <a:lstStyle>
            <a:lvl1pPr algn="l" indent="0" marL="0">
              <a:buNone/>
              <a:defRPr lang="en-US" sz="4000" b="1" dirty="0">
                <a:solidFill>
                  <a:schemeClr val="bg2"/>
                </a:solidFill>
              </a:defRPr>
            </a:lvl1pPr>
          </a:lstStyle>
          <a:p>
            <a:pPr algn="l" indent="0" marL="0">
              <a:buNone/>
            </a:pPr>
            <a:endParaRPr lang="en-US" sz="4000" dirty="0"/>
          </a:p>
        </p:txBody>
      </p:sp>
      <p:sp>
        <p:nvSpPr>
          <p:cNvPr id="3" name="Text 0"/>
          <p:cNvSpPr/>
          <p:nvPr>
            <p:ph idx="101" type="body" hasCustomPrompt="1"/>
          </p:nvPr>
        </p:nvSpPr>
        <p:spPr>
          <a:xfrm>
            <a:off x="3657600" y="3611880"/>
            <a:ext cx="7863840" cy="822960"/>
          </a:xfrm>
          <a:prstGeom prst="rect">
            <a:avLst/>
          </a:prstGeom>
          <a:noFill/>
          <a:ln/>
        </p:spPr>
        <p:txBody>
          <a:bodyPr wrap="square" rtlCol="0"/>
          <a:lstStyle>
            <a:lvl1pPr algn="l" indent="0" marL="0">
              <a:buNone/>
              <a:defRPr lang="en-US" sz="1800" dirty="0">
                <a:solidFill>
                  <a:schemeClr val="accent5"/>
                </a:solidFill>
              </a:defRPr>
            </a:lvl1pPr>
          </a:lstStyle>
          <a:p>
            <a:pPr algn="l" indent="0" marL="0">
              <a:buNone/>
            </a:pPr>
            <a:endParaRPr lang="en-US" sz="1800" dirty="0"/>
          </a:p>
        </p:txBody>
      </p:sp>
      <p:sp>
        <p:nvSpPr>
          <p:cNvPr id="4" name="Text 0"/>
          <p:cNvSpPr/>
          <p:nvPr/>
        </p:nvSpPr>
        <p:spPr>
          <a:xfrm>
            <a:off x="731520" y="6172200"/>
            <a:ext cx="8229600" cy="320040"/>
          </a:xfrm>
          <a:prstGeom prst="rect">
            <a:avLst/>
          </a:prstGeom>
          <a:noFill/>
          <a:ln/>
        </p:spPr>
        <p:txBody>
          <a:bodyPr wrap="square" lIns="0" tIns="0" rIns="0" bIns="0" rtlCol="0" anchor="ctr"/>
          <a:lstStyle/>
          <a:p>
            <a:pPr indent="0" marL="0">
              <a:buNone/>
            </a:pPr>
            <a:r>
              <a:rPr lang="en-US" sz="1100" dirty="0">
                <a:solidFill>
                  <a:schemeClr val="accent5"/>
                </a:solidFill>
              </a:rPr>
              <a:t>Capítulo V · Verificação e validação de modelos de simulação</a:t>
            </a:r>
            <a:endParaRPr lang="en-US" sz="11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UDO">
    <p:bg>
      <p:bgPr>
        <a:solidFill>
          <a:srgbClr val="F3F3E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rtlCol="0"/>
          <a:lstStyle>
            <a:lvl1pPr algn="l" indent="0" marL="0">
              <a:buNone/>
              <a:defRPr lang="en-US" sz="3000" b="1" dirty="0">
                <a:solidFill>
                  <a:schemeClr val="tx1"/>
                </a:solidFill>
              </a:defRPr>
            </a:lvl1pPr>
          </a:lstStyle>
          <a:p>
            <a:pPr algn="l" indent="0" marL="0">
              <a:buNone/>
            </a:pPr>
            <a:endParaRPr lang="en-US" sz="3000" dirty="0"/>
          </a:p>
        </p:txBody>
      </p:sp>
      <p:sp>
        <p:nvSpPr>
          <p:cNvPr id="3" name="Shape 0"/>
          <p:cNvSpPr/>
          <p:nvPr/>
        </p:nvSpPr>
        <p:spPr>
          <a:xfrm>
            <a:off x="10680192" y="457200"/>
            <a:ext cx="960120" cy="502920"/>
          </a:xfrm>
          <a:prstGeom prst="rect">
            <a:avLst/>
          </a:prstGeom>
          <a:solidFill>
            <a:srgbClr val="070707"/>
          </a:solidFill>
          <a:ln/>
        </p:spPr>
      </p:sp>
      <p:sp>
        <p:nvSpPr>
          <p:cNvPr id="4" name="Text 1"/>
          <p:cNvSpPr/>
          <p:nvPr/>
        </p:nvSpPr>
        <p:spPr>
          <a:xfrm>
            <a:off x="10735056" y="457200"/>
            <a:ext cx="457200" cy="502920"/>
          </a:xfrm>
          <a:prstGeom prst="rect">
            <a:avLst/>
          </a:prstGeom>
          <a:noFill/>
          <a:ln/>
        </p:spPr>
        <p:txBody>
          <a:bodyPr wrap="square" lIns="0" tIns="0" rIns="0" bIns="0" rtlCol="0" anchor="ctr"/>
          <a:lstStyle/>
          <a:p>
            <a:pPr indent="0" marL="0">
              <a:buNone/>
            </a:pPr>
            <a:r>
              <a:rPr lang="en-US" sz="700" b="1" spc="100" kern="0" dirty="0">
                <a:solidFill>
                  <a:srgbClr val="FFB000"/>
                </a:solidFill>
              </a:rPr>
              <a:t>SLIDE</a:t>
            </a:r>
            <a:endParaRPr lang="en-US" sz="700" dirty="0"/>
          </a:p>
        </p:txBody>
      </p:sp>
      <p:sp>
        <p:nvSpPr>
          <p:cNvPr id="5" name="Text 2"/>
          <p:cNvSpPr/>
          <p:nvPr/>
        </p:nvSpPr>
        <p:spPr>
          <a:xfrm>
            <a:off x="548640" y="6355080"/>
            <a:ext cx="8686800" cy="274320"/>
          </a:xfrm>
          <a:prstGeom prst="rect">
            <a:avLst/>
          </a:prstGeom>
          <a:noFill/>
          <a:ln/>
        </p:spPr>
        <p:txBody>
          <a:bodyPr wrap="square" lIns="0" tIns="0" rIns="0" bIns="0" rtlCol="0" anchor="ctr"/>
          <a:lstStyle/>
          <a:p>
            <a:pPr indent="0" marL="0">
              <a:buNone/>
            </a:pPr>
            <a:r>
              <a:rPr lang="en-US" sz="1000" dirty="0">
                <a:solidFill>
                  <a:schemeClr val="accent4"/>
                </a:solidFill>
              </a:rPr>
              <a:t>Modelagem e Simulação de Eventos Discretos · 5ª edição · Capítulo V</a:t>
            </a:r>
            <a:endParaRPr lang="en-US" sz="1000" dirty="0"/>
          </a:p>
        </p:txBody>
      </p:sp>
      <p:sp>
        <p:nvSpPr>
          <p:cNvPr id="6" name="Text 3"/>
          <p:cNvSpPr/>
          <p:nvPr/>
        </p:nvSpPr>
        <p:spPr>
          <a:xfrm>
            <a:off x="9326880" y="6355080"/>
            <a:ext cx="2313432" cy="274320"/>
          </a:xfrm>
          <a:prstGeom prst="rect">
            <a:avLst/>
          </a:prstGeom>
          <a:noFill/>
          <a:ln/>
        </p:spPr>
        <p:txBody>
          <a:bodyPr wrap="square" lIns="0" tIns="0" rIns="0" bIns="0" rtlCol="0" anchor="ctr"/>
          <a:lstStyle/>
          <a:p>
            <a:pPr algn="r" indent="0" marL="0">
              <a:buNone/>
            </a:pPr>
            <a:r>
              <a:rPr lang="en-US" sz="1000" dirty="0">
                <a:solidFill>
                  <a:schemeClr val="accent4"/>
                </a:solidFill>
              </a:rPr>
              <a:t>livrosimulacao.eng.br</a:t>
            </a:r>
            <a:endParaRPr lang="en-US" sz="10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
    <p:bg>
      <p:bgPr>
        <a:solidFill>
          <a:srgbClr val="0F0F0E"/>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4.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4.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hyperlink" Target="https://livrosimulacao.eng.br" TargetMode="External"/><Relationship Id="rId3" Type="http://schemas.openxmlformats.org/officeDocument/2006/relationships/hyperlink" Target="https://leanpub.com/msed" TargetMode="External"/><Relationship Id="rId1" Type="http://schemas.openxmlformats.org/officeDocument/2006/relationships/image" Target="../media/image-25-1.png"/><Relationship Id="rId4" Type="http://schemas.openxmlformats.org/officeDocument/2006/relationships/image" Target="../media/image-25-2.png"/><Relationship Id="rId5" Type="http://schemas.openxmlformats.org/officeDocument/2006/relationships/slideLayout" Target="../slideLayouts/slideLayout5.xml"/><Relationship Id="rId6"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etreiro do capítulo" descr="C:\Users\AFONSOMEDINA\Documents\GitHub\livrosimulacao\slides-src\assets\capV\led_capitulo.png">    </p:cNvPr>
          <p:cNvPicPr>
            <a:picLocks noChangeAspect="1"/>
          </p:cNvPicPr>
          <p:nvPr/>
        </p:nvPicPr>
        <p:blipFill>
          <a:blip r:embed="rId1"/>
          <a:stretch>
            <a:fillRect/>
          </a:stretch>
        </p:blipFill>
        <p:spPr>
          <a:xfrm>
            <a:off x="731520" y="897167"/>
            <a:ext cx="4206240" cy="857426"/>
          </a:xfrm>
          <a:prstGeom prst="rect">
            <a:avLst/>
          </a:prstGeom>
        </p:spPr>
      </p:pic>
      <p:sp>
        <p:nvSpPr>
          <p:cNvPr id="3" name="Text 0"/>
          <p:cNvSpPr/>
          <p:nvPr>
            <p:ph idx="100" type="title" hasCustomPrompt="1"/>
          </p:nvPr>
        </p:nvSpPr>
        <p:spPr>
          <a:xfrm>
            <a:off x="731520" y="2057400"/>
            <a:ext cx="6766560" cy="1371600"/>
          </a:xfrm>
          <a:prstGeom prst="rect">
            <a:avLst/>
          </a:prstGeom>
          <a:noFill/>
          <a:ln/>
        </p:spPr>
        <p:txBody>
          <a:bodyPr wrap="square" lIns="0" tIns="0" rIns="0" bIns="0" rtlCol="0" anchor="t"/>
          <a:lstStyle/>
          <a:p>
            <a:pPr algn="l" indent="0" marL="0">
              <a:buNone/>
            </a:pPr>
            <a:r>
              <a:rPr lang="en-US" sz="3400" b="1" dirty="0">
                <a:solidFill>
                  <a:schemeClr val="bg2"/>
                </a:solidFill>
              </a:rPr>
              <a:t>Verificação e validação de modelos de simulação</a:t>
            </a:r>
            <a:endParaRPr lang="en-US" sz="4600" dirty="0"/>
          </a:p>
        </p:txBody>
      </p:sp>
      <p:sp>
        <p:nvSpPr>
          <p:cNvPr id="4" name="Text 0"/>
          <p:cNvSpPr/>
          <p:nvPr>
            <p:ph idx="101" type="body" hasCustomPrompt="1"/>
          </p:nvPr>
        </p:nvSpPr>
        <p:spPr>
          <a:xfrm>
            <a:off x="731520" y="3520440"/>
            <a:ext cx="6766560" cy="1005840"/>
          </a:xfrm>
          <a:prstGeom prst="rect">
            <a:avLst/>
          </a:prstGeom>
          <a:noFill/>
          <a:ln/>
        </p:spPr>
        <p:txBody>
          <a:bodyPr wrap="square" lIns="0" tIns="0" rIns="0" bIns="0" rtlCol="0" anchor="t"/>
          <a:lstStyle/>
          <a:p>
            <a:pPr algn="l" indent="0" marL="0">
              <a:buNone/>
            </a:pPr>
            <a:r>
              <a:rPr lang="en-US" sz="1800" dirty="0">
                <a:solidFill>
                  <a:schemeClr val="bg2"/>
                </a:solidFill>
              </a:rPr>
              <a:t>Modelagem e Simulação de Eventos Discretos · 5ª edição</a:t>
            </a:r>
            <a:endParaRPr lang="en-US" sz="1800" dirty="0"/>
          </a:p>
          <a:p>
            <a:pPr algn="l" indent="0" marL="0">
              <a:spcBef>
                <a:spcPts val="800"/>
              </a:spcBef>
              <a:buNone/>
            </a:pPr>
            <a:r>
              <a:rPr lang="en-US" sz="1800" b="1" dirty="0">
                <a:solidFill>
                  <a:schemeClr val="accent2"/>
                </a:solidFill>
              </a:rPr>
              <a:t>Leonardo Chwif e Afonso C. Medina</a:t>
            </a:r>
            <a:endParaRPr lang="en-US" sz="1800" dirty="0"/>
          </a:p>
        </p:txBody>
      </p:sp>
      <p:sp>
        <p:nvSpPr>
          <p:cNvPr id="5" name="Uso livre"/>
          <p:cNvSpPr txBox="1"/>
          <p:nvPr/>
        </p:nvSpPr>
        <p:spPr>
          <a:xfrm>
            <a:off x="731520" y="5760720"/>
            <a:ext cx="6766560" cy="365760"/>
          </a:xfrm>
          <a:prstGeom prst="rect">
            <a:avLst/>
          </a:prstGeom>
          <a:noFill/>
          <a:ln/>
        </p:spPr>
        <p:txBody>
          <a:bodyPr wrap="square" lIns="0" tIns="0" rIns="0" bIns="0" rtlCol="0" anchor="t"/>
          <a:lstStyle/>
          <a:p>
            <a:pPr indent="0" marL="0">
              <a:buNone/>
            </a:pPr>
            <a:r>
              <a:rPr lang="en-US" sz="1200" dirty="0">
                <a:solidFill>
                  <a:schemeClr val="accent5"/>
                </a:solidFill>
              </a:rPr>
              <a:t>Material de apoio às aulas, de uso livre em sala, citando a fonte.</a:t>
            </a:r>
            <a:endParaRPr lang="en-US" sz="1200" dirty="0"/>
          </a:p>
        </p:txBody>
      </p:sp>
      <p:pic>
        <p:nvPicPr>
          <p:cNvPr id="6" name="Capa do livro" descr="C:\Users\AFONSOMEDINA\Documents\GitHub\livrosimulacao\img\capa-msed.png">    </p:cNvPr>
          <p:cNvPicPr>
            <a:picLocks noChangeAspect="1"/>
          </p:cNvPicPr>
          <p:nvPr/>
        </p:nvPicPr>
        <p:blipFill>
          <a:blip r:embed="rId2"/>
          <a:stretch>
            <a:fillRect/>
          </a:stretch>
        </p:blipFill>
        <p:spPr>
          <a:xfrm>
            <a:off x="8001000" y="907613"/>
            <a:ext cx="3566160" cy="5042773"/>
          </a:xfrm>
          <a:prstGeom prst="rect">
            <a:avLst/>
          </a:prstGeom>
          <a:effectLst>
            <a:outerShdw sx="100000" sy="100000" kx="0" ky="0" algn="bl" rotWithShape="0" blurRad="203200" dist="76200" dir="540000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Roteiro do capítulo</a:t>
            </a:r>
            <a:endParaRPr lang="en-US" sz="3000" dirty="0"/>
          </a:p>
        </p:txBody>
      </p:sp>
      <p:sp>
        <p:nvSpPr>
          <p:cNvPr id="4" name="Parte 1"/>
          <p:cNvSpPr/>
          <p:nvPr/>
        </p:nvSpPr>
        <p:spPr>
          <a:xfrm>
            <a:off x="548640" y="1417320"/>
            <a:ext cx="3520440" cy="4526280"/>
          </a:xfrm>
          <a:prstGeom prst="roundRect">
            <a:avLst>
              <a:gd name="adj" fmla="val 155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pic>
        <p:nvPicPr>
          <p:cNvPr id="5" name="Número da parte 1" descr="C:\Users\AFONSOMEDINA\Documents\GitHub\livrosimulacao\slides-src\assets\led_01.png">    </p:cNvPr>
          <p:cNvPicPr>
            <a:picLocks noChangeAspect="1"/>
          </p:cNvPicPr>
          <p:nvPr/>
        </p:nvPicPr>
        <p:blipFill>
          <a:blip r:embed="rId1"/>
          <a:stretch>
            <a:fillRect/>
          </a:stretch>
        </p:blipFill>
        <p:spPr>
          <a:xfrm>
            <a:off x="804672" y="1691640"/>
            <a:ext cx="1205595" cy="731520"/>
          </a:xfrm>
          <a:prstGeom prst="rect">
            <a:avLst/>
          </a:prstGeom>
        </p:spPr>
      </p:pic>
      <p:sp>
        <p:nvSpPr>
          <p:cNvPr id="6" name="Parte 1 título"/>
          <p:cNvSpPr txBox="1"/>
          <p:nvPr/>
        </p:nvSpPr>
        <p:spPr>
          <a:xfrm>
            <a:off x="804672" y="2651760"/>
            <a:ext cx="3008376" cy="731520"/>
          </a:xfrm>
          <a:prstGeom prst="rect">
            <a:avLst/>
          </a:prstGeom>
          <a:noFill/>
          <a:ln/>
        </p:spPr>
        <p:txBody>
          <a:bodyPr wrap="square" lIns="0" tIns="0" rIns="0" bIns="0" rtlCol="0" anchor="t"/>
          <a:lstStyle/>
          <a:p>
            <a:pPr indent="0" marL="0">
              <a:buNone/>
            </a:pPr>
            <a:r>
              <a:rPr lang="en-US" sz="2100" b="1" dirty="0">
                <a:solidFill>
                  <a:schemeClr val="tx1"/>
                </a:solidFill>
              </a:rPr>
              <a:t>Verificação e validação</a:t>
            </a:r>
            <a:endParaRPr lang="en-US" sz="2100" dirty="0"/>
          </a:p>
        </p:txBody>
      </p:sp>
      <p:sp>
        <p:nvSpPr>
          <p:cNvPr id="7" name="Parte 1 itens"/>
          <p:cNvSpPr txBox="1"/>
          <p:nvPr/>
        </p:nvSpPr>
        <p:spPr>
          <a:xfrm>
            <a:off x="804672" y="3429000"/>
            <a:ext cx="3008376" cy="228600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accent4"/>
                </a:solidFill>
              </a:rPr>
              <a:t>V&amp;V, um processo contínuo</a:t>
            </a:r>
            <a:endParaRPr lang="en-US" sz="1700" dirty="0"/>
          </a:p>
          <a:p>
            <a:pPr marL="342900" indent="-342900">
              <a:spcAft>
                <a:spcPts val="800"/>
              </a:spcAft>
              <a:buSzPct val="100000"/>
              <a:buChar char="•"/>
            </a:pPr>
            <a:r>
              <a:rPr lang="en-US" sz="1700" dirty="0">
                <a:solidFill>
                  <a:schemeClr val="accent4"/>
                </a:solidFill>
              </a:rPr>
              <a:t>Validar × verificar</a:t>
            </a:r>
            <a:endParaRPr lang="en-US" sz="1700" dirty="0"/>
          </a:p>
          <a:p>
            <a:pPr marL="342900" indent="-342900">
              <a:spcAft>
                <a:spcPts val="800"/>
              </a:spcAft>
              <a:buSzPct val="100000"/>
              <a:buChar char="•"/>
            </a:pPr>
            <a:r>
              <a:rPr lang="en-US" sz="1700" dirty="0">
                <a:solidFill>
                  <a:schemeClr val="accent4"/>
                </a:solidFill>
              </a:rPr>
              <a:t>As seis etapas</a:t>
            </a:r>
            <a:endParaRPr lang="en-US" sz="1700" dirty="0"/>
          </a:p>
          <a:p>
            <a:pPr marL="342900" indent="-342900">
              <a:spcAft>
                <a:spcPts val="800"/>
              </a:spcAft>
              <a:buSzPct val="100000"/>
              <a:buChar char="•"/>
            </a:pPr>
            <a:r>
              <a:rPr lang="en-US" sz="1700" dirty="0">
                <a:solidFill>
                  <a:schemeClr val="accent4"/>
                </a:solidFill>
              </a:rPr>
              <a:t>Regras de ouro e certificação</a:t>
            </a:r>
            <a:endParaRPr lang="en-US" sz="1700" dirty="0"/>
          </a:p>
        </p:txBody>
      </p:sp>
      <p:sp>
        <p:nvSpPr>
          <p:cNvPr id="8" name="Parte 2"/>
          <p:cNvSpPr/>
          <p:nvPr/>
        </p:nvSpPr>
        <p:spPr>
          <a:xfrm>
            <a:off x="4343400" y="1417320"/>
            <a:ext cx="3520440" cy="4526280"/>
          </a:xfrm>
          <a:prstGeom prst="roundRect">
            <a:avLst>
              <a:gd name="adj" fmla="val 155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pic>
        <p:nvPicPr>
          <p:cNvPr id="9" name="Número da parte 2" descr="C:\Users\AFONSOMEDINA\Documents\GitHub\livrosimulacao\slides-src\assets\led_02.png">    </p:cNvPr>
          <p:cNvPicPr>
            <a:picLocks noChangeAspect="1"/>
          </p:cNvPicPr>
          <p:nvPr/>
        </p:nvPicPr>
        <p:blipFill>
          <a:blip r:embed="rId2"/>
          <a:stretch>
            <a:fillRect/>
          </a:stretch>
        </p:blipFill>
        <p:spPr>
          <a:xfrm>
            <a:off x="4599432" y="1691640"/>
            <a:ext cx="1205595" cy="731520"/>
          </a:xfrm>
          <a:prstGeom prst="rect">
            <a:avLst/>
          </a:prstGeom>
        </p:spPr>
      </p:pic>
      <p:sp>
        <p:nvSpPr>
          <p:cNvPr id="10" name="Parte 2 título"/>
          <p:cNvSpPr txBox="1"/>
          <p:nvPr/>
        </p:nvSpPr>
        <p:spPr>
          <a:xfrm>
            <a:off x="4599432" y="2651760"/>
            <a:ext cx="3008376" cy="731520"/>
          </a:xfrm>
          <a:prstGeom prst="rect">
            <a:avLst/>
          </a:prstGeom>
          <a:noFill/>
          <a:ln/>
        </p:spPr>
        <p:txBody>
          <a:bodyPr wrap="square" lIns="0" tIns="0" rIns="0" bIns="0" rtlCol="0" anchor="t"/>
          <a:lstStyle/>
          <a:p>
            <a:pPr indent="0" marL="0">
              <a:buNone/>
            </a:pPr>
            <a:r>
              <a:rPr lang="en-US" sz="2100" b="1" dirty="0">
                <a:solidFill>
                  <a:schemeClr val="tx1"/>
                </a:solidFill>
              </a:rPr>
              <a:t>Técnicas e níveis</a:t>
            </a:r>
            <a:endParaRPr lang="en-US" sz="2100" dirty="0"/>
          </a:p>
        </p:txBody>
      </p:sp>
      <p:sp>
        <p:nvSpPr>
          <p:cNvPr id="11" name="Parte 2 itens"/>
          <p:cNvSpPr txBox="1"/>
          <p:nvPr/>
        </p:nvSpPr>
        <p:spPr>
          <a:xfrm>
            <a:off x="4599432" y="3429000"/>
            <a:ext cx="3008376" cy="228600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accent4"/>
                </a:solidFill>
              </a:rPr>
              <a:t>Técnicas de verificação</a:t>
            </a:r>
            <a:endParaRPr lang="en-US" sz="1700" dirty="0"/>
          </a:p>
          <a:p>
            <a:pPr marL="342900" indent="-342900">
              <a:spcAft>
                <a:spcPts val="800"/>
              </a:spcAft>
              <a:buSzPct val="100000"/>
              <a:buChar char="•"/>
            </a:pPr>
            <a:r>
              <a:rPr lang="en-US" sz="1700" dirty="0">
                <a:solidFill>
                  <a:schemeClr val="accent4"/>
                </a:solidFill>
              </a:rPr>
              <a:t>Três tipos de erro</a:t>
            </a:r>
            <a:endParaRPr lang="en-US" sz="1700" dirty="0"/>
          </a:p>
          <a:p>
            <a:pPr marL="342900" indent="-342900">
              <a:spcAft>
                <a:spcPts val="800"/>
              </a:spcAft>
              <a:buSzPct val="100000"/>
              <a:buChar char="•"/>
            </a:pPr>
            <a:r>
              <a:rPr lang="en-US" sz="1700" dirty="0">
                <a:solidFill>
                  <a:schemeClr val="accent4"/>
                </a:solidFill>
              </a:rPr>
              <a:t>Técnicas de validação</a:t>
            </a:r>
            <a:endParaRPr lang="en-US" sz="1700" dirty="0"/>
          </a:p>
          <a:p>
            <a:pPr marL="342900" indent="-342900">
              <a:spcAft>
                <a:spcPts val="800"/>
              </a:spcAft>
              <a:buSzPct val="100000"/>
              <a:buChar char="•"/>
            </a:pPr>
            <a:r>
              <a:rPr lang="en-US" sz="1700" dirty="0">
                <a:solidFill>
                  <a:schemeClr val="accent4"/>
                </a:solidFill>
              </a:rPr>
              <a:t>Três níveis de validação</a:t>
            </a:r>
            <a:endParaRPr lang="en-US" sz="1700" dirty="0"/>
          </a:p>
          <a:p>
            <a:pPr marL="342900" indent="-342900">
              <a:spcAft>
                <a:spcPts val="800"/>
              </a:spcAft>
              <a:buSzPct val="100000"/>
              <a:buChar char="•"/>
            </a:pPr>
            <a:r>
              <a:rPr lang="en-US" sz="1700" dirty="0">
                <a:solidFill>
                  <a:schemeClr val="accent4"/>
                </a:solidFill>
              </a:rPr>
              <a:t>Validade dos dados</a:t>
            </a:r>
            <a:endParaRPr lang="en-US" sz="1700" dirty="0"/>
          </a:p>
        </p:txBody>
      </p:sp>
      <p:sp>
        <p:nvSpPr>
          <p:cNvPr id="12" name="Parte 3"/>
          <p:cNvSpPr/>
          <p:nvPr/>
        </p:nvSpPr>
        <p:spPr>
          <a:xfrm>
            <a:off x="8138160" y="1417320"/>
            <a:ext cx="3520440" cy="4526280"/>
          </a:xfrm>
          <a:prstGeom prst="roundRect">
            <a:avLst>
              <a:gd name="adj" fmla="val 155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pic>
        <p:nvPicPr>
          <p:cNvPr id="13" name="Número da parte 3" descr="C:\Users\AFONSOMEDINA\Documents\GitHub\livrosimulacao\slides-src\assets\led_03.png">    </p:cNvPr>
          <p:cNvPicPr>
            <a:picLocks noChangeAspect="1"/>
          </p:cNvPicPr>
          <p:nvPr/>
        </p:nvPicPr>
        <p:blipFill>
          <a:blip r:embed="rId3"/>
          <a:stretch>
            <a:fillRect/>
          </a:stretch>
        </p:blipFill>
        <p:spPr>
          <a:xfrm>
            <a:off x="8394192" y="1691640"/>
            <a:ext cx="1205595" cy="731520"/>
          </a:xfrm>
          <a:prstGeom prst="rect">
            <a:avLst/>
          </a:prstGeom>
        </p:spPr>
      </p:pic>
      <p:sp>
        <p:nvSpPr>
          <p:cNvPr id="14" name="Parte 3 título"/>
          <p:cNvSpPr txBox="1"/>
          <p:nvPr/>
        </p:nvSpPr>
        <p:spPr>
          <a:xfrm>
            <a:off x="8394192" y="2651760"/>
            <a:ext cx="3008376" cy="731520"/>
          </a:xfrm>
          <a:prstGeom prst="rect">
            <a:avLst/>
          </a:prstGeom>
          <a:noFill/>
          <a:ln/>
        </p:spPr>
        <p:txBody>
          <a:bodyPr wrap="square" lIns="0" tIns="0" rIns="0" bIns="0" rtlCol="0" anchor="t"/>
          <a:lstStyle/>
          <a:p>
            <a:pPr indent="0" marL="0">
              <a:buNone/>
            </a:pPr>
            <a:r>
              <a:rPr lang="en-US" sz="2100" b="1" dirty="0">
                <a:solidFill>
                  <a:schemeClr val="tx1"/>
                </a:solidFill>
              </a:rPr>
              <a:t>Validação na prática</a:t>
            </a:r>
            <a:endParaRPr lang="en-US" sz="2100" dirty="0"/>
          </a:p>
        </p:txBody>
      </p:sp>
      <p:sp>
        <p:nvSpPr>
          <p:cNvPr id="15" name="Parte 3 itens"/>
          <p:cNvSpPr txBox="1"/>
          <p:nvPr/>
        </p:nvSpPr>
        <p:spPr>
          <a:xfrm>
            <a:off x="8394192" y="3429000"/>
            <a:ext cx="3008376" cy="228600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accent4"/>
                </a:solidFill>
              </a:rPr>
              <a:t>Um call center real</a:t>
            </a:r>
            <a:endParaRPr lang="en-US" sz="1700" dirty="0"/>
          </a:p>
          <a:p>
            <a:pPr marL="342900" indent="-342900">
              <a:spcAft>
                <a:spcPts val="800"/>
              </a:spcAft>
              <a:buSzPct val="100000"/>
              <a:buChar char="•"/>
            </a:pPr>
            <a:r>
              <a:rPr lang="en-US" sz="1700" dirty="0">
                <a:solidFill>
                  <a:schemeClr val="accent4"/>
                </a:solidFill>
              </a:rPr>
              <a:t>Intervalo de confiança</a:t>
            </a:r>
            <a:endParaRPr lang="en-US" sz="1700" dirty="0"/>
          </a:p>
          <a:p>
            <a:pPr marL="342900" indent="-342900">
              <a:spcAft>
                <a:spcPts val="800"/>
              </a:spcAft>
              <a:buSzPct val="100000"/>
              <a:buChar char="•"/>
            </a:pPr>
            <a:r>
              <a:rPr lang="en-US" sz="1700" dirty="0">
                <a:solidFill>
                  <a:schemeClr val="accent4"/>
                </a:solidFill>
              </a:rPr>
              <a:t>Sem dados reais: matriz de influência causal</a:t>
            </a:r>
            <a:endParaRPr lang="en-US" sz="1700" dirty="0"/>
          </a:p>
          <a:p>
            <a:pPr marL="342900" indent="-342900">
              <a:spcAft>
                <a:spcPts val="800"/>
              </a:spcAft>
              <a:buSzPct val="100000"/>
              <a:buChar char="•"/>
            </a:pPr>
            <a:r>
              <a:rPr lang="en-US" sz="1700" dirty="0">
                <a:solidFill>
                  <a:schemeClr val="accent4"/>
                </a:solidFill>
              </a:rPr>
              <a:t>Exercícios de revisão</a:t>
            </a:r>
            <a:endParaRPr lang="en-US" sz="17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Letreiro 1" descr="C:\Users\AFONSOMEDINA\Documents\GitHub\livrosimulacao\slides-src\assets\led_01.png">    </p:cNvPr>
          <p:cNvPicPr>
            <a:picLocks noChangeAspect="1"/>
          </p:cNvPicPr>
          <p:nvPr/>
        </p:nvPicPr>
        <p:blipFill>
          <a:blip r:embed="rId1"/>
          <a:stretch>
            <a:fillRect/>
          </a:stretch>
        </p:blipFill>
        <p:spPr>
          <a:xfrm>
            <a:off x="731520" y="2240280"/>
            <a:ext cx="2411190" cy="1463040"/>
          </a:xfrm>
          <a:prstGeom prst="rect">
            <a:avLst/>
          </a:prstGeom>
        </p:spPr>
      </p:pic>
      <p:sp>
        <p:nvSpPr>
          <p:cNvPr id="3" name="Text 0"/>
          <p:cNvSpPr/>
          <p:nvPr>
            <p:ph idx="100" type="title" hasCustomPrompt="1"/>
          </p:nvPr>
        </p:nvSpPr>
        <p:spPr>
          <a:xfrm>
            <a:off x="3657600" y="2331720"/>
            <a:ext cx="7863840" cy="1188720"/>
          </a:xfrm>
          <a:prstGeom prst="rect">
            <a:avLst/>
          </a:prstGeom>
          <a:noFill/>
          <a:ln/>
        </p:spPr>
        <p:txBody>
          <a:bodyPr wrap="square" lIns="0" tIns="0" rIns="0" bIns="0" rtlCol="0" anchor="ctr"/>
          <a:lstStyle/>
          <a:p>
            <a:pPr algn="l" indent="0" marL="0">
              <a:buNone/>
            </a:pPr>
            <a:r>
              <a:rPr lang="en-US" sz="4000" b="1" dirty="0">
                <a:solidFill>
                  <a:schemeClr val="bg2"/>
                </a:solidFill>
              </a:rPr>
              <a:t>Verificação e validação</a:t>
            </a:r>
            <a:endParaRPr lang="en-US" sz="4000" dirty="0"/>
          </a:p>
        </p:txBody>
      </p:sp>
      <p:sp>
        <p:nvSpPr>
          <p:cNvPr id="4" name="Text 0"/>
          <p:cNvSpPr/>
          <p:nvPr>
            <p:ph idx="101" type="body" hasCustomPrompt="1"/>
          </p:nvPr>
        </p:nvSpPr>
        <p:spPr>
          <a:xfrm>
            <a:off x="3657600" y="3611880"/>
            <a:ext cx="7863840" cy="822960"/>
          </a:xfrm>
          <a:prstGeom prst="rect">
            <a:avLst/>
          </a:prstGeom>
          <a:noFill/>
          <a:ln/>
        </p:spPr>
        <p:txBody>
          <a:bodyPr wrap="square" lIns="0" tIns="0" rIns="0" bIns="0" rtlCol="0" anchor="t"/>
          <a:lstStyle/>
          <a:p>
            <a:pPr algn="l" indent="0" marL="0">
              <a:buNone/>
            </a:pPr>
            <a:r>
              <a:rPr lang="en-US" sz="1800" dirty="0">
                <a:solidFill>
                  <a:schemeClr val="accent5"/>
                </a:solidFill>
              </a:rPr>
              <a:t>Estamos construindo o modelo correto? E construindo-o corretamente?</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V&amp;V: um processo contínuo</a:t>
            </a:r>
            <a:endParaRPr lang="en-US" sz="3000" dirty="0"/>
          </a:p>
        </p:txBody>
      </p:sp>
      <p:pic>
        <p:nvPicPr>
          <p:cNvPr id="4" name="Figura 1.6" descr="Metodologia de simulação: concepção, implementação e análise">    </p:cNvPr>
          <p:cNvPicPr>
            <a:picLocks noChangeAspect="1"/>
          </p:cNvPicPr>
          <p:nvPr/>
        </p:nvPicPr>
        <p:blipFill>
          <a:blip r:embed="rId1"/>
          <a:stretch>
            <a:fillRect/>
          </a:stretch>
        </p:blipFill>
        <p:spPr>
          <a:xfrm>
            <a:off x="457200" y="1556309"/>
            <a:ext cx="6035040" cy="3882542"/>
          </a:xfrm>
          <a:prstGeom prst="rect">
            <a:avLst/>
          </a:prstGeom>
        </p:spPr>
      </p:pic>
      <p:sp>
        <p:nvSpPr>
          <p:cNvPr id="5" name="Legenda"/>
          <p:cNvSpPr txBox="1"/>
          <p:nvPr/>
        </p:nvSpPr>
        <p:spPr>
          <a:xfrm>
            <a:off x="548640" y="5715000"/>
            <a:ext cx="5852160" cy="320040"/>
          </a:xfrm>
          <a:prstGeom prst="rect">
            <a:avLst/>
          </a:prstGeom>
          <a:noFill/>
          <a:ln/>
        </p:spPr>
        <p:txBody>
          <a:bodyPr wrap="square" lIns="0" tIns="0" rIns="0" bIns="0" rtlCol="0" anchor="t"/>
          <a:lstStyle/>
          <a:p>
            <a:pPr indent="0" marL="0">
              <a:buNone/>
            </a:pPr>
            <a:r>
              <a:rPr lang="en-US" sz="1200" dirty="0">
                <a:solidFill>
                  <a:schemeClr val="accent4"/>
                </a:solidFill>
              </a:rPr>
              <a:t>Metodologia de simulação (Figura 1.6, Capítulo I)</a:t>
            </a:r>
            <a:endParaRPr lang="en-US" sz="1200" dirty="0"/>
          </a:p>
        </p:txBody>
      </p:sp>
      <p:sp>
        <p:nvSpPr>
          <p:cNvPr id="6" name="Contínuo"/>
          <p:cNvSpPr/>
          <p:nvPr/>
        </p:nvSpPr>
        <p:spPr>
          <a:xfrm>
            <a:off x="6766560" y="1417320"/>
            <a:ext cx="4873752" cy="2331720"/>
          </a:xfrm>
          <a:prstGeom prst="roundRect">
            <a:avLst>
              <a:gd name="adj" fmla="val 235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Contínuo texto"/>
          <p:cNvSpPr txBox="1"/>
          <p:nvPr/>
        </p:nvSpPr>
        <p:spPr>
          <a:xfrm>
            <a:off x="7022592" y="1636776"/>
            <a:ext cx="4361688" cy="1892808"/>
          </a:xfrm>
          <a:prstGeom prst="rect">
            <a:avLst/>
          </a:prstGeom>
          <a:noFill/>
          <a:ln/>
        </p:spPr>
        <p:txBody>
          <a:bodyPr wrap="square" lIns="0" tIns="0" rIns="0" bIns="0" rtlCol="0" anchor="t"/>
          <a:lstStyle/>
          <a:p>
            <a:pPr indent="0" marL="0">
              <a:buNone/>
            </a:pPr>
            <a:r>
              <a:rPr lang="en-US" sz="2100" b="1" dirty="0">
                <a:solidFill>
                  <a:schemeClr val="tx1"/>
                </a:solidFill>
              </a:rPr>
              <a:t>Acompanha todo o projeto</a:t>
            </a:r>
            <a:endParaRPr lang="en-US" sz="1600" dirty="0"/>
          </a:p>
          <a:p>
            <a:pPr indent="0" marL="0">
              <a:spcBef>
                <a:spcPts val="800"/>
              </a:spcBef>
              <a:buNone/>
            </a:pPr>
            <a:r>
              <a:rPr lang="en-US" sz="1800" dirty="0">
                <a:solidFill>
                  <a:schemeClr val="accent4"/>
                </a:solidFill>
              </a:rPr>
              <a:t>Na metodologia, a V&amp;V vem depois do modelo computacional, onde se concentra a verificação. Na prática, segue o estudo do começo ao fim.</a:t>
            </a:r>
            <a:endParaRPr lang="en-US" sz="1600" dirty="0"/>
          </a:p>
        </p:txBody>
      </p:sp>
      <p:sp>
        <p:nvSpPr>
          <p:cNvPr id="8" name="Esquecidos"/>
          <p:cNvSpPr/>
          <p:nvPr/>
        </p:nvSpPr>
        <p:spPr>
          <a:xfrm>
            <a:off x="6766560" y="3931920"/>
            <a:ext cx="4873752" cy="2057400"/>
          </a:xfrm>
          <a:prstGeom prst="roundRect">
            <a:avLst>
              <a:gd name="adj" fmla="val 2667"/>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9" name="Esquecidos texto"/>
          <p:cNvSpPr txBox="1"/>
          <p:nvPr/>
        </p:nvSpPr>
        <p:spPr>
          <a:xfrm>
            <a:off x="7022592" y="4151376"/>
            <a:ext cx="4361688" cy="1618488"/>
          </a:xfrm>
          <a:prstGeom prst="rect">
            <a:avLst/>
          </a:prstGeom>
          <a:noFill/>
          <a:ln/>
        </p:spPr>
        <p:txBody>
          <a:bodyPr wrap="square" lIns="0" tIns="0" rIns="0" bIns="0" rtlCol="0" anchor="t"/>
          <a:lstStyle/>
          <a:p>
            <a:pPr indent="0" marL="0">
              <a:buNone/>
            </a:pPr>
            <a:r>
              <a:rPr lang="en-US" sz="2100" b="1" dirty="0">
                <a:solidFill>
                  <a:schemeClr val="accent2"/>
                </a:solidFill>
              </a:rPr>
              <a:t>Os dois esquecidos</a:t>
            </a:r>
            <a:endParaRPr lang="en-US" sz="1600" dirty="0"/>
          </a:p>
          <a:p>
            <a:pPr indent="0" marL="0">
              <a:spcBef>
                <a:spcPts val="800"/>
              </a:spcBef>
              <a:buNone/>
            </a:pPr>
            <a:r>
              <a:rPr lang="en-US" sz="1800" dirty="0">
                <a:solidFill>
                  <a:schemeClr val="bg2"/>
                </a:solidFill>
              </a:rPr>
              <a:t>Com o prazo apertado, ficam para trás a documentação do modelo (Apêndice IV) e a verificação e validação.</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Validar × verificar</a:t>
            </a:r>
            <a:endParaRPr lang="en-US" sz="3000" dirty="0"/>
          </a:p>
        </p:txBody>
      </p:sp>
      <p:sp>
        <p:nvSpPr>
          <p:cNvPr id="4" name="Validação"/>
          <p:cNvSpPr/>
          <p:nvPr/>
        </p:nvSpPr>
        <p:spPr>
          <a:xfrm>
            <a:off x="548640" y="1417320"/>
            <a:ext cx="5394960" cy="2880360"/>
          </a:xfrm>
          <a:prstGeom prst="roundRect">
            <a:avLst>
              <a:gd name="adj" fmla="val 1905"/>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5" name="Validação texto"/>
          <p:cNvSpPr txBox="1"/>
          <p:nvPr/>
        </p:nvSpPr>
        <p:spPr>
          <a:xfrm>
            <a:off x="804672" y="1636776"/>
            <a:ext cx="4882896" cy="2441448"/>
          </a:xfrm>
          <a:prstGeom prst="rect">
            <a:avLst/>
          </a:prstGeom>
          <a:noFill/>
          <a:ln/>
        </p:spPr>
        <p:txBody>
          <a:bodyPr wrap="square" lIns="0" tIns="0" rIns="0" bIns="0" rtlCol="0" anchor="t"/>
          <a:lstStyle/>
          <a:p>
            <a:pPr indent="0" marL="0">
              <a:buNone/>
            </a:pPr>
            <a:r>
              <a:rPr lang="en-US" sz="1150" b="1" spc="100" kern="0" dirty="0">
                <a:solidFill>
                  <a:schemeClr val="accent3"/>
                </a:solidFill>
              </a:rPr>
              <a:t>VALIDAÇÃO · MODELO CONCEITUAL</a:t>
            </a:r>
            <a:endParaRPr lang="en-US" sz="1600" dirty="0"/>
          </a:p>
          <a:p>
            <a:pPr indent="0" marL="0">
              <a:spcBef>
                <a:spcPts val="600"/>
              </a:spcBef>
              <a:buNone/>
            </a:pPr>
            <a:r>
              <a:rPr lang="en-US" sz="2500" b="1" dirty="0">
                <a:solidFill>
                  <a:schemeClr val="tx1"/>
                </a:solidFill>
              </a:rPr>
              <a:t>Estamos desenvolvendo o modelo correto?</a:t>
            </a:r>
            <a:endParaRPr lang="en-US" sz="1600" dirty="0"/>
          </a:p>
          <a:p>
            <a:pPr indent="0" marL="0">
              <a:spcBef>
                <a:spcPts val="800"/>
              </a:spcBef>
              <a:buNone/>
            </a:pPr>
            <a:r>
              <a:rPr lang="en-US" sz="2100" dirty="0">
                <a:solidFill>
                  <a:schemeClr val="accent4"/>
                </a:solidFill>
              </a:rPr>
              <a:t>Hipóteses, nível de detalhe e escopo representam o sistema? Trata do que será modelado.</a:t>
            </a:r>
            <a:endParaRPr lang="en-US" sz="1600" dirty="0"/>
          </a:p>
        </p:txBody>
      </p:sp>
      <p:sp>
        <p:nvSpPr>
          <p:cNvPr id="6" name="Verificação"/>
          <p:cNvSpPr/>
          <p:nvPr/>
        </p:nvSpPr>
        <p:spPr>
          <a:xfrm>
            <a:off x="6245352" y="1417320"/>
            <a:ext cx="5394960" cy="2880360"/>
          </a:xfrm>
          <a:prstGeom prst="roundRect">
            <a:avLst>
              <a:gd name="adj" fmla="val 1905"/>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7" name="Verificação texto"/>
          <p:cNvSpPr txBox="1"/>
          <p:nvPr/>
        </p:nvSpPr>
        <p:spPr>
          <a:xfrm>
            <a:off x="6501384" y="1636776"/>
            <a:ext cx="4882896" cy="2441448"/>
          </a:xfrm>
          <a:prstGeom prst="rect">
            <a:avLst/>
          </a:prstGeom>
          <a:noFill/>
          <a:ln/>
        </p:spPr>
        <p:txBody>
          <a:bodyPr wrap="square" lIns="0" tIns="0" rIns="0" bIns="0" rtlCol="0" anchor="t"/>
          <a:lstStyle/>
          <a:p>
            <a:pPr indent="0" marL="0">
              <a:buNone/>
            </a:pPr>
            <a:r>
              <a:rPr lang="en-US" sz="1150" b="1" spc="100" kern="0" dirty="0">
                <a:solidFill>
                  <a:schemeClr val="accent2"/>
                </a:solidFill>
              </a:rPr>
              <a:t>VERIFICAÇÃO · MODELO COMPUTACIONAL</a:t>
            </a:r>
            <a:endParaRPr lang="en-US" sz="1600" dirty="0"/>
          </a:p>
          <a:p>
            <a:pPr indent="0" marL="0">
              <a:spcBef>
                <a:spcPts val="600"/>
              </a:spcBef>
              <a:buNone/>
            </a:pPr>
            <a:r>
              <a:rPr lang="en-US" sz="2500" b="1" dirty="0">
                <a:solidFill>
                  <a:schemeClr val="accent2"/>
                </a:solidFill>
              </a:rPr>
              <a:t>Estamos desenvolvendo corretamente o modelo?</a:t>
            </a:r>
            <a:endParaRPr lang="en-US" sz="1600" dirty="0"/>
          </a:p>
          <a:p>
            <a:pPr indent="0" marL="0">
              <a:spcBef>
                <a:spcPts val="800"/>
              </a:spcBef>
              <a:buNone/>
            </a:pPr>
            <a:r>
              <a:rPr lang="en-US" sz="2100" dirty="0">
                <a:solidFill>
                  <a:schemeClr val="bg2"/>
                </a:solidFill>
              </a:rPr>
              <a:t>É retirar os bugs, como num programa em C ou Python. Trata de como o modelo é implementado.</a:t>
            </a:r>
            <a:endParaRPr lang="en-US" sz="1600" dirty="0"/>
          </a:p>
        </p:txBody>
      </p:sp>
      <p:sp>
        <p:nvSpPr>
          <p:cNvPr id="8" name="Pidd"/>
          <p:cNvSpPr/>
          <p:nvPr/>
        </p:nvSpPr>
        <p:spPr>
          <a:xfrm>
            <a:off x="548640" y="4526280"/>
            <a:ext cx="11091672" cy="1463040"/>
          </a:xfrm>
          <a:prstGeom prst="roundRect">
            <a:avLst>
              <a:gd name="adj" fmla="val 3750"/>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9" name="Pidd texto"/>
          <p:cNvSpPr txBox="1"/>
          <p:nvPr/>
        </p:nvSpPr>
        <p:spPr>
          <a:xfrm>
            <a:off x="804672" y="4745736"/>
            <a:ext cx="10579608" cy="1024128"/>
          </a:xfrm>
          <a:prstGeom prst="rect">
            <a:avLst/>
          </a:prstGeom>
          <a:noFill/>
          <a:ln/>
        </p:spPr>
        <p:txBody>
          <a:bodyPr wrap="square" lIns="0" tIns="0" rIns="0" bIns="0" rtlCol="0" anchor="t"/>
          <a:lstStyle/>
          <a:p>
            <a:pPr indent="0" marL="0">
              <a:buNone/>
            </a:pPr>
            <a:r>
              <a:rPr lang="en-US" sz="1900" b="1" dirty="0">
                <a:solidFill>
                  <a:schemeClr val="tx1"/>
                </a:solidFill>
              </a:rPr>
              <a:t>Validação operacional, segundo Pidd (2000)</a:t>
            </a:r>
            <a:endParaRPr lang="en-US" sz="1600" dirty="0"/>
          </a:p>
          <a:p>
            <a:pPr indent="0" marL="0">
              <a:spcBef>
                <a:spcPts val="800"/>
              </a:spcBef>
              <a:buNone/>
            </a:pPr>
            <a:r>
              <a:rPr lang="en-US" sz="1800" dirty="0">
                <a:solidFill>
                  <a:schemeClr val="accent4"/>
                </a:solidFill>
              </a:rPr>
              <a:t>Em princípio é direta: checar se o modelo se comporta como o mundo real sob as mesmas condições. Se sim, é válido; se não, é inválido.</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As seis etapas da Figura 5.1</a:t>
            </a:r>
            <a:endParaRPr lang="en-US" sz="3000" dirty="0"/>
          </a:p>
        </p:txBody>
      </p:sp>
      <p:pic>
        <p:nvPicPr>
          <p:cNvPr id="4" name="Figura 5.1" descr="Mundo real, modelo conceitual e modelo computacional, ligados por seis etapas">    </p:cNvPr>
          <p:cNvPicPr>
            <a:picLocks noChangeAspect="1"/>
          </p:cNvPicPr>
          <p:nvPr/>
        </p:nvPicPr>
        <p:blipFill>
          <a:blip r:embed="rId1"/>
          <a:stretch>
            <a:fillRect/>
          </a:stretch>
        </p:blipFill>
        <p:spPr>
          <a:xfrm>
            <a:off x="548640" y="1475740"/>
            <a:ext cx="6400800" cy="4409440"/>
          </a:xfrm>
          <a:prstGeom prst="rect">
            <a:avLst/>
          </a:prstGeom>
        </p:spPr>
      </p:pic>
      <p:sp>
        <p:nvSpPr>
          <p:cNvPr id="5" name="Etapa 1 número"/>
          <p:cNvSpPr txBox="1"/>
          <p:nvPr/>
        </p:nvSpPr>
        <p:spPr>
          <a:xfrm>
            <a:off x="7269480" y="1417320"/>
            <a:ext cx="457200" cy="548640"/>
          </a:xfrm>
          <a:prstGeom prst="rect">
            <a:avLst/>
          </a:prstGeom>
          <a:noFill/>
          <a:ln/>
        </p:spPr>
        <p:txBody>
          <a:bodyPr wrap="square" lIns="0" tIns="0" rIns="0" bIns="0" rtlCol="0" anchor="t"/>
          <a:lstStyle/>
          <a:p>
            <a:pPr indent="0" marL="0">
              <a:buNone/>
            </a:pPr>
            <a:r>
              <a:rPr lang="en-US" sz="2800" b="1" dirty="0">
                <a:solidFill>
                  <a:schemeClr val="accent1"/>
                </a:solidFill>
                <a:latin typeface="Courier New" pitchFamily="34" charset="0"/>
                <a:ea typeface="Courier New" pitchFamily="34" charset="-122"/>
                <a:cs typeface="Courier New" pitchFamily="34" charset="-120"/>
              </a:rPr>
              <a:t>1</a:t>
            </a:r>
            <a:endParaRPr lang="en-US" sz="2800" dirty="0"/>
          </a:p>
        </p:txBody>
      </p:sp>
      <p:sp>
        <p:nvSpPr>
          <p:cNvPr id="6" name="Etapa 1 texto"/>
          <p:cNvSpPr txBox="1"/>
          <p:nvPr/>
        </p:nvSpPr>
        <p:spPr>
          <a:xfrm>
            <a:off x="7772400" y="1417320"/>
            <a:ext cx="3867912" cy="731520"/>
          </a:xfrm>
          <a:prstGeom prst="rect">
            <a:avLst/>
          </a:prstGeom>
          <a:noFill/>
          <a:ln/>
        </p:spPr>
        <p:txBody>
          <a:bodyPr wrap="square" lIns="0" tIns="0" rIns="0" bIns="0" rtlCol="0" anchor="t"/>
          <a:lstStyle/>
          <a:p>
            <a:pPr indent="0" marL="0">
              <a:buNone/>
            </a:pPr>
            <a:r>
              <a:rPr lang="en-US" sz="1800" b="1" dirty="0">
                <a:solidFill>
                  <a:schemeClr val="tx1"/>
                </a:solidFill>
              </a:rPr>
              <a:t>Modelagem</a:t>
            </a:r>
            <a:endParaRPr lang="en-US" sz="1600" dirty="0"/>
          </a:p>
          <a:p>
            <a:pPr indent="0" marL="0">
              <a:buNone/>
            </a:pPr>
            <a:r>
              <a:rPr lang="en-US" sz="1600" dirty="0">
                <a:solidFill>
                  <a:schemeClr val="accent4"/>
                </a:solidFill>
              </a:rPr>
              <a:t>do mundo real ao modelo conceitual</a:t>
            </a:r>
            <a:endParaRPr lang="en-US" sz="1600" dirty="0"/>
          </a:p>
        </p:txBody>
      </p:sp>
      <p:sp>
        <p:nvSpPr>
          <p:cNvPr id="7" name="Etapa 2 número"/>
          <p:cNvSpPr txBox="1"/>
          <p:nvPr/>
        </p:nvSpPr>
        <p:spPr>
          <a:xfrm>
            <a:off x="7269480" y="2176272"/>
            <a:ext cx="457200" cy="548640"/>
          </a:xfrm>
          <a:prstGeom prst="rect">
            <a:avLst/>
          </a:prstGeom>
          <a:noFill/>
          <a:ln/>
        </p:spPr>
        <p:txBody>
          <a:bodyPr wrap="square" lIns="0" tIns="0" rIns="0" bIns="0" rtlCol="0" anchor="t"/>
          <a:lstStyle/>
          <a:p>
            <a:pPr indent="0" marL="0">
              <a:buNone/>
            </a:pPr>
            <a:r>
              <a:rPr lang="en-US" sz="2800" b="1" dirty="0">
                <a:solidFill>
                  <a:schemeClr val="accent1"/>
                </a:solidFill>
                <a:latin typeface="Courier New" pitchFamily="34" charset="0"/>
                <a:ea typeface="Courier New" pitchFamily="34" charset="-122"/>
                <a:cs typeface="Courier New" pitchFamily="34" charset="-120"/>
              </a:rPr>
              <a:t>2</a:t>
            </a:r>
            <a:endParaRPr lang="en-US" sz="2800" dirty="0"/>
          </a:p>
        </p:txBody>
      </p:sp>
      <p:sp>
        <p:nvSpPr>
          <p:cNvPr id="8" name="Etapa 2 texto"/>
          <p:cNvSpPr txBox="1"/>
          <p:nvPr/>
        </p:nvSpPr>
        <p:spPr>
          <a:xfrm>
            <a:off x="7772400" y="2176272"/>
            <a:ext cx="3867912" cy="731520"/>
          </a:xfrm>
          <a:prstGeom prst="rect">
            <a:avLst/>
          </a:prstGeom>
          <a:noFill/>
          <a:ln/>
        </p:spPr>
        <p:txBody>
          <a:bodyPr wrap="square" lIns="0" tIns="0" rIns="0" bIns="0" rtlCol="0" anchor="t"/>
          <a:lstStyle/>
          <a:p>
            <a:pPr indent="0" marL="0">
              <a:buNone/>
            </a:pPr>
            <a:r>
              <a:rPr lang="en-US" sz="1800" b="1" dirty="0">
                <a:solidFill>
                  <a:schemeClr val="accent3"/>
                </a:solidFill>
              </a:rPr>
              <a:t>Validação</a:t>
            </a:r>
            <a:endParaRPr lang="en-US" sz="1600" dirty="0"/>
          </a:p>
          <a:p>
            <a:pPr indent="0" marL="0">
              <a:buNone/>
            </a:pPr>
            <a:r>
              <a:rPr lang="en-US" sz="1600" dirty="0">
                <a:solidFill>
                  <a:schemeClr val="accent4"/>
                </a:solidFill>
              </a:rPr>
              <a:t>o conceitual frente ao mundo real</a:t>
            </a:r>
            <a:endParaRPr lang="en-US" sz="1600" dirty="0"/>
          </a:p>
        </p:txBody>
      </p:sp>
      <p:sp>
        <p:nvSpPr>
          <p:cNvPr id="9" name="Etapa 3 número"/>
          <p:cNvSpPr txBox="1"/>
          <p:nvPr/>
        </p:nvSpPr>
        <p:spPr>
          <a:xfrm>
            <a:off x="7269480" y="2935224"/>
            <a:ext cx="457200" cy="548640"/>
          </a:xfrm>
          <a:prstGeom prst="rect">
            <a:avLst/>
          </a:prstGeom>
          <a:noFill/>
          <a:ln/>
        </p:spPr>
        <p:txBody>
          <a:bodyPr wrap="square" lIns="0" tIns="0" rIns="0" bIns="0" rtlCol="0" anchor="t"/>
          <a:lstStyle/>
          <a:p>
            <a:pPr indent="0" marL="0">
              <a:buNone/>
            </a:pPr>
            <a:r>
              <a:rPr lang="en-US" sz="2800" b="1" dirty="0">
                <a:solidFill>
                  <a:schemeClr val="accent1"/>
                </a:solidFill>
                <a:latin typeface="Courier New" pitchFamily="34" charset="0"/>
                <a:ea typeface="Courier New" pitchFamily="34" charset="-122"/>
                <a:cs typeface="Courier New" pitchFamily="34" charset="-120"/>
              </a:rPr>
              <a:t>3</a:t>
            </a:r>
            <a:endParaRPr lang="en-US" sz="2800" dirty="0"/>
          </a:p>
        </p:txBody>
      </p:sp>
      <p:sp>
        <p:nvSpPr>
          <p:cNvPr id="10" name="Etapa 3 texto"/>
          <p:cNvSpPr txBox="1"/>
          <p:nvPr/>
        </p:nvSpPr>
        <p:spPr>
          <a:xfrm>
            <a:off x="7772400" y="2935224"/>
            <a:ext cx="3867912" cy="731520"/>
          </a:xfrm>
          <a:prstGeom prst="rect">
            <a:avLst/>
          </a:prstGeom>
          <a:noFill/>
          <a:ln/>
        </p:spPr>
        <p:txBody>
          <a:bodyPr wrap="square" lIns="0" tIns="0" rIns="0" bIns="0" rtlCol="0" anchor="t"/>
          <a:lstStyle/>
          <a:p>
            <a:pPr indent="0" marL="0">
              <a:buNone/>
            </a:pPr>
            <a:r>
              <a:rPr lang="en-US" sz="1800" b="1" dirty="0">
                <a:solidFill>
                  <a:schemeClr val="tx1"/>
                </a:solidFill>
              </a:rPr>
              <a:t>Implementação</a:t>
            </a:r>
            <a:endParaRPr lang="en-US" sz="1600" dirty="0"/>
          </a:p>
          <a:p>
            <a:pPr indent="0" marL="0">
              <a:buNone/>
            </a:pPr>
            <a:r>
              <a:rPr lang="en-US" sz="1600" dirty="0">
                <a:solidFill>
                  <a:schemeClr val="accent4"/>
                </a:solidFill>
              </a:rPr>
              <a:t>em linguagem ou simulador</a:t>
            </a:r>
            <a:endParaRPr lang="en-US" sz="1600" dirty="0"/>
          </a:p>
        </p:txBody>
      </p:sp>
      <p:sp>
        <p:nvSpPr>
          <p:cNvPr id="11" name="Etapa 4 número"/>
          <p:cNvSpPr txBox="1"/>
          <p:nvPr/>
        </p:nvSpPr>
        <p:spPr>
          <a:xfrm>
            <a:off x="7269480" y="3694176"/>
            <a:ext cx="457200" cy="548640"/>
          </a:xfrm>
          <a:prstGeom prst="rect">
            <a:avLst/>
          </a:prstGeom>
          <a:noFill/>
          <a:ln/>
        </p:spPr>
        <p:txBody>
          <a:bodyPr wrap="square" lIns="0" tIns="0" rIns="0" bIns="0" rtlCol="0" anchor="t"/>
          <a:lstStyle/>
          <a:p>
            <a:pPr indent="0" marL="0">
              <a:buNone/>
            </a:pPr>
            <a:r>
              <a:rPr lang="en-US" sz="2800" b="1" dirty="0">
                <a:solidFill>
                  <a:schemeClr val="accent1"/>
                </a:solidFill>
                <a:latin typeface="Courier New" pitchFamily="34" charset="0"/>
                <a:ea typeface="Courier New" pitchFamily="34" charset="-122"/>
                <a:cs typeface="Courier New" pitchFamily="34" charset="-120"/>
              </a:rPr>
              <a:t>4</a:t>
            </a:r>
            <a:endParaRPr lang="en-US" sz="2800" dirty="0"/>
          </a:p>
        </p:txBody>
      </p:sp>
      <p:sp>
        <p:nvSpPr>
          <p:cNvPr id="12" name="Etapa 4 texto"/>
          <p:cNvSpPr txBox="1"/>
          <p:nvPr/>
        </p:nvSpPr>
        <p:spPr>
          <a:xfrm>
            <a:off x="7772400" y="3694176"/>
            <a:ext cx="3867912" cy="731520"/>
          </a:xfrm>
          <a:prstGeom prst="rect">
            <a:avLst/>
          </a:prstGeom>
          <a:noFill/>
          <a:ln/>
        </p:spPr>
        <p:txBody>
          <a:bodyPr wrap="square" lIns="0" tIns="0" rIns="0" bIns="0" rtlCol="0" anchor="t"/>
          <a:lstStyle/>
          <a:p>
            <a:pPr indent="0" marL="0">
              <a:buNone/>
            </a:pPr>
            <a:r>
              <a:rPr lang="en-US" sz="1800" b="1" dirty="0">
                <a:solidFill>
                  <a:schemeClr val="accent3"/>
                </a:solidFill>
              </a:rPr>
              <a:t>Verificação</a:t>
            </a:r>
            <a:endParaRPr lang="en-US" sz="1600" dirty="0"/>
          </a:p>
          <a:p>
            <a:pPr indent="0" marL="0">
              <a:buNone/>
            </a:pPr>
            <a:r>
              <a:rPr lang="en-US" sz="1600" dirty="0">
                <a:solidFill>
                  <a:schemeClr val="accent4"/>
                </a:solidFill>
              </a:rPr>
              <a:t>o computacional segue o conceitual?</a:t>
            </a:r>
            <a:endParaRPr lang="en-US" sz="1600" dirty="0"/>
          </a:p>
        </p:txBody>
      </p:sp>
      <p:sp>
        <p:nvSpPr>
          <p:cNvPr id="13" name="Etapa 5 número"/>
          <p:cNvSpPr txBox="1"/>
          <p:nvPr/>
        </p:nvSpPr>
        <p:spPr>
          <a:xfrm>
            <a:off x="7269480" y="4453128"/>
            <a:ext cx="457200" cy="548640"/>
          </a:xfrm>
          <a:prstGeom prst="rect">
            <a:avLst/>
          </a:prstGeom>
          <a:noFill/>
          <a:ln/>
        </p:spPr>
        <p:txBody>
          <a:bodyPr wrap="square" lIns="0" tIns="0" rIns="0" bIns="0" rtlCol="0" anchor="t"/>
          <a:lstStyle/>
          <a:p>
            <a:pPr indent="0" marL="0">
              <a:buNone/>
            </a:pPr>
            <a:r>
              <a:rPr lang="en-US" sz="2800" b="1" dirty="0">
                <a:solidFill>
                  <a:schemeClr val="accent1"/>
                </a:solidFill>
                <a:latin typeface="Courier New" pitchFamily="34" charset="0"/>
                <a:ea typeface="Courier New" pitchFamily="34" charset="-122"/>
                <a:cs typeface="Courier New" pitchFamily="34" charset="-120"/>
              </a:rPr>
              <a:t>5</a:t>
            </a:r>
            <a:endParaRPr lang="en-US" sz="2800" dirty="0"/>
          </a:p>
        </p:txBody>
      </p:sp>
      <p:sp>
        <p:nvSpPr>
          <p:cNvPr id="14" name="Etapa 5 texto"/>
          <p:cNvSpPr txBox="1"/>
          <p:nvPr/>
        </p:nvSpPr>
        <p:spPr>
          <a:xfrm>
            <a:off x="7772400" y="4453128"/>
            <a:ext cx="3867912" cy="731520"/>
          </a:xfrm>
          <a:prstGeom prst="rect">
            <a:avLst/>
          </a:prstGeom>
          <a:noFill/>
          <a:ln/>
        </p:spPr>
        <p:txBody>
          <a:bodyPr wrap="square" lIns="0" tIns="0" rIns="0" bIns="0" rtlCol="0" anchor="t"/>
          <a:lstStyle/>
          <a:p>
            <a:pPr indent="0" marL="0">
              <a:buNone/>
            </a:pPr>
            <a:r>
              <a:rPr lang="en-US" sz="1800" b="1" dirty="0">
                <a:solidFill>
                  <a:schemeClr val="tx1"/>
                </a:solidFill>
              </a:rPr>
              <a:t>Experimentação</a:t>
            </a:r>
            <a:endParaRPr lang="en-US" sz="1600" dirty="0"/>
          </a:p>
          <a:p>
            <a:pPr indent="0" marL="0">
              <a:buNone/>
            </a:pPr>
            <a:r>
              <a:rPr lang="en-US" sz="1600" dirty="0">
                <a:solidFill>
                  <a:schemeClr val="accent4"/>
                </a:solidFill>
              </a:rPr>
              <a:t>o modelo verificado é operacional</a:t>
            </a:r>
            <a:endParaRPr lang="en-US" sz="1600" dirty="0"/>
          </a:p>
        </p:txBody>
      </p:sp>
      <p:sp>
        <p:nvSpPr>
          <p:cNvPr id="15" name="Etapa 6 número"/>
          <p:cNvSpPr txBox="1"/>
          <p:nvPr/>
        </p:nvSpPr>
        <p:spPr>
          <a:xfrm>
            <a:off x="7269480" y="5212080"/>
            <a:ext cx="457200" cy="548640"/>
          </a:xfrm>
          <a:prstGeom prst="rect">
            <a:avLst/>
          </a:prstGeom>
          <a:noFill/>
          <a:ln/>
        </p:spPr>
        <p:txBody>
          <a:bodyPr wrap="square" lIns="0" tIns="0" rIns="0" bIns="0" rtlCol="0" anchor="t"/>
          <a:lstStyle/>
          <a:p>
            <a:pPr indent="0" marL="0">
              <a:buNone/>
            </a:pPr>
            <a:r>
              <a:rPr lang="en-US" sz="2800" b="1" dirty="0">
                <a:solidFill>
                  <a:schemeClr val="accent1"/>
                </a:solidFill>
                <a:latin typeface="Courier New" pitchFamily="34" charset="0"/>
                <a:ea typeface="Courier New" pitchFamily="34" charset="-122"/>
                <a:cs typeface="Courier New" pitchFamily="34" charset="-120"/>
              </a:rPr>
              <a:t>6</a:t>
            </a:r>
            <a:endParaRPr lang="en-US" sz="2800" dirty="0"/>
          </a:p>
        </p:txBody>
      </p:sp>
      <p:sp>
        <p:nvSpPr>
          <p:cNvPr id="16" name="Etapa 6 texto"/>
          <p:cNvSpPr txBox="1"/>
          <p:nvPr/>
        </p:nvSpPr>
        <p:spPr>
          <a:xfrm>
            <a:off x="7772400" y="5212080"/>
            <a:ext cx="3867912" cy="731520"/>
          </a:xfrm>
          <a:prstGeom prst="rect">
            <a:avLst/>
          </a:prstGeom>
          <a:noFill/>
          <a:ln/>
        </p:spPr>
        <p:txBody>
          <a:bodyPr wrap="square" lIns="0" tIns="0" rIns="0" bIns="0" rtlCol="0" anchor="t"/>
          <a:lstStyle/>
          <a:p>
            <a:pPr indent="0" marL="0">
              <a:buNone/>
            </a:pPr>
            <a:r>
              <a:rPr lang="en-US" sz="1800" b="1" dirty="0">
                <a:solidFill>
                  <a:schemeClr val="accent3"/>
                </a:solidFill>
              </a:rPr>
              <a:t>Validação operacional</a:t>
            </a:r>
            <a:endParaRPr lang="en-US" sz="1600" dirty="0"/>
          </a:p>
          <a:p>
            <a:pPr indent="0" marL="0">
              <a:buNone/>
            </a:pPr>
            <a:r>
              <a:rPr lang="en-US" sz="1600" dirty="0">
                <a:solidFill>
                  <a:schemeClr val="accent4"/>
                </a:solidFill>
              </a:rPr>
              <a:t>os resultados condizem com o real?</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Verificado, mas inválido</a:t>
            </a:r>
            <a:endParaRPr lang="en-US" sz="3000" dirty="0"/>
          </a:p>
        </p:txBody>
      </p:sp>
      <p:sp>
        <p:nvSpPr>
          <p:cNvPr id="4" name="Sistema"/>
          <p:cNvSpPr txBox="1"/>
          <p:nvPr/>
        </p:nvSpPr>
        <p:spPr>
          <a:xfrm>
            <a:off x="548640" y="1371600"/>
            <a:ext cx="5852160" cy="411480"/>
          </a:xfrm>
          <a:prstGeom prst="rect">
            <a:avLst/>
          </a:prstGeom>
          <a:noFill/>
          <a:ln/>
        </p:spPr>
        <p:txBody>
          <a:bodyPr wrap="square" lIns="0" tIns="0" rIns="0" bIns="0" rtlCol="0" anchor="t"/>
          <a:lstStyle/>
          <a:p>
            <a:pPr indent="0" marL="0">
              <a:buNone/>
            </a:pPr>
            <a:r>
              <a:rPr lang="en-US" sz="1900" b="1" dirty="0">
                <a:solidFill>
                  <a:schemeClr val="tx1"/>
                </a:solidFill>
              </a:rPr>
              <a:t>Um sistema real de fila, com um único servidor:</a:t>
            </a:r>
            <a:endParaRPr lang="en-US" sz="1900" dirty="0"/>
          </a:p>
        </p:txBody>
      </p:sp>
      <p:sp>
        <p:nvSpPr>
          <p:cNvPr id="5" name="Característica 1"/>
          <p:cNvSpPr/>
          <p:nvPr/>
        </p:nvSpPr>
        <p:spPr>
          <a:xfrm>
            <a:off x="548640" y="1920240"/>
            <a:ext cx="5852160" cy="621792"/>
          </a:xfrm>
          <a:prstGeom prst="roundRect">
            <a:avLst>
              <a:gd name="adj" fmla="val 11765"/>
            </a:avLst>
          </a:prstGeom>
          <a:solidFill>
            <a:srgbClr val="FFFFFF"/>
          </a:solidFill>
          <a:ln w="9525">
            <a:solidFill>
              <a:srgbClr val="D9D8D2"/>
            </a:solidFill>
            <a:prstDash val="solid"/>
          </a:ln>
        </p:spPr>
      </p:sp>
      <p:sp>
        <p:nvSpPr>
          <p:cNvPr id="6" name="Característica 1 texto"/>
          <p:cNvSpPr txBox="1"/>
          <p:nvPr/>
        </p:nvSpPr>
        <p:spPr>
          <a:xfrm>
            <a:off x="749808" y="1920240"/>
            <a:ext cx="5449824" cy="621792"/>
          </a:xfrm>
          <a:prstGeom prst="rect">
            <a:avLst/>
          </a:prstGeom>
          <a:noFill/>
          <a:ln/>
        </p:spPr>
        <p:txBody>
          <a:bodyPr wrap="square" lIns="0" tIns="0" rIns="0" bIns="0" rtlCol="0" anchor="ctr"/>
          <a:lstStyle/>
          <a:p>
            <a:pPr indent="0" marL="0">
              <a:buNone/>
            </a:pPr>
            <a:r>
              <a:rPr lang="en-US" sz="1800" dirty="0">
                <a:solidFill>
                  <a:schemeClr val="tx1"/>
                </a:solidFill>
              </a:rPr>
              <a:t>o atendimento depende do tipo de cliente</a:t>
            </a:r>
            <a:endParaRPr lang="en-US" sz="1800" dirty="0"/>
          </a:p>
        </p:txBody>
      </p:sp>
      <p:sp>
        <p:nvSpPr>
          <p:cNvPr id="7" name="Característica 2"/>
          <p:cNvSpPr/>
          <p:nvPr/>
        </p:nvSpPr>
        <p:spPr>
          <a:xfrm>
            <a:off x="548640" y="2706624"/>
            <a:ext cx="5852160" cy="621792"/>
          </a:xfrm>
          <a:prstGeom prst="roundRect">
            <a:avLst>
              <a:gd name="adj" fmla="val 11765"/>
            </a:avLst>
          </a:prstGeom>
          <a:solidFill>
            <a:srgbClr val="FFFFFF"/>
          </a:solidFill>
          <a:ln w="9525">
            <a:solidFill>
              <a:srgbClr val="D9D8D2"/>
            </a:solidFill>
            <a:prstDash val="solid"/>
          </a:ln>
        </p:spPr>
      </p:sp>
      <p:sp>
        <p:nvSpPr>
          <p:cNvPr id="8" name="Característica 2 texto"/>
          <p:cNvSpPr txBox="1"/>
          <p:nvPr/>
        </p:nvSpPr>
        <p:spPr>
          <a:xfrm>
            <a:off x="749808" y="2706624"/>
            <a:ext cx="5449824" cy="621792"/>
          </a:xfrm>
          <a:prstGeom prst="rect">
            <a:avLst/>
          </a:prstGeom>
          <a:noFill/>
          <a:ln/>
        </p:spPr>
        <p:txBody>
          <a:bodyPr wrap="square" lIns="0" tIns="0" rIns="0" bIns="0" rtlCol="0" anchor="ctr"/>
          <a:lstStyle/>
          <a:p>
            <a:pPr indent="0" marL="0">
              <a:buNone/>
            </a:pPr>
            <a:r>
              <a:rPr lang="en-US" sz="1800" dirty="0">
                <a:solidFill>
                  <a:schemeClr val="tx1"/>
                </a:solidFill>
              </a:rPr>
              <a:t>clientes desistem quando a fila cresce</a:t>
            </a:r>
            <a:endParaRPr lang="en-US" sz="1800" dirty="0"/>
          </a:p>
        </p:txBody>
      </p:sp>
      <p:sp>
        <p:nvSpPr>
          <p:cNvPr id="9" name="Característica 3"/>
          <p:cNvSpPr/>
          <p:nvPr/>
        </p:nvSpPr>
        <p:spPr>
          <a:xfrm>
            <a:off x="548640" y="3493008"/>
            <a:ext cx="5852160" cy="621792"/>
          </a:xfrm>
          <a:prstGeom prst="roundRect">
            <a:avLst>
              <a:gd name="adj" fmla="val 11765"/>
            </a:avLst>
          </a:prstGeom>
          <a:solidFill>
            <a:srgbClr val="FFFFFF"/>
          </a:solidFill>
          <a:ln w="9525">
            <a:solidFill>
              <a:srgbClr val="D9D8D2"/>
            </a:solidFill>
            <a:prstDash val="solid"/>
          </a:ln>
        </p:spPr>
      </p:sp>
      <p:sp>
        <p:nvSpPr>
          <p:cNvPr id="10" name="Característica 3 texto"/>
          <p:cNvSpPr txBox="1"/>
          <p:nvPr/>
        </p:nvSpPr>
        <p:spPr>
          <a:xfrm>
            <a:off x="749808" y="3493008"/>
            <a:ext cx="5449824" cy="621792"/>
          </a:xfrm>
          <a:prstGeom prst="rect">
            <a:avLst/>
          </a:prstGeom>
          <a:noFill/>
          <a:ln/>
        </p:spPr>
        <p:txBody>
          <a:bodyPr wrap="square" lIns="0" tIns="0" rIns="0" bIns="0" rtlCol="0" anchor="ctr"/>
          <a:lstStyle/>
          <a:p>
            <a:pPr indent="0" marL="0">
              <a:buNone/>
            </a:pPr>
            <a:r>
              <a:rPr lang="en-US" sz="1800" dirty="0">
                <a:solidFill>
                  <a:schemeClr val="tx1"/>
                </a:solidFill>
              </a:rPr>
              <a:t>há prioridade: alguns furam a fila FIFO</a:t>
            </a:r>
            <a:endParaRPr lang="en-US" sz="1800" dirty="0"/>
          </a:p>
        </p:txBody>
      </p:sp>
      <p:sp>
        <p:nvSpPr>
          <p:cNvPr id="11" name="Característica 4"/>
          <p:cNvSpPr/>
          <p:nvPr/>
        </p:nvSpPr>
        <p:spPr>
          <a:xfrm>
            <a:off x="548640" y="4279392"/>
            <a:ext cx="5852160" cy="621792"/>
          </a:xfrm>
          <a:prstGeom prst="roundRect">
            <a:avLst>
              <a:gd name="adj" fmla="val 11765"/>
            </a:avLst>
          </a:prstGeom>
          <a:solidFill>
            <a:srgbClr val="FFFFFF"/>
          </a:solidFill>
          <a:ln w="9525">
            <a:solidFill>
              <a:srgbClr val="D9D8D2"/>
            </a:solidFill>
            <a:prstDash val="solid"/>
          </a:ln>
        </p:spPr>
      </p:sp>
      <p:sp>
        <p:nvSpPr>
          <p:cNvPr id="12" name="Característica 4 texto"/>
          <p:cNvSpPr txBox="1"/>
          <p:nvPr/>
        </p:nvSpPr>
        <p:spPr>
          <a:xfrm>
            <a:off x="749808" y="4279392"/>
            <a:ext cx="5449824" cy="621792"/>
          </a:xfrm>
          <a:prstGeom prst="rect">
            <a:avLst/>
          </a:prstGeom>
          <a:noFill/>
          <a:ln/>
        </p:spPr>
        <p:txBody>
          <a:bodyPr wrap="square" lIns="0" tIns="0" rIns="0" bIns="0" rtlCol="0" anchor="ctr"/>
          <a:lstStyle/>
          <a:p>
            <a:pPr indent="0" marL="0">
              <a:buNone/>
            </a:pPr>
            <a:r>
              <a:rPr lang="en-US" sz="1800" dirty="0">
                <a:solidFill>
                  <a:schemeClr val="tx1"/>
                </a:solidFill>
              </a:rPr>
              <a:t>o servidor para aleatoriamente</a:t>
            </a:r>
            <a:endParaRPr lang="en-US" sz="1800" dirty="0"/>
          </a:p>
        </p:txBody>
      </p:sp>
      <p:sp>
        <p:nvSpPr>
          <p:cNvPr id="13" name="Característica 5"/>
          <p:cNvSpPr/>
          <p:nvPr/>
        </p:nvSpPr>
        <p:spPr>
          <a:xfrm>
            <a:off x="548640" y="5065776"/>
            <a:ext cx="5852160" cy="621792"/>
          </a:xfrm>
          <a:prstGeom prst="roundRect">
            <a:avLst>
              <a:gd name="adj" fmla="val 11765"/>
            </a:avLst>
          </a:prstGeom>
          <a:solidFill>
            <a:srgbClr val="FFFFFF"/>
          </a:solidFill>
          <a:ln w="9525">
            <a:solidFill>
              <a:srgbClr val="D9D8D2"/>
            </a:solidFill>
            <a:prstDash val="solid"/>
          </a:ln>
        </p:spPr>
      </p:sp>
      <p:sp>
        <p:nvSpPr>
          <p:cNvPr id="14" name="Característica 5 texto"/>
          <p:cNvSpPr txBox="1"/>
          <p:nvPr/>
        </p:nvSpPr>
        <p:spPr>
          <a:xfrm>
            <a:off x="749808" y="5065776"/>
            <a:ext cx="5449824" cy="621792"/>
          </a:xfrm>
          <a:prstGeom prst="rect">
            <a:avLst/>
          </a:prstGeom>
          <a:noFill/>
          <a:ln/>
        </p:spPr>
        <p:txBody>
          <a:bodyPr wrap="square" lIns="0" tIns="0" rIns="0" bIns="0" rtlCol="0" anchor="ctr"/>
          <a:lstStyle/>
          <a:p>
            <a:pPr indent="0" marL="0">
              <a:buNone/>
            </a:pPr>
            <a:r>
              <a:rPr lang="en-US" sz="1800" dirty="0">
                <a:solidFill>
                  <a:schemeClr val="tx1"/>
                </a:solidFill>
              </a:rPr>
              <a:t>os tempos não são exponenciais</a:t>
            </a:r>
            <a:endParaRPr lang="en-US" sz="1800" dirty="0"/>
          </a:p>
        </p:txBody>
      </p:sp>
      <p:sp>
        <p:nvSpPr>
          <p:cNvPr id="15" name="M/M/1"/>
          <p:cNvSpPr/>
          <p:nvPr/>
        </p:nvSpPr>
        <p:spPr>
          <a:xfrm>
            <a:off x="6720840" y="1417320"/>
            <a:ext cx="4919472" cy="4572000"/>
          </a:xfrm>
          <a:prstGeom prst="roundRect">
            <a:avLst>
              <a:gd name="adj" fmla="val 1200"/>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16" name="M/M/1 texto"/>
          <p:cNvSpPr txBox="1"/>
          <p:nvPr/>
        </p:nvSpPr>
        <p:spPr>
          <a:xfrm>
            <a:off x="6995160" y="1691640"/>
            <a:ext cx="4370832" cy="4069080"/>
          </a:xfrm>
          <a:prstGeom prst="rect">
            <a:avLst/>
          </a:prstGeom>
          <a:noFill/>
          <a:ln/>
        </p:spPr>
        <p:txBody>
          <a:bodyPr wrap="square" lIns="0" tIns="0" rIns="0" bIns="0" rtlCol="0" anchor="t"/>
          <a:lstStyle/>
          <a:p>
            <a:pPr indent="0" marL="0">
              <a:buNone/>
            </a:pPr>
            <a:r>
              <a:rPr lang="en-US" sz="2400" b="1" dirty="0">
                <a:solidFill>
                  <a:schemeClr val="accent2"/>
                </a:solidFill>
              </a:rPr>
              <a:t>Reduzido a uma M/M/1</a:t>
            </a:r>
            <a:endParaRPr lang="en-US" sz="1600" dirty="0"/>
          </a:p>
          <a:p>
            <a:pPr indent="0" marL="0">
              <a:spcBef>
                <a:spcPts val="1400"/>
              </a:spcBef>
              <a:buNone/>
            </a:pPr>
            <a:r>
              <a:rPr lang="en-US" sz="1900" dirty="0">
                <a:solidFill>
                  <a:schemeClr val="bg2"/>
                </a:solidFill>
              </a:rPr>
              <a:t>O modelo roda sem erro e dá exatamente os resultados de uma M/M/1: está verificado.</a:t>
            </a:r>
            <a:endParaRPr lang="en-US" sz="1600" dirty="0"/>
          </a:p>
          <a:p>
            <a:pPr indent="0" marL="0">
              <a:spcBef>
                <a:spcPts val="1400"/>
              </a:spcBef>
              <a:buNone/>
            </a:pPr>
            <a:r>
              <a:rPr lang="en-US" sz="1900" dirty="0">
                <a:solidFill>
                  <a:schemeClr val="bg2"/>
                </a:solidFill>
              </a:rPr>
              <a:t>Mas ignora tudo o que está à esquerda: é inválido.</a:t>
            </a:r>
            <a:endParaRPr lang="en-US" sz="1600" dirty="0"/>
          </a:p>
          <a:p>
            <a:pPr indent="0" marL="0">
              <a:spcBef>
                <a:spcPts val="1800"/>
              </a:spcBef>
              <a:buNone/>
            </a:pPr>
            <a:r>
              <a:rPr lang="en-US" sz="2100" b="1" dirty="0">
                <a:solidFill>
                  <a:schemeClr val="accent1"/>
                </a:solidFill>
              </a:rPr>
              <a:t>Verificar e validar são coisas distintas.</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Duas regras de ouro e a certificação</a:t>
            </a:r>
            <a:endParaRPr lang="en-US" sz="3000" dirty="0"/>
          </a:p>
        </p:txBody>
      </p:sp>
      <p:sp>
        <p:nvSpPr>
          <p:cNvPr id="4" name="Nenhum modelo é 100% válido"/>
          <p:cNvSpPr/>
          <p:nvPr/>
        </p:nvSpPr>
        <p:spPr>
          <a:xfrm>
            <a:off x="548640" y="1417320"/>
            <a:ext cx="3520440" cy="3840480"/>
          </a:xfrm>
          <a:prstGeom prst="roundRect">
            <a:avLst>
              <a:gd name="adj" fmla="val 155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5" name="Nenhum modelo é 100% válido texto"/>
          <p:cNvSpPr txBox="1"/>
          <p:nvPr/>
        </p:nvSpPr>
        <p:spPr>
          <a:xfrm>
            <a:off x="804672" y="1636776"/>
            <a:ext cx="3008376" cy="3401568"/>
          </a:xfrm>
          <a:prstGeom prst="rect">
            <a:avLst/>
          </a:prstGeom>
          <a:noFill/>
          <a:ln/>
        </p:spPr>
        <p:txBody>
          <a:bodyPr wrap="square" lIns="0" tIns="0" rIns="0" bIns="0" rtlCol="0" anchor="t"/>
          <a:lstStyle/>
          <a:p>
            <a:pPr indent="0" marL="0">
              <a:buNone/>
            </a:pPr>
            <a:r>
              <a:rPr lang="en-US" sz="1150" b="1" spc="100" kern="0" dirty="0">
                <a:solidFill>
                  <a:schemeClr val="accent3"/>
                </a:solidFill>
              </a:rPr>
              <a:t>REGRA DE OURO 1</a:t>
            </a:r>
            <a:endParaRPr lang="en-US" sz="1600" dirty="0"/>
          </a:p>
          <a:p>
            <a:pPr indent="0" marL="0">
              <a:spcBef>
                <a:spcPts val="600"/>
              </a:spcBef>
              <a:buNone/>
            </a:pPr>
            <a:r>
              <a:rPr lang="en-US" sz="2400" b="1" dirty="0">
                <a:solidFill>
                  <a:schemeClr val="tx1"/>
                </a:solidFill>
              </a:rPr>
              <a:t>Nenhum modelo é 100% válido</a:t>
            </a:r>
            <a:endParaRPr lang="en-US" sz="1600" dirty="0"/>
          </a:p>
          <a:p>
            <a:pPr indent="0" marL="0">
              <a:spcBef>
                <a:spcPts val="800"/>
              </a:spcBef>
              <a:buNone/>
            </a:pPr>
            <a:r>
              <a:rPr lang="en-US" sz="2050" dirty="0">
                <a:solidFill>
                  <a:schemeClr val="accent4"/>
                </a:solidFill>
              </a:rPr>
              <a:t>Não há como garantir validade total. O que se consegue é aumentar a confiança: acreditar que o modelo representa o sistema satisfatoriamente.</a:t>
            </a:r>
            <a:endParaRPr lang="en-US" sz="1600" dirty="0"/>
          </a:p>
        </p:txBody>
      </p:sp>
      <p:sp>
        <p:nvSpPr>
          <p:cNvPr id="6" name="Nenhum modelo é livre de bugs"/>
          <p:cNvSpPr/>
          <p:nvPr/>
        </p:nvSpPr>
        <p:spPr>
          <a:xfrm>
            <a:off x="4343400" y="1417320"/>
            <a:ext cx="3520440" cy="3840480"/>
          </a:xfrm>
          <a:prstGeom prst="roundRect">
            <a:avLst>
              <a:gd name="adj" fmla="val 155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Nenhum modelo é livre de bugs texto"/>
          <p:cNvSpPr txBox="1"/>
          <p:nvPr/>
        </p:nvSpPr>
        <p:spPr>
          <a:xfrm>
            <a:off x="4599432" y="1636776"/>
            <a:ext cx="3008376" cy="3401568"/>
          </a:xfrm>
          <a:prstGeom prst="rect">
            <a:avLst/>
          </a:prstGeom>
          <a:noFill/>
          <a:ln/>
        </p:spPr>
        <p:txBody>
          <a:bodyPr wrap="square" lIns="0" tIns="0" rIns="0" bIns="0" rtlCol="0" anchor="t"/>
          <a:lstStyle/>
          <a:p>
            <a:pPr indent="0" marL="0">
              <a:buNone/>
            </a:pPr>
            <a:r>
              <a:rPr lang="en-US" sz="1150" b="1" spc="100" kern="0" dirty="0">
                <a:solidFill>
                  <a:schemeClr val="accent3"/>
                </a:solidFill>
              </a:rPr>
              <a:t>REGRA DE OURO 2</a:t>
            </a:r>
            <a:endParaRPr lang="en-US" sz="1600" dirty="0"/>
          </a:p>
          <a:p>
            <a:pPr indent="0" marL="0">
              <a:spcBef>
                <a:spcPts val="600"/>
              </a:spcBef>
              <a:buNone/>
            </a:pPr>
            <a:r>
              <a:rPr lang="en-US" sz="2400" b="1" dirty="0">
                <a:solidFill>
                  <a:schemeClr val="tx1"/>
                </a:solidFill>
              </a:rPr>
              <a:t>Nenhum modelo é livre de bugs</a:t>
            </a:r>
            <a:endParaRPr lang="en-US" sz="1600" dirty="0"/>
          </a:p>
          <a:p>
            <a:pPr indent="0" marL="0">
              <a:spcBef>
                <a:spcPts val="800"/>
              </a:spcBef>
              <a:buNone/>
            </a:pPr>
            <a:r>
              <a:rPr lang="en-US" sz="2050" dirty="0">
                <a:solidFill>
                  <a:schemeClr val="accent4"/>
                </a:solidFill>
              </a:rPr>
              <a:t>Verificado para uma circunstância, não há garantia de que o modelo funcione como pretendido em quaisquer circunstâncias.</a:t>
            </a:r>
            <a:endParaRPr lang="en-US" sz="1600" dirty="0"/>
          </a:p>
        </p:txBody>
      </p:sp>
      <p:sp>
        <p:nvSpPr>
          <p:cNvPr id="8" name="Certificação"/>
          <p:cNvSpPr/>
          <p:nvPr/>
        </p:nvSpPr>
        <p:spPr>
          <a:xfrm>
            <a:off x="8138160" y="1417320"/>
            <a:ext cx="3520440" cy="3840480"/>
          </a:xfrm>
          <a:prstGeom prst="roundRect">
            <a:avLst>
              <a:gd name="adj" fmla="val 1558"/>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9" name="Certificação texto"/>
          <p:cNvSpPr txBox="1"/>
          <p:nvPr/>
        </p:nvSpPr>
        <p:spPr>
          <a:xfrm>
            <a:off x="8394192" y="1636776"/>
            <a:ext cx="3008376" cy="3401568"/>
          </a:xfrm>
          <a:prstGeom prst="rect">
            <a:avLst/>
          </a:prstGeom>
          <a:noFill/>
          <a:ln/>
        </p:spPr>
        <p:txBody>
          <a:bodyPr wrap="square" lIns="0" tIns="0" rIns="0" bIns="0" rtlCol="0" anchor="t"/>
          <a:lstStyle/>
          <a:p>
            <a:pPr indent="0" marL="0">
              <a:buNone/>
            </a:pPr>
            <a:r>
              <a:rPr lang="en-US" sz="1150" b="1" spc="100" kern="0" dirty="0">
                <a:solidFill>
                  <a:schemeClr val="accent2"/>
                </a:solidFill>
              </a:rPr>
              <a:t>SARGENT (2000)</a:t>
            </a:r>
            <a:endParaRPr lang="en-US" sz="1600" dirty="0"/>
          </a:p>
          <a:p>
            <a:pPr indent="0" marL="0">
              <a:spcBef>
                <a:spcPts val="600"/>
              </a:spcBef>
              <a:buNone/>
            </a:pPr>
            <a:r>
              <a:rPr lang="en-US" sz="2400" b="1" dirty="0">
                <a:solidFill>
                  <a:schemeClr val="accent2"/>
                </a:solidFill>
              </a:rPr>
              <a:t>Certificação</a:t>
            </a:r>
            <a:endParaRPr lang="en-US" sz="1600" dirty="0"/>
          </a:p>
          <a:p>
            <a:pPr indent="0" marL="0">
              <a:spcBef>
                <a:spcPts val="800"/>
              </a:spcBef>
              <a:buNone/>
            </a:pPr>
            <a:r>
              <a:rPr lang="en-US" sz="2050" dirty="0">
                <a:solidFill>
                  <a:schemeClr val="bg2"/>
                </a:solidFill>
              </a:rPr>
              <a:t>Confirmação oficial de que o modelo serve a uma aplicação específica. Envolve V&amp;V e documentação, e é feita por alguém de fora do projeto.</a:t>
            </a:r>
            <a:endParaRPr lang="en-US" sz="1600" dirty="0"/>
          </a:p>
        </p:txBody>
      </p:sp>
      <p:sp>
        <p:nvSpPr>
          <p:cNvPr id="10" name="Mensagem"/>
          <p:cNvSpPr txBox="1"/>
          <p:nvPr/>
        </p:nvSpPr>
        <p:spPr>
          <a:xfrm>
            <a:off x="548640" y="5486400"/>
            <a:ext cx="11064240" cy="502920"/>
          </a:xfrm>
          <a:prstGeom prst="rect">
            <a:avLst/>
          </a:prstGeom>
          <a:noFill/>
          <a:ln/>
        </p:spPr>
        <p:txBody>
          <a:bodyPr wrap="square" lIns="0" tIns="0" rIns="0" bIns="0" rtlCol="0" anchor="t"/>
          <a:lstStyle/>
          <a:p>
            <a:pPr indent="0" marL="0">
              <a:buNone/>
            </a:pPr>
            <a:r>
              <a:rPr lang="en-US" sz="1900" b="1" dirty="0">
                <a:solidFill>
                  <a:schemeClr val="tx1"/>
                </a:solidFill>
              </a:rPr>
              <a:t>O objetivo da V&amp;V é ganhar confiança no modelo, não uma garantia.</a:t>
            </a:r>
            <a:endParaRPr lang="en-US" sz="19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Letreiro 2" descr="C:\Users\AFONSOMEDINA\Documents\GitHub\livrosimulacao\slides-src\assets\led_02.png">    </p:cNvPr>
          <p:cNvPicPr>
            <a:picLocks noChangeAspect="1"/>
          </p:cNvPicPr>
          <p:nvPr/>
        </p:nvPicPr>
        <p:blipFill>
          <a:blip r:embed="rId1"/>
          <a:stretch>
            <a:fillRect/>
          </a:stretch>
        </p:blipFill>
        <p:spPr>
          <a:xfrm>
            <a:off x="731520" y="2240280"/>
            <a:ext cx="2411190" cy="1463040"/>
          </a:xfrm>
          <a:prstGeom prst="rect">
            <a:avLst/>
          </a:prstGeom>
        </p:spPr>
      </p:pic>
      <p:sp>
        <p:nvSpPr>
          <p:cNvPr id="3" name="Text 0"/>
          <p:cNvSpPr/>
          <p:nvPr>
            <p:ph idx="100" type="title" hasCustomPrompt="1"/>
          </p:nvPr>
        </p:nvSpPr>
        <p:spPr>
          <a:xfrm>
            <a:off x="3657600" y="2331720"/>
            <a:ext cx="7863840" cy="1188720"/>
          </a:xfrm>
          <a:prstGeom prst="rect">
            <a:avLst/>
          </a:prstGeom>
          <a:noFill/>
          <a:ln/>
        </p:spPr>
        <p:txBody>
          <a:bodyPr wrap="square" lIns="0" tIns="0" rIns="0" bIns="0" rtlCol="0" anchor="ctr"/>
          <a:lstStyle/>
          <a:p>
            <a:pPr algn="l" indent="0" marL="0">
              <a:buNone/>
            </a:pPr>
            <a:r>
              <a:rPr lang="en-US" sz="4000" b="1" dirty="0">
                <a:solidFill>
                  <a:schemeClr val="bg2"/>
                </a:solidFill>
              </a:rPr>
              <a:t>Técnicas e níveis</a:t>
            </a:r>
            <a:endParaRPr lang="en-US" sz="4000" dirty="0"/>
          </a:p>
        </p:txBody>
      </p:sp>
      <p:sp>
        <p:nvSpPr>
          <p:cNvPr id="4" name="Text 0"/>
          <p:cNvSpPr/>
          <p:nvPr>
            <p:ph idx="101" type="body" hasCustomPrompt="1"/>
          </p:nvPr>
        </p:nvSpPr>
        <p:spPr>
          <a:xfrm>
            <a:off x="3657600" y="3611880"/>
            <a:ext cx="7863840" cy="822960"/>
          </a:xfrm>
          <a:prstGeom prst="rect">
            <a:avLst/>
          </a:prstGeom>
          <a:noFill/>
          <a:ln/>
        </p:spPr>
        <p:txBody>
          <a:bodyPr wrap="square" lIns="0" tIns="0" rIns="0" bIns="0" rtlCol="0" anchor="t"/>
          <a:lstStyle/>
          <a:p>
            <a:pPr algn="l" indent="0" marL="0">
              <a:buNone/>
            </a:pPr>
            <a:r>
              <a:rPr lang="en-US" sz="1800" dirty="0">
                <a:solidFill>
                  <a:schemeClr val="accent5"/>
                </a:solidFill>
              </a:rPr>
              <a:t>Como verificar, como validar e até onde chegar</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Técnicas de verificação</a:t>
            </a:r>
            <a:endParaRPr lang="en-US" sz="3000" dirty="0"/>
          </a:p>
        </p:txBody>
      </p:sp>
      <p:sp>
        <p:nvSpPr>
          <p:cNvPr id="4" name="Implementação modular"/>
          <p:cNvSpPr/>
          <p:nvPr/>
        </p:nvSpPr>
        <p:spPr>
          <a:xfrm>
            <a:off x="548640" y="1417320"/>
            <a:ext cx="3520440" cy="2148840"/>
          </a:xfrm>
          <a:prstGeom prst="roundRect">
            <a:avLst>
              <a:gd name="adj" fmla="val 255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5" name="Implementação modular texto"/>
          <p:cNvSpPr txBox="1"/>
          <p:nvPr/>
        </p:nvSpPr>
        <p:spPr>
          <a:xfrm>
            <a:off x="804672" y="1636776"/>
            <a:ext cx="3008376" cy="1709928"/>
          </a:xfrm>
          <a:prstGeom prst="rect">
            <a:avLst/>
          </a:prstGeom>
          <a:noFill/>
          <a:ln/>
        </p:spPr>
        <p:txBody>
          <a:bodyPr wrap="square" lIns="0" tIns="0" rIns="0" bIns="0" rtlCol="0" anchor="t"/>
          <a:lstStyle/>
          <a:p>
            <a:pPr indent="0" marL="0">
              <a:buNone/>
            </a:pPr>
            <a:r>
              <a:rPr lang="en-US" sz="1950" b="1" dirty="0">
                <a:solidFill>
                  <a:schemeClr val="tx1"/>
                </a:solidFill>
              </a:rPr>
              <a:t>Implementação modular</a:t>
            </a:r>
            <a:endParaRPr lang="en-US" sz="1600" dirty="0"/>
          </a:p>
          <a:p>
            <a:pPr indent="0" marL="0">
              <a:spcBef>
                <a:spcPts val="800"/>
              </a:spcBef>
              <a:buNone/>
            </a:pPr>
            <a:r>
              <a:rPr lang="en-US" sz="1650" dirty="0">
                <a:solidFill>
                  <a:schemeClr val="accent4"/>
                </a:solidFill>
              </a:rPr>
              <a:t>Comer o boi em bifes: implementar e rodar uma parte por vez. Em 5 partes, 4 erros de cada vez, não 20 de uma só.</a:t>
            </a:r>
            <a:endParaRPr lang="en-US" sz="1600" dirty="0"/>
          </a:p>
        </p:txBody>
      </p:sp>
      <p:sp>
        <p:nvSpPr>
          <p:cNvPr id="6" name="Valores constantes"/>
          <p:cNvSpPr/>
          <p:nvPr/>
        </p:nvSpPr>
        <p:spPr>
          <a:xfrm>
            <a:off x="4343400" y="1417320"/>
            <a:ext cx="3520440" cy="2148840"/>
          </a:xfrm>
          <a:prstGeom prst="roundRect">
            <a:avLst>
              <a:gd name="adj" fmla="val 255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Valores constantes texto"/>
          <p:cNvSpPr txBox="1"/>
          <p:nvPr/>
        </p:nvSpPr>
        <p:spPr>
          <a:xfrm>
            <a:off x="4599432" y="1636776"/>
            <a:ext cx="3008376" cy="1709928"/>
          </a:xfrm>
          <a:prstGeom prst="rect">
            <a:avLst/>
          </a:prstGeom>
          <a:noFill/>
          <a:ln/>
        </p:spPr>
        <p:txBody>
          <a:bodyPr wrap="square" lIns="0" tIns="0" rIns="0" bIns="0" rtlCol="0" anchor="t"/>
          <a:lstStyle/>
          <a:p>
            <a:pPr indent="0" marL="0">
              <a:buNone/>
            </a:pPr>
            <a:r>
              <a:rPr lang="en-US" sz="1950" b="1" dirty="0">
                <a:solidFill>
                  <a:schemeClr val="tx1"/>
                </a:solidFill>
              </a:rPr>
              <a:t>Valores constantes</a:t>
            </a:r>
            <a:endParaRPr lang="en-US" sz="1600" dirty="0"/>
          </a:p>
          <a:p>
            <a:pPr indent="0" marL="0">
              <a:spcBef>
                <a:spcPts val="800"/>
              </a:spcBef>
              <a:buNone/>
            </a:pPr>
            <a:r>
              <a:rPr lang="en-US" sz="1650" dirty="0">
                <a:solidFill>
                  <a:schemeClr val="accent4"/>
                </a:solidFill>
              </a:rPr>
              <a:t>Trocar as distribuições pelas médias e comparar com a planilha. Chegadas a cada 10 min, atendimento de 8: utilização de 80%.</a:t>
            </a:r>
            <a:endParaRPr lang="en-US" sz="1600" dirty="0"/>
          </a:p>
        </p:txBody>
      </p:sp>
      <p:sp>
        <p:nvSpPr>
          <p:cNvPr id="8" name="Depurador (trace)"/>
          <p:cNvSpPr/>
          <p:nvPr/>
        </p:nvSpPr>
        <p:spPr>
          <a:xfrm>
            <a:off x="8138160" y="1417320"/>
            <a:ext cx="3520440" cy="2148840"/>
          </a:xfrm>
          <a:prstGeom prst="roundRect">
            <a:avLst>
              <a:gd name="adj" fmla="val 255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9" name="Depurador (trace) texto"/>
          <p:cNvSpPr txBox="1"/>
          <p:nvPr/>
        </p:nvSpPr>
        <p:spPr>
          <a:xfrm>
            <a:off x="8394192" y="1636776"/>
            <a:ext cx="3008376" cy="1709928"/>
          </a:xfrm>
          <a:prstGeom prst="rect">
            <a:avLst/>
          </a:prstGeom>
          <a:noFill/>
          <a:ln/>
        </p:spPr>
        <p:txBody>
          <a:bodyPr wrap="square" lIns="0" tIns="0" rIns="0" bIns="0" rtlCol="0" anchor="t"/>
          <a:lstStyle/>
          <a:p>
            <a:pPr indent="0" marL="0">
              <a:buNone/>
            </a:pPr>
            <a:r>
              <a:rPr lang="en-US" sz="1950" b="1" dirty="0">
                <a:solidFill>
                  <a:schemeClr val="tx1"/>
                </a:solidFill>
              </a:rPr>
              <a:t>Depurador (trace)</a:t>
            </a:r>
            <a:endParaRPr lang="en-US" sz="1600" dirty="0"/>
          </a:p>
          <a:p>
            <a:pPr indent="0" marL="0">
              <a:spcBef>
                <a:spcPts val="800"/>
              </a:spcBef>
              <a:buNone/>
            </a:pPr>
            <a:r>
              <a:rPr lang="en-US" sz="1650" dirty="0">
                <a:solidFill>
                  <a:schemeClr val="accent4"/>
                </a:solidFill>
              </a:rPr>
              <a:t>A lente de aumento: a simulação passo a passo, com os eventos atuais e futuros e os valores das variáveis.</a:t>
            </a:r>
            <a:endParaRPr lang="en-US" sz="1600" dirty="0"/>
          </a:p>
        </p:txBody>
      </p:sp>
      <p:sp>
        <p:nvSpPr>
          <p:cNvPr id="10" name="Simulação manual"/>
          <p:cNvSpPr/>
          <p:nvPr/>
        </p:nvSpPr>
        <p:spPr>
          <a:xfrm>
            <a:off x="548640" y="3749040"/>
            <a:ext cx="3520440" cy="2148840"/>
          </a:xfrm>
          <a:prstGeom prst="roundRect">
            <a:avLst>
              <a:gd name="adj" fmla="val 255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1" name="Simulação manual texto"/>
          <p:cNvSpPr txBox="1"/>
          <p:nvPr/>
        </p:nvSpPr>
        <p:spPr>
          <a:xfrm>
            <a:off x="804672" y="3968496"/>
            <a:ext cx="3008376" cy="1709928"/>
          </a:xfrm>
          <a:prstGeom prst="rect">
            <a:avLst/>
          </a:prstGeom>
          <a:noFill/>
          <a:ln/>
        </p:spPr>
        <p:txBody>
          <a:bodyPr wrap="square" lIns="0" tIns="0" rIns="0" bIns="0" rtlCol="0" anchor="t"/>
          <a:lstStyle/>
          <a:p>
            <a:pPr indent="0" marL="0">
              <a:buNone/>
            </a:pPr>
            <a:r>
              <a:rPr lang="en-US" sz="1950" b="1" dirty="0">
                <a:solidFill>
                  <a:schemeClr val="tx1"/>
                </a:solidFill>
              </a:rPr>
              <a:t>Simulação manual</a:t>
            </a:r>
            <a:endParaRPr lang="en-US" sz="1600" dirty="0"/>
          </a:p>
          <a:p>
            <a:pPr indent="0" marL="0">
              <a:spcBef>
                <a:spcPts val="800"/>
              </a:spcBef>
              <a:buNone/>
            </a:pPr>
            <a:r>
              <a:rPr lang="en-US" sz="1650" dirty="0">
                <a:solidFill>
                  <a:schemeClr val="accent4"/>
                </a:solidFill>
              </a:rPr>
              <a:t>Dá sensibilidade prévia do comportamento do modelo. Custa caro e é inviável em modelos muito grandes.</a:t>
            </a:r>
            <a:endParaRPr lang="en-US" sz="1600" dirty="0"/>
          </a:p>
        </p:txBody>
      </p:sp>
      <p:sp>
        <p:nvSpPr>
          <p:cNvPr id="12" name="Animação gráfica"/>
          <p:cNvSpPr/>
          <p:nvPr/>
        </p:nvSpPr>
        <p:spPr>
          <a:xfrm>
            <a:off x="4343400" y="3749040"/>
            <a:ext cx="3520440" cy="2148840"/>
          </a:xfrm>
          <a:prstGeom prst="roundRect">
            <a:avLst>
              <a:gd name="adj" fmla="val 255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3" name="Animação gráfica texto"/>
          <p:cNvSpPr txBox="1"/>
          <p:nvPr/>
        </p:nvSpPr>
        <p:spPr>
          <a:xfrm>
            <a:off x="4599432" y="3968496"/>
            <a:ext cx="3008376" cy="1709928"/>
          </a:xfrm>
          <a:prstGeom prst="rect">
            <a:avLst/>
          </a:prstGeom>
          <a:noFill/>
          <a:ln/>
        </p:spPr>
        <p:txBody>
          <a:bodyPr wrap="square" lIns="0" tIns="0" rIns="0" bIns="0" rtlCol="0" anchor="t"/>
          <a:lstStyle/>
          <a:p>
            <a:pPr indent="0" marL="0">
              <a:buNone/>
            </a:pPr>
            <a:r>
              <a:rPr lang="en-US" sz="1950" b="1" dirty="0">
                <a:solidFill>
                  <a:schemeClr val="tx1"/>
                </a:solidFill>
              </a:rPr>
              <a:t>Animação gráfica</a:t>
            </a:r>
            <a:endParaRPr lang="en-US" sz="1600" dirty="0"/>
          </a:p>
          <a:p>
            <a:pPr indent="0" marL="0">
              <a:spcBef>
                <a:spcPts val="800"/>
              </a:spcBef>
              <a:buNone/>
            </a:pPr>
            <a:r>
              <a:rPr lang="en-US" sz="1650" dirty="0">
                <a:solidFill>
                  <a:schemeClr val="accent4"/>
                </a:solidFill>
              </a:rPr>
              <a:t>Clientes que somem do supermercado sem passar no caixa, ou tomam a rota errada, saltam aos olhos.</a:t>
            </a:r>
            <a:endParaRPr lang="en-US" sz="1600" dirty="0"/>
          </a:p>
        </p:txBody>
      </p:sp>
      <p:sp>
        <p:nvSpPr>
          <p:cNvPr id="14" name="Revisão"/>
          <p:cNvSpPr/>
          <p:nvPr/>
        </p:nvSpPr>
        <p:spPr>
          <a:xfrm>
            <a:off x="8138160" y="3749040"/>
            <a:ext cx="3520440" cy="2148840"/>
          </a:xfrm>
          <a:prstGeom prst="roundRect">
            <a:avLst>
              <a:gd name="adj" fmla="val 255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5" name="Revisão texto"/>
          <p:cNvSpPr txBox="1"/>
          <p:nvPr/>
        </p:nvSpPr>
        <p:spPr>
          <a:xfrm>
            <a:off x="8394192" y="3968496"/>
            <a:ext cx="3008376" cy="1709928"/>
          </a:xfrm>
          <a:prstGeom prst="rect">
            <a:avLst/>
          </a:prstGeom>
          <a:noFill/>
          <a:ln/>
        </p:spPr>
        <p:txBody>
          <a:bodyPr wrap="square" lIns="0" tIns="0" rIns="0" bIns="0" rtlCol="0" anchor="t"/>
          <a:lstStyle/>
          <a:p>
            <a:pPr indent="0" marL="0">
              <a:buNone/>
            </a:pPr>
            <a:r>
              <a:rPr lang="en-US" sz="1950" b="1" dirty="0">
                <a:solidFill>
                  <a:schemeClr val="tx1"/>
                </a:solidFill>
              </a:rPr>
              <a:t>Revisão</a:t>
            </a:r>
            <a:endParaRPr lang="en-US" sz="1600" dirty="0"/>
          </a:p>
          <a:p>
            <a:pPr indent="0" marL="0">
              <a:spcBef>
                <a:spcPts val="800"/>
              </a:spcBef>
              <a:buNone/>
            </a:pPr>
            <a:r>
              <a:rPr lang="en-US" sz="1650" dirty="0">
                <a:solidFill>
                  <a:schemeClr val="accent4"/>
                </a:solidFill>
              </a:rPr>
              <a:t>É mais fácil outra pessoa achar os nossos erros. Peça a um colega, ou a um grupo, que verifique o modelo.</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Três tipos de erro na validação</a:t>
            </a:r>
            <a:endParaRPr lang="en-US" sz="3000" dirty="0"/>
          </a:p>
        </p:txBody>
      </p:sp>
      <p:sp>
        <p:nvSpPr>
          <p:cNvPr id="4" name="Tipo I"/>
          <p:cNvSpPr/>
          <p:nvPr/>
        </p:nvSpPr>
        <p:spPr>
          <a:xfrm>
            <a:off x="548640" y="1417320"/>
            <a:ext cx="3520440" cy="3246120"/>
          </a:xfrm>
          <a:prstGeom prst="roundRect">
            <a:avLst>
              <a:gd name="adj" fmla="val 1690"/>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5" name="Tipo I número"/>
          <p:cNvSpPr txBox="1"/>
          <p:nvPr/>
        </p:nvSpPr>
        <p:spPr>
          <a:xfrm>
            <a:off x="804672" y="1645920"/>
            <a:ext cx="3008376" cy="868680"/>
          </a:xfrm>
          <a:prstGeom prst="rect">
            <a:avLst/>
          </a:prstGeom>
          <a:noFill/>
          <a:ln/>
        </p:spPr>
        <p:txBody>
          <a:bodyPr wrap="square" lIns="0" tIns="0" rIns="0" bIns="0" rtlCol="0" anchor="t"/>
          <a:lstStyle/>
          <a:p>
            <a:pPr indent="0" marL="0">
              <a:buNone/>
            </a:pPr>
            <a:r>
              <a:rPr lang="en-US" sz="5000" b="1" dirty="0">
                <a:solidFill>
                  <a:schemeClr val="accent3"/>
                </a:solidFill>
                <a:latin typeface="Courier New" pitchFamily="34" charset="0"/>
                <a:ea typeface="Courier New" pitchFamily="34" charset="-122"/>
                <a:cs typeface="Courier New" pitchFamily="34" charset="-120"/>
              </a:rPr>
              <a:t>I</a:t>
            </a:r>
            <a:endParaRPr lang="en-US" sz="5000" dirty="0"/>
          </a:p>
        </p:txBody>
      </p:sp>
      <p:sp>
        <p:nvSpPr>
          <p:cNvPr id="6" name="Tipo I texto"/>
          <p:cNvSpPr txBox="1"/>
          <p:nvPr/>
        </p:nvSpPr>
        <p:spPr>
          <a:xfrm>
            <a:off x="804672" y="2606040"/>
            <a:ext cx="3008376" cy="1874520"/>
          </a:xfrm>
          <a:prstGeom prst="rect">
            <a:avLst/>
          </a:prstGeom>
          <a:noFill/>
          <a:ln/>
        </p:spPr>
        <p:txBody>
          <a:bodyPr wrap="square" lIns="0" tIns="0" rIns="0" bIns="0" rtlCol="0" anchor="t"/>
          <a:lstStyle/>
          <a:p>
            <a:pPr indent="0" marL="0">
              <a:buNone/>
            </a:pPr>
            <a:r>
              <a:rPr lang="en-US" sz="2200" b="1" dirty="0">
                <a:solidFill>
                  <a:schemeClr val="tx1"/>
                </a:solidFill>
              </a:rPr>
              <a:t>Tipo I</a:t>
            </a:r>
            <a:endParaRPr lang="en-US" sz="1600" dirty="0"/>
          </a:p>
          <a:p>
            <a:pPr indent="0" marL="0">
              <a:spcBef>
                <a:spcPts val="800"/>
              </a:spcBef>
              <a:buNone/>
            </a:pPr>
            <a:r>
              <a:rPr lang="en-US" sz="1900" dirty="0">
                <a:solidFill>
                  <a:schemeClr val="accent4"/>
                </a:solidFill>
              </a:rPr>
              <a:t>O modelo é válido, mas é rejeitado como se fosse inválido.</a:t>
            </a:r>
            <a:endParaRPr lang="en-US" sz="1600" dirty="0"/>
          </a:p>
        </p:txBody>
      </p:sp>
      <p:sp>
        <p:nvSpPr>
          <p:cNvPr id="7" name="Tipo II"/>
          <p:cNvSpPr/>
          <p:nvPr/>
        </p:nvSpPr>
        <p:spPr>
          <a:xfrm>
            <a:off x="4343400" y="1417320"/>
            <a:ext cx="3520440" cy="3246120"/>
          </a:xfrm>
          <a:prstGeom prst="roundRect">
            <a:avLst>
              <a:gd name="adj" fmla="val 1690"/>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8" name="Tipo II número"/>
          <p:cNvSpPr txBox="1"/>
          <p:nvPr/>
        </p:nvSpPr>
        <p:spPr>
          <a:xfrm>
            <a:off x="4599432" y="1645920"/>
            <a:ext cx="3008376" cy="868680"/>
          </a:xfrm>
          <a:prstGeom prst="rect">
            <a:avLst/>
          </a:prstGeom>
          <a:noFill/>
          <a:ln/>
        </p:spPr>
        <p:txBody>
          <a:bodyPr wrap="square" lIns="0" tIns="0" rIns="0" bIns="0" rtlCol="0" anchor="t"/>
          <a:lstStyle/>
          <a:p>
            <a:pPr indent="0" marL="0">
              <a:buNone/>
            </a:pPr>
            <a:r>
              <a:rPr lang="en-US" sz="5000" b="1" dirty="0">
                <a:solidFill>
                  <a:schemeClr val="accent1"/>
                </a:solidFill>
                <a:latin typeface="Courier New" pitchFamily="34" charset="0"/>
                <a:ea typeface="Courier New" pitchFamily="34" charset="-122"/>
                <a:cs typeface="Courier New" pitchFamily="34" charset="-120"/>
              </a:rPr>
              <a:t>II</a:t>
            </a:r>
            <a:endParaRPr lang="en-US" sz="5000" dirty="0"/>
          </a:p>
        </p:txBody>
      </p:sp>
      <p:sp>
        <p:nvSpPr>
          <p:cNvPr id="9" name="Tipo II texto"/>
          <p:cNvSpPr txBox="1"/>
          <p:nvPr/>
        </p:nvSpPr>
        <p:spPr>
          <a:xfrm>
            <a:off x="4599432" y="2606040"/>
            <a:ext cx="3008376" cy="1874520"/>
          </a:xfrm>
          <a:prstGeom prst="rect">
            <a:avLst/>
          </a:prstGeom>
          <a:noFill/>
          <a:ln/>
        </p:spPr>
        <p:txBody>
          <a:bodyPr wrap="square" lIns="0" tIns="0" rIns="0" bIns="0" rtlCol="0" anchor="t"/>
          <a:lstStyle/>
          <a:p>
            <a:pPr indent="0" marL="0">
              <a:buNone/>
            </a:pPr>
            <a:r>
              <a:rPr lang="en-US" sz="2200" b="1" dirty="0">
                <a:solidFill>
                  <a:schemeClr val="accent2"/>
                </a:solidFill>
              </a:rPr>
              <a:t>Tipo II</a:t>
            </a:r>
            <a:endParaRPr lang="en-US" sz="1600" dirty="0"/>
          </a:p>
          <a:p>
            <a:pPr indent="0" marL="0">
              <a:spcBef>
                <a:spcPts val="800"/>
              </a:spcBef>
              <a:buNone/>
            </a:pPr>
            <a:r>
              <a:rPr lang="en-US" sz="1900" dirty="0">
                <a:solidFill>
                  <a:schemeClr val="bg2"/>
                </a:solidFill>
              </a:rPr>
              <a:t>O modelo é inválido, mas é aceito como válido. É o mais comum na prática.</a:t>
            </a:r>
            <a:endParaRPr lang="en-US" sz="1600" dirty="0"/>
          </a:p>
        </p:txBody>
      </p:sp>
      <p:sp>
        <p:nvSpPr>
          <p:cNvPr id="10" name="Tipo III"/>
          <p:cNvSpPr/>
          <p:nvPr/>
        </p:nvSpPr>
        <p:spPr>
          <a:xfrm>
            <a:off x="8138160" y="1417320"/>
            <a:ext cx="3520440" cy="3246120"/>
          </a:xfrm>
          <a:prstGeom prst="roundRect">
            <a:avLst>
              <a:gd name="adj" fmla="val 1690"/>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1" name="Tipo III número"/>
          <p:cNvSpPr txBox="1"/>
          <p:nvPr/>
        </p:nvSpPr>
        <p:spPr>
          <a:xfrm>
            <a:off x="8394192" y="1645920"/>
            <a:ext cx="3008376" cy="868680"/>
          </a:xfrm>
          <a:prstGeom prst="rect">
            <a:avLst/>
          </a:prstGeom>
          <a:noFill/>
          <a:ln/>
        </p:spPr>
        <p:txBody>
          <a:bodyPr wrap="square" lIns="0" tIns="0" rIns="0" bIns="0" rtlCol="0" anchor="t"/>
          <a:lstStyle/>
          <a:p>
            <a:pPr indent="0" marL="0">
              <a:buNone/>
            </a:pPr>
            <a:r>
              <a:rPr lang="en-US" sz="5000" b="1" dirty="0">
                <a:solidFill>
                  <a:schemeClr val="accent3"/>
                </a:solidFill>
                <a:latin typeface="Courier New" pitchFamily="34" charset="0"/>
                <a:ea typeface="Courier New" pitchFamily="34" charset="-122"/>
                <a:cs typeface="Courier New" pitchFamily="34" charset="-120"/>
              </a:rPr>
              <a:t>III</a:t>
            </a:r>
            <a:endParaRPr lang="en-US" sz="5000" dirty="0"/>
          </a:p>
        </p:txBody>
      </p:sp>
      <p:sp>
        <p:nvSpPr>
          <p:cNvPr id="12" name="Tipo III texto"/>
          <p:cNvSpPr txBox="1"/>
          <p:nvPr/>
        </p:nvSpPr>
        <p:spPr>
          <a:xfrm>
            <a:off x="8394192" y="2606040"/>
            <a:ext cx="3008376" cy="1874520"/>
          </a:xfrm>
          <a:prstGeom prst="rect">
            <a:avLst/>
          </a:prstGeom>
          <a:noFill/>
          <a:ln/>
        </p:spPr>
        <p:txBody>
          <a:bodyPr wrap="square" lIns="0" tIns="0" rIns="0" bIns="0" rtlCol="0" anchor="t"/>
          <a:lstStyle/>
          <a:p>
            <a:pPr indent="0" marL="0">
              <a:buNone/>
            </a:pPr>
            <a:r>
              <a:rPr lang="en-US" sz="2200" b="1" dirty="0">
                <a:solidFill>
                  <a:schemeClr val="tx1"/>
                </a:solidFill>
              </a:rPr>
              <a:t>Tipo III</a:t>
            </a:r>
            <a:endParaRPr lang="en-US" sz="1600" dirty="0"/>
          </a:p>
          <a:p>
            <a:pPr indent="0" marL="0">
              <a:spcBef>
                <a:spcPts val="800"/>
              </a:spcBef>
              <a:buNone/>
            </a:pPr>
            <a:r>
              <a:rPr lang="en-US" sz="1900" dirty="0">
                <a:solidFill>
                  <a:schemeClr val="accent4"/>
                </a:solidFill>
              </a:rPr>
              <a:t>O modelo se desvia dos objetivos: pode até ser válido, mas não responde às perguntas.</a:t>
            </a:r>
            <a:endParaRPr lang="en-US" sz="1600" dirty="0"/>
          </a:p>
        </p:txBody>
      </p:sp>
      <p:sp>
        <p:nvSpPr>
          <p:cNvPr id="13" name="Sistemas novos"/>
          <p:cNvSpPr/>
          <p:nvPr/>
        </p:nvSpPr>
        <p:spPr>
          <a:xfrm>
            <a:off x="548640" y="4892040"/>
            <a:ext cx="11091672" cy="1097280"/>
          </a:xfrm>
          <a:prstGeom prst="roundRect">
            <a:avLst>
              <a:gd name="adj" fmla="val 5000"/>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4" name="Sistemas novos texto"/>
          <p:cNvSpPr txBox="1"/>
          <p:nvPr/>
        </p:nvSpPr>
        <p:spPr>
          <a:xfrm>
            <a:off x="804672" y="5111496"/>
            <a:ext cx="10579608" cy="658368"/>
          </a:xfrm>
          <a:prstGeom prst="rect">
            <a:avLst/>
          </a:prstGeom>
          <a:noFill/>
          <a:ln/>
        </p:spPr>
        <p:txBody>
          <a:bodyPr wrap="square" lIns="0" tIns="0" rIns="0" bIns="0" rtlCol="0" anchor="t"/>
          <a:lstStyle/>
          <a:p>
            <a:pPr indent="0" marL="0">
              <a:buNone/>
            </a:pPr>
            <a:r>
              <a:rPr lang="en-US" sz="1900" b="1" dirty="0">
                <a:solidFill>
                  <a:schemeClr val="tx1"/>
                </a:solidFill>
              </a:rPr>
              <a:t>Sistemas novos são mais difíceis de validar</a:t>
            </a:r>
            <a:endParaRPr lang="en-US" sz="1600" dirty="0"/>
          </a:p>
          <a:p>
            <a:pPr indent="0" marL="0">
              <a:spcBef>
                <a:spcPts val="800"/>
              </a:spcBef>
              <a:buNone/>
            </a:pPr>
            <a:r>
              <a:rPr lang="en-US" sz="1700" dirty="0">
                <a:solidFill>
                  <a:schemeClr val="accent4"/>
                </a:solidFill>
              </a:rPr>
              <a:t>Se o sistema nunca operou, não há dados históricos para comparar.</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Teste de Turing, ou validação black-box</a:t>
            </a:r>
            <a:endParaRPr lang="en-US" sz="3000" dirty="0"/>
          </a:p>
        </p:txBody>
      </p:sp>
      <p:pic>
        <p:nvPicPr>
          <p:cNvPr id="4" name="Figura 5.2" descr="Teste de Turing: interrogador, pessoa e computador em três salas">    </p:cNvPr>
          <p:cNvPicPr>
            <a:picLocks noChangeAspect="1"/>
          </p:cNvPicPr>
          <p:nvPr/>
        </p:nvPicPr>
        <p:blipFill>
          <a:blip r:embed="rId1"/>
          <a:stretch>
            <a:fillRect/>
          </a:stretch>
        </p:blipFill>
        <p:spPr>
          <a:xfrm>
            <a:off x="548640" y="1633451"/>
            <a:ext cx="5212080" cy="4094018"/>
          </a:xfrm>
          <a:prstGeom prst="rect">
            <a:avLst/>
          </a:prstGeom>
        </p:spPr>
      </p:pic>
      <p:sp>
        <p:nvSpPr>
          <p:cNvPr id="5" name="Jogo da imitação"/>
          <p:cNvSpPr/>
          <p:nvPr/>
        </p:nvSpPr>
        <p:spPr>
          <a:xfrm>
            <a:off x="6080760" y="1417320"/>
            <a:ext cx="5559552" cy="1965960"/>
          </a:xfrm>
          <a:prstGeom prst="roundRect">
            <a:avLst>
              <a:gd name="adj" fmla="val 2791"/>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6" name="Jogo da imitação texto"/>
          <p:cNvSpPr txBox="1"/>
          <p:nvPr/>
        </p:nvSpPr>
        <p:spPr>
          <a:xfrm>
            <a:off x="6336792" y="1636776"/>
            <a:ext cx="5047488" cy="1527048"/>
          </a:xfrm>
          <a:prstGeom prst="rect">
            <a:avLst/>
          </a:prstGeom>
          <a:noFill/>
          <a:ln/>
        </p:spPr>
        <p:txBody>
          <a:bodyPr wrap="square" lIns="0" tIns="0" rIns="0" bIns="0" rtlCol="0" anchor="t"/>
          <a:lstStyle/>
          <a:p>
            <a:pPr indent="0" marL="0">
              <a:buNone/>
            </a:pPr>
            <a:r>
              <a:rPr lang="en-US" sz="2000" b="1" dirty="0">
                <a:solidFill>
                  <a:schemeClr val="tx1"/>
                </a:solidFill>
              </a:rPr>
              <a:t>O jogo da imitação (Turing, 1950)</a:t>
            </a:r>
            <a:endParaRPr lang="en-US" sz="1600" dirty="0"/>
          </a:p>
          <a:p>
            <a:pPr indent="0" marL="0">
              <a:spcBef>
                <a:spcPts val="800"/>
              </a:spcBef>
              <a:buNone/>
            </a:pPr>
            <a:r>
              <a:rPr lang="en-US" sz="1700" dirty="0">
                <a:solidFill>
                  <a:schemeClr val="accent4"/>
                </a:solidFill>
              </a:rPr>
              <a:t>Um interrogador conversa por terminal com uma pessoa e com um computador. Se não descobrir qual é o computador, ele poderia ser considerado inteligente.</a:t>
            </a:r>
            <a:endParaRPr lang="en-US" sz="1600" dirty="0"/>
          </a:p>
        </p:txBody>
      </p:sp>
      <p:sp>
        <p:nvSpPr>
          <p:cNvPr id="7" name="Na validação"/>
          <p:cNvSpPr/>
          <p:nvPr/>
        </p:nvSpPr>
        <p:spPr>
          <a:xfrm>
            <a:off x="6080760" y="3566160"/>
            <a:ext cx="5559552" cy="1691640"/>
          </a:xfrm>
          <a:prstGeom prst="roundRect">
            <a:avLst>
              <a:gd name="adj" fmla="val 3243"/>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8" name="Na validação texto"/>
          <p:cNvSpPr txBox="1"/>
          <p:nvPr/>
        </p:nvSpPr>
        <p:spPr>
          <a:xfrm>
            <a:off x="6336792" y="3785616"/>
            <a:ext cx="5047488" cy="1252728"/>
          </a:xfrm>
          <a:prstGeom prst="rect">
            <a:avLst/>
          </a:prstGeom>
          <a:noFill/>
          <a:ln/>
        </p:spPr>
        <p:txBody>
          <a:bodyPr wrap="square" lIns="0" tIns="0" rIns="0" bIns="0" rtlCol="0" anchor="t"/>
          <a:lstStyle/>
          <a:p>
            <a:pPr indent="0" marL="0">
              <a:buNone/>
            </a:pPr>
            <a:r>
              <a:rPr lang="en-US" sz="2000" b="1" dirty="0">
                <a:solidFill>
                  <a:schemeClr val="accent2"/>
                </a:solidFill>
              </a:rPr>
              <a:t>Na validação</a:t>
            </a:r>
            <a:endParaRPr lang="en-US" sz="1600" dirty="0"/>
          </a:p>
          <a:p>
            <a:pPr indent="0" marL="0">
              <a:spcBef>
                <a:spcPts val="800"/>
              </a:spcBef>
              <a:buNone/>
            </a:pPr>
            <a:r>
              <a:rPr lang="en-US" sz="1700" dirty="0">
                <a:solidFill>
                  <a:schemeClr val="bg2"/>
                </a:solidFill>
              </a:rPr>
              <a:t>Um especialista recebe saídas do sistema real e do modelo, sem saber qual é qual. Se não distinguir, o modelo é, em certa extensão, válido.</a:t>
            </a:r>
            <a:endParaRPr lang="en-US" sz="1600" dirty="0"/>
          </a:p>
        </p:txBody>
      </p:sp>
      <p:sp>
        <p:nvSpPr>
          <p:cNvPr id="9" name="Limites"/>
          <p:cNvSpPr txBox="1"/>
          <p:nvPr/>
        </p:nvSpPr>
        <p:spPr>
          <a:xfrm>
            <a:off x="6080760" y="5394960"/>
            <a:ext cx="5559552" cy="640080"/>
          </a:xfrm>
          <a:prstGeom prst="rect">
            <a:avLst/>
          </a:prstGeom>
          <a:noFill/>
          <a:ln/>
        </p:spPr>
        <p:txBody>
          <a:bodyPr wrap="square" lIns="0" tIns="0" rIns="0" bIns="0" rtlCol="0" anchor="t"/>
          <a:lstStyle/>
          <a:p>
            <a:pPr indent="0" marL="0">
              <a:buNone/>
            </a:pPr>
            <a:r>
              <a:rPr lang="en-US" sz="1500" dirty="0">
                <a:solidFill>
                  <a:schemeClr val="accent4"/>
                </a:solidFill>
              </a:rPr>
              <a:t>Só vale com o sistema real em operação e sem melhorias no modelo. Sem especialista: comparação estatística com os dados históricos (exercício 5).</a:t>
            </a:r>
            <a:endParaRPr lang="en-US" sz="15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Outras técnicas de validação</a:t>
            </a:r>
            <a:endParaRPr lang="en-US" sz="3000" dirty="0"/>
          </a:p>
        </p:txBody>
      </p:sp>
      <p:sp>
        <p:nvSpPr>
          <p:cNvPr id="4" name="Duplicação de modelos"/>
          <p:cNvSpPr/>
          <p:nvPr/>
        </p:nvSpPr>
        <p:spPr>
          <a:xfrm>
            <a:off x="548640" y="1417320"/>
            <a:ext cx="2578608" cy="4572000"/>
          </a:xfrm>
          <a:prstGeom prst="roundRect">
            <a:avLst>
              <a:gd name="adj" fmla="val 212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5" name="Duplicação de modelos texto"/>
          <p:cNvSpPr txBox="1"/>
          <p:nvPr/>
        </p:nvSpPr>
        <p:spPr>
          <a:xfrm>
            <a:off x="804672" y="1636776"/>
            <a:ext cx="2066544" cy="4133088"/>
          </a:xfrm>
          <a:prstGeom prst="rect">
            <a:avLst/>
          </a:prstGeom>
          <a:noFill/>
          <a:ln/>
        </p:spPr>
        <p:txBody>
          <a:bodyPr wrap="square" lIns="0" tIns="0" rIns="0" bIns="0" rtlCol="0" anchor="t"/>
          <a:lstStyle/>
          <a:p>
            <a:pPr indent="0" marL="0">
              <a:buNone/>
            </a:pPr>
            <a:r>
              <a:rPr lang="en-US" sz="2100" b="1" dirty="0">
                <a:solidFill>
                  <a:schemeClr val="tx1"/>
                </a:solidFill>
              </a:rPr>
              <a:t>Duplicação de modelos</a:t>
            </a:r>
            <a:endParaRPr lang="en-US" sz="1600" dirty="0"/>
          </a:p>
          <a:p>
            <a:pPr indent="0" marL="0">
              <a:spcBef>
                <a:spcPts val="800"/>
              </a:spcBef>
              <a:buNone/>
            </a:pPr>
            <a:r>
              <a:rPr lang="en-US" sz="1950" dirty="0">
                <a:solidFill>
                  <a:schemeClr val="accent4"/>
                </a:solidFill>
              </a:rPr>
              <a:t>Duas equipes independentes modelam o mesmo sistema. Eficiente, mas cara: só em simulações críticas, de custo alto ou risco de vidas.</a:t>
            </a:r>
            <a:endParaRPr lang="en-US" sz="1600" dirty="0"/>
          </a:p>
        </p:txBody>
      </p:sp>
      <p:sp>
        <p:nvSpPr>
          <p:cNvPr id="6" name="Comparação com modelos anteriores"/>
          <p:cNvSpPr/>
          <p:nvPr/>
        </p:nvSpPr>
        <p:spPr>
          <a:xfrm>
            <a:off x="3383280" y="1417320"/>
            <a:ext cx="2578608" cy="4572000"/>
          </a:xfrm>
          <a:prstGeom prst="roundRect">
            <a:avLst>
              <a:gd name="adj" fmla="val 212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Comparação com modelos anteriores texto"/>
          <p:cNvSpPr txBox="1"/>
          <p:nvPr/>
        </p:nvSpPr>
        <p:spPr>
          <a:xfrm>
            <a:off x="3639312" y="1636776"/>
            <a:ext cx="2066544" cy="4133088"/>
          </a:xfrm>
          <a:prstGeom prst="rect">
            <a:avLst/>
          </a:prstGeom>
          <a:noFill/>
          <a:ln/>
        </p:spPr>
        <p:txBody>
          <a:bodyPr wrap="square" lIns="0" tIns="0" rIns="0" bIns="0" rtlCol="0" anchor="t"/>
          <a:lstStyle/>
          <a:p>
            <a:pPr indent="0" marL="0">
              <a:buNone/>
            </a:pPr>
            <a:r>
              <a:rPr lang="en-US" sz="2100" b="1" dirty="0">
                <a:solidFill>
                  <a:schemeClr val="tx1"/>
                </a:solidFill>
              </a:rPr>
              <a:t>Comparação com modelos anteriores</a:t>
            </a:r>
            <a:endParaRPr lang="en-US" sz="1600" dirty="0"/>
          </a:p>
          <a:p>
            <a:pPr indent="0" marL="0">
              <a:spcBef>
                <a:spcPts val="800"/>
              </a:spcBef>
              <a:buNone/>
            </a:pPr>
            <a:r>
              <a:rPr lang="en-US" sz="1950" dirty="0">
                <a:solidFill>
                  <a:schemeClr val="accent4"/>
                </a:solidFill>
              </a:rPr>
              <a:t>Partir de um modelo já validado, ou comparar com um mais simples, como um de Teoria das Filas.</a:t>
            </a:r>
            <a:endParaRPr lang="en-US" sz="1600" dirty="0"/>
          </a:p>
        </p:txBody>
      </p:sp>
      <p:sp>
        <p:nvSpPr>
          <p:cNvPr id="8" name="Análise de sensibilidade"/>
          <p:cNvSpPr/>
          <p:nvPr/>
        </p:nvSpPr>
        <p:spPr>
          <a:xfrm>
            <a:off x="6217920" y="1417320"/>
            <a:ext cx="2578608" cy="4572000"/>
          </a:xfrm>
          <a:prstGeom prst="roundRect">
            <a:avLst>
              <a:gd name="adj" fmla="val 212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9" name="Análise de sensibilidade texto"/>
          <p:cNvSpPr txBox="1"/>
          <p:nvPr/>
        </p:nvSpPr>
        <p:spPr>
          <a:xfrm>
            <a:off x="6473952" y="1636776"/>
            <a:ext cx="2066544" cy="4133088"/>
          </a:xfrm>
          <a:prstGeom prst="rect">
            <a:avLst/>
          </a:prstGeom>
          <a:noFill/>
          <a:ln/>
        </p:spPr>
        <p:txBody>
          <a:bodyPr wrap="square" lIns="0" tIns="0" rIns="0" bIns="0" rtlCol="0" anchor="t"/>
          <a:lstStyle/>
          <a:p>
            <a:pPr indent="0" marL="0">
              <a:buNone/>
            </a:pPr>
            <a:r>
              <a:rPr lang="en-US" sz="2100" b="1" dirty="0">
                <a:solidFill>
                  <a:schemeClr val="tx1"/>
                </a:solidFill>
              </a:rPr>
              <a:t>Análise de sensibilidade</a:t>
            </a:r>
            <a:endParaRPr lang="en-US" sz="1600" dirty="0"/>
          </a:p>
          <a:p>
            <a:pPr indent="0" marL="0">
              <a:spcBef>
                <a:spcPts val="800"/>
              </a:spcBef>
              <a:buNone/>
            </a:pPr>
            <a:r>
              <a:rPr lang="en-US" sz="1950" dirty="0">
                <a:solidFill>
                  <a:schemeClr val="accent4"/>
                </a:solidFill>
              </a:rPr>
              <a:t>Se o modelo é sensível a A e B e não a C e D, a atenção vai para as hipóteses sobre A e B.</a:t>
            </a:r>
            <a:endParaRPr lang="en-US" sz="1600" dirty="0"/>
          </a:p>
        </p:txBody>
      </p:sp>
      <p:sp>
        <p:nvSpPr>
          <p:cNvPr id="10" name="Validação face a face"/>
          <p:cNvSpPr/>
          <p:nvPr/>
        </p:nvSpPr>
        <p:spPr>
          <a:xfrm>
            <a:off x="9052560" y="1417320"/>
            <a:ext cx="2578608" cy="4572000"/>
          </a:xfrm>
          <a:prstGeom prst="roundRect">
            <a:avLst>
              <a:gd name="adj" fmla="val 2128"/>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11" name="Validação face a face texto"/>
          <p:cNvSpPr txBox="1"/>
          <p:nvPr/>
        </p:nvSpPr>
        <p:spPr>
          <a:xfrm>
            <a:off x="9308592" y="1636776"/>
            <a:ext cx="2066544" cy="4133088"/>
          </a:xfrm>
          <a:prstGeom prst="rect">
            <a:avLst/>
          </a:prstGeom>
          <a:noFill/>
          <a:ln/>
        </p:spPr>
        <p:txBody>
          <a:bodyPr wrap="square" lIns="0" tIns="0" rIns="0" bIns="0" rtlCol="0" anchor="t"/>
          <a:lstStyle/>
          <a:p>
            <a:pPr indent="0" marL="0">
              <a:buNone/>
            </a:pPr>
            <a:r>
              <a:rPr lang="en-US" sz="2100" b="1" dirty="0">
                <a:solidFill>
                  <a:schemeClr val="accent2"/>
                </a:solidFill>
              </a:rPr>
              <a:t>Validação face a face</a:t>
            </a:r>
            <a:endParaRPr lang="en-US" sz="1600" dirty="0"/>
          </a:p>
          <a:p>
            <a:pPr indent="0" marL="0">
              <a:spcBef>
                <a:spcPts val="800"/>
              </a:spcBef>
              <a:buNone/>
            </a:pPr>
            <a:r>
              <a:rPr lang="en-US" sz="1950" dirty="0">
                <a:solidFill>
                  <a:schemeClr val="bg2"/>
                </a:solidFill>
              </a:rPr>
              <a:t>O analista discute com quem entende do processo, o advogado do diabo. Vale para o modelo e para os resultados.</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Três níveis de validação</a:t>
            </a:r>
            <a:endParaRPr lang="en-US" sz="3000" dirty="0"/>
          </a:p>
        </p:txBody>
      </p:sp>
      <p:sp>
        <p:nvSpPr>
          <p:cNvPr id="4" name="Qualitativo"/>
          <p:cNvSpPr/>
          <p:nvPr/>
        </p:nvSpPr>
        <p:spPr>
          <a:xfrm>
            <a:off x="548640" y="1417320"/>
            <a:ext cx="3520440" cy="4572000"/>
          </a:xfrm>
          <a:prstGeom prst="roundRect">
            <a:avLst>
              <a:gd name="adj" fmla="val 155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5" name="Qualitativo texto"/>
          <p:cNvSpPr txBox="1"/>
          <p:nvPr/>
        </p:nvSpPr>
        <p:spPr>
          <a:xfrm>
            <a:off x="804672" y="1645920"/>
            <a:ext cx="3008376" cy="4160520"/>
          </a:xfrm>
          <a:prstGeom prst="rect">
            <a:avLst/>
          </a:prstGeom>
          <a:noFill/>
          <a:ln/>
        </p:spPr>
        <p:txBody>
          <a:bodyPr wrap="square" lIns="0" tIns="0" rIns="0" bIns="0" rtlCol="0" anchor="t"/>
          <a:lstStyle/>
          <a:p>
            <a:pPr indent="0" marL="0">
              <a:buNone/>
            </a:pPr>
            <a:r>
              <a:rPr lang="en-US" sz="3400" b="1" dirty="0">
                <a:solidFill>
                  <a:schemeClr val="accent1"/>
                </a:solidFill>
              </a:rPr>
              <a:t>1º</a:t>
            </a:r>
            <a:endParaRPr lang="en-US" sz="1600" dirty="0"/>
          </a:p>
          <a:p>
            <a:pPr indent="0" marL="0">
              <a:spcBef>
                <a:spcPts val="600"/>
              </a:spcBef>
              <a:buNone/>
            </a:pPr>
            <a:r>
              <a:rPr lang="en-US" sz="2100" b="1" dirty="0">
                <a:solidFill>
                  <a:schemeClr val="tx1"/>
                </a:solidFill>
              </a:rPr>
              <a:t>Qualitativo</a:t>
            </a:r>
            <a:endParaRPr lang="en-US" sz="1600" dirty="0"/>
          </a:p>
          <a:p>
            <a:pPr indent="0" marL="0">
              <a:spcBef>
                <a:spcPts val="800"/>
              </a:spcBef>
              <a:buNone/>
            </a:pPr>
            <a:r>
              <a:rPr lang="en-US" sz="1800" dirty="0">
                <a:solidFill>
                  <a:schemeClr val="tx1"/>
                </a:solidFill>
              </a:rPr>
              <a:t>Em linhas gerais, o modelo se comporta como a realidade?</a:t>
            </a:r>
            <a:endParaRPr lang="en-US" sz="1600" dirty="0"/>
          </a:p>
          <a:p>
            <a:pPr marL="342900" indent="-342900">
              <a:spcBef>
                <a:spcPts val="1200"/>
              </a:spcBef>
              <a:buSzPct val="100000"/>
              <a:buChar char="•"/>
            </a:pPr>
            <a:r>
              <a:rPr lang="en-US" sz="1750" dirty="0">
                <a:solidFill>
                  <a:schemeClr val="accent4"/>
                </a:solidFill>
              </a:rPr>
              <a:t>o gargalo do modelo é o gargalo real?</a:t>
            </a:r>
            <a:endParaRPr lang="en-US" sz="1600" dirty="0"/>
          </a:p>
          <a:p>
            <a:pPr marL="342900" indent="-342900">
              <a:spcBef>
                <a:spcPts val="700"/>
              </a:spcBef>
              <a:buSzPct val="100000"/>
              <a:buChar char="•"/>
            </a:pPr>
            <a:r>
              <a:rPr lang="en-US" sz="1750" dirty="0">
                <a:solidFill>
                  <a:schemeClr val="accent4"/>
                </a:solidFill>
              </a:rPr>
              <a:t>o recurso mais e o menos usado coincidem?</a:t>
            </a:r>
            <a:endParaRPr lang="en-US" sz="1600" dirty="0"/>
          </a:p>
          <a:p>
            <a:pPr marL="342900" indent="-342900">
              <a:spcBef>
                <a:spcPts val="700"/>
              </a:spcBef>
              <a:buSzPct val="100000"/>
              <a:buChar char="•"/>
            </a:pPr>
            <a:r>
              <a:rPr lang="en-US" sz="1750" dirty="0">
                <a:solidFill>
                  <a:schemeClr val="accent4"/>
                </a:solidFill>
              </a:rPr>
              <a:t>onde há fila no modelo, há fila no real?</a:t>
            </a:r>
            <a:endParaRPr lang="en-US" sz="1600" dirty="0"/>
          </a:p>
        </p:txBody>
      </p:sp>
      <p:sp>
        <p:nvSpPr>
          <p:cNvPr id="6" name="Quantitativo informal"/>
          <p:cNvSpPr/>
          <p:nvPr/>
        </p:nvSpPr>
        <p:spPr>
          <a:xfrm>
            <a:off x="4343400" y="1417320"/>
            <a:ext cx="3520440" cy="4572000"/>
          </a:xfrm>
          <a:prstGeom prst="roundRect">
            <a:avLst>
              <a:gd name="adj" fmla="val 155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Quantitativo informal texto"/>
          <p:cNvSpPr txBox="1"/>
          <p:nvPr/>
        </p:nvSpPr>
        <p:spPr>
          <a:xfrm>
            <a:off x="4599432" y="1645920"/>
            <a:ext cx="3008376" cy="4160520"/>
          </a:xfrm>
          <a:prstGeom prst="rect">
            <a:avLst/>
          </a:prstGeom>
          <a:noFill/>
          <a:ln/>
        </p:spPr>
        <p:txBody>
          <a:bodyPr wrap="square" lIns="0" tIns="0" rIns="0" bIns="0" rtlCol="0" anchor="t"/>
          <a:lstStyle/>
          <a:p>
            <a:pPr indent="0" marL="0">
              <a:buNone/>
            </a:pPr>
            <a:r>
              <a:rPr lang="en-US" sz="3400" b="1" dirty="0">
                <a:solidFill>
                  <a:schemeClr val="accent1"/>
                </a:solidFill>
              </a:rPr>
              <a:t>2º</a:t>
            </a:r>
            <a:endParaRPr lang="en-US" sz="1600" dirty="0"/>
          </a:p>
          <a:p>
            <a:pPr indent="0" marL="0">
              <a:spcBef>
                <a:spcPts val="600"/>
              </a:spcBef>
              <a:buNone/>
            </a:pPr>
            <a:r>
              <a:rPr lang="en-US" sz="2100" b="1" dirty="0">
                <a:solidFill>
                  <a:schemeClr val="tx1"/>
                </a:solidFill>
              </a:rPr>
              <a:t>Quantitativo informal</a:t>
            </a:r>
            <a:endParaRPr lang="en-US" sz="1600" dirty="0"/>
          </a:p>
          <a:p>
            <a:pPr indent="0" marL="0">
              <a:spcBef>
                <a:spcPts val="800"/>
              </a:spcBef>
              <a:buNone/>
            </a:pPr>
            <a:r>
              <a:rPr lang="en-US" sz="1800" dirty="0">
                <a:solidFill>
                  <a:schemeClr val="tx1"/>
                </a:solidFill>
              </a:rPr>
              <a:t>Dados pontuais ou de entrevistas: vale a ordem de grandeza.</a:t>
            </a:r>
            <a:endParaRPr lang="en-US" sz="1600" dirty="0"/>
          </a:p>
          <a:p>
            <a:pPr marL="342900" indent="-342900">
              <a:spcBef>
                <a:spcPts val="1200"/>
              </a:spcBef>
              <a:buSzPct val="100000"/>
              <a:buChar char="•"/>
            </a:pPr>
            <a:r>
              <a:rPr lang="en-US" sz="1750" dirty="0">
                <a:solidFill>
                  <a:schemeClr val="accent4"/>
                </a:solidFill>
              </a:rPr>
              <a:t>ocupação real ~70%: fora de 60–80%, inválido</a:t>
            </a:r>
            <a:endParaRPr lang="en-US" sz="1600" dirty="0"/>
          </a:p>
          <a:p>
            <a:pPr marL="342900" indent="-342900">
              <a:spcBef>
                <a:spcPts val="700"/>
              </a:spcBef>
              <a:buSzPct val="100000"/>
              <a:buChar char="•"/>
            </a:pPr>
            <a:r>
              <a:rPr lang="en-US" sz="1750" dirty="0">
                <a:solidFill>
                  <a:schemeClr val="accent4"/>
                </a:solidFill>
              </a:rPr>
              <a:t>pico de fila de 5: média 0 ou acima de 20, inválido</a:t>
            </a:r>
            <a:endParaRPr lang="en-US" sz="1600" dirty="0"/>
          </a:p>
          <a:p>
            <a:pPr marL="342900" indent="-342900">
              <a:spcBef>
                <a:spcPts val="700"/>
              </a:spcBef>
              <a:buSzPct val="100000"/>
              <a:buChar char="•"/>
            </a:pPr>
            <a:r>
              <a:rPr lang="en-US" sz="1750" dirty="0">
                <a:solidFill>
                  <a:schemeClr val="accent4"/>
                </a:solidFill>
              </a:rPr>
              <a:t>150 peças/dia: modelo com 400, inválido</a:t>
            </a:r>
            <a:endParaRPr lang="en-US" sz="1600" dirty="0"/>
          </a:p>
        </p:txBody>
      </p:sp>
      <p:sp>
        <p:nvSpPr>
          <p:cNvPr id="8" name="Quantitativo formal"/>
          <p:cNvSpPr/>
          <p:nvPr/>
        </p:nvSpPr>
        <p:spPr>
          <a:xfrm>
            <a:off x="8138160" y="1417320"/>
            <a:ext cx="3520440" cy="4572000"/>
          </a:xfrm>
          <a:prstGeom prst="roundRect">
            <a:avLst>
              <a:gd name="adj" fmla="val 1558"/>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9" name="Quantitativo formal texto"/>
          <p:cNvSpPr txBox="1"/>
          <p:nvPr/>
        </p:nvSpPr>
        <p:spPr>
          <a:xfrm>
            <a:off x="8394192" y="1645920"/>
            <a:ext cx="3008376" cy="4160520"/>
          </a:xfrm>
          <a:prstGeom prst="rect">
            <a:avLst/>
          </a:prstGeom>
          <a:noFill/>
          <a:ln/>
        </p:spPr>
        <p:txBody>
          <a:bodyPr wrap="square" lIns="0" tIns="0" rIns="0" bIns="0" rtlCol="0" anchor="t"/>
          <a:lstStyle/>
          <a:p>
            <a:pPr indent="0" marL="0">
              <a:buNone/>
            </a:pPr>
            <a:r>
              <a:rPr lang="en-US" sz="3400" b="1" dirty="0">
                <a:solidFill>
                  <a:schemeClr val="accent1"/>
                </a:solidFill>
              </a:rPr>
              <a:t>3º</a:t>
            </a:r>
            <a:endParaRPr lang="en-US" sz="1600" dirty="0"/>
          </a:p>
          <a:p>
            <a:pPr indent="0" marL="0">
              <a:spcBef>
                <a:spcPts val="600"/>
              </a:spcBef>
              <a:buNone/>
            </a:pPr>
            <a:r>
              <a:rPr lang="en-US" sz="2100" b="1" dirty="0">
                <a:solidFill>
                  <a:schemeClr val="accent2"/>
                </a:solidFill>
              </a:rPr>
              <a:t>Quantitativo formal</a:t>
            </a:r>
            <a:endParaRPr lang="en-US" sz="1600" dirty="0"/>
          </a:p>
          <a:p>
            <a:pPr indent="0" marL="0">
              <a:spcBef>
                <a:spcPts val="800"/>
              </a:spcBef>
              <a:buNone/>
            </a:pPr>
            <a:r>
              <a:rPr lang="en-US" sz="1800" dirty="0">
                <a:solidFill>
                  <a:schemeClr val="bg2"/>
                </a:solidFill>
              </a:rPr>
              <a:t>Técnicas estatísticas. A mais usada: a diferença entre duas médias de amostras independentes.</a:t>
            </a:r>
            <a:endParaRPr lang="en-US" sz="1600" dirty="0"/>
          </a:p>
          <a:p>
            <a:pPr marL="342900" indent="-342900">
              <a:spcBef>
                <a:spcPts val="1200"/>
              </a:spcBef>
              <a:buSzPct val="100000"/>
              <a:buChar char="•"/>
            </a:pPr>
            <a:r>
              <a:rPr lang="en-US" sz="1750" dirty="0">
                <a:solidFill>
                  <a:schemeClr val="bg2"/>
                </a:solidFill>
              </a:rPr>
              <a:t>n replicações do modelo contra n do sistema real</a:t>
            </a:r>
            <a:endParaRPr lang="en-US" sz="1600" dirty="0"/>
          </a:p>
          <a:p>
            <a:pPr marL="342900" indent="-342900">
              <a:spcBef>
                <a:spcPts val="700"/>
              </a:spcBef>
              <a:buSzPct val="100000"/>
              <a:buChar char="•"/>
            </a:pPr>
            <a:r>
              <a:rPr lang="en-US" sz="1750" dirty="0">
                <a:solidFill>
                  <a:schemeClr val="bg2"/>
                </a:solidFill>
              </a:rPr>
              <a:t>detalhes no exercício resolvido 5</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O que os níveis não garantem</a:t>
            </a:r>
            <a:endParaRPr lang="en-US" sz="3000" dirty="0"/>
          </a:p>
        </p:txBody>
      </p:sp>
      <p:sp>
        <p:nvSpPr>
          <p:cNvPr id="4" name="Só com o sistema real"/>
          <p:cNvSpPr/>
          <p:nvPr/>
        </p:nvSpPr>
        <p:spPr>
          <a:xfrm>
            <a:off x="548640" y="1417320"/>
            <a:ext cx="3520440" cy="2011680"/>
          </a:xfrm>
          <a:prstGeom prst="roundRect">
            <a:avLst>
              <a:gd name="adj" fmla="val 2727"/>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5" name="Só com o sistema real texto"/>
          <p:cNvSpPr txBox="1"/>
          <p:nvPr/>
        </p:nvSpPr>
        <p:spPr>
          <a:xfrm>
            <a:off x="804672" y="1636776"/>
            <a:ext cx="3008376" cy="1572768"/>
          </a:xfrm>
          <a:prstGeom prst="rect">
            <a:avLst/>
          </a:prstGeom>
          <a:noFill/>
          <a:ln/>
        </p:spPr>
        <p:txBody>
          <a:bodyPr wrap="square" lIns="0" tIns="0" rIns="0" bIns="0" rtlCol="0" anchor="t"/>
          <a:lstStyle/>
          <a:p>
            <a:pPr indent="0" marL="0">
              <a:buNone/>
            </a:pPr>
            <a:r>
              <a:rPr lang="en-US" sz="2100" b="1" dirty="0">
                <a:solidFill>
                  <a:schemeClr val="tx1"/>
                </a:solidFill>
              </a:rPr>
              <a:t>Só com o sistema real</a:t>
            </a:r>
            <a:endParaRPr lang="en-US" sz="1600" dirty="0"/>
          </a:p>
          <a:p>
            <a:pPr indent="0" marL="0">
              <a:spcBef>
                <a:spcPts val="800"/>
              </a:spcBef>
              <a:buNone/>
            </a:pPr>
            <a:r>
              <a:rPr lang="en-US" sz="1850" dirty="0">
                <a:solidFill>
                  <a:schemeClr val="accent4"/>
                </a:solidFill>
              </a:rPr>
              <a:t>Os três níveis exigem que o sistema exista.</a:t>
            </a:r>
            <a:endParaRPr lang="en-US" sz="1600" dirty="0"/>
          </a:p>
        </p:txBody>
      </p:sp>
      <p:sp>
        <p:nvSpPr>
          <p:cNvPr id="6" name="Todos ao mesmo tempo"/>
          <p:cNvSpPr/>
          <p:nvPr/>
        </p:nvSpPr>
        <p:spPr>
          <a:xfrm>
            <a:off x="4343400" y="1417320"/>
            <a:ext cx="3520440" cy="2011680"/>
          </a:xfrm>
          <a:prstGeom prst="roundRect">
            <a:avLst>
              <a:gd name="adj" fmla="val 2727"/>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Todos ao mesmo tempo texto"/>
          <p:cNvSpPr txBox="1"/>
          <p:nvPr/>
        </p:nvSpPr>
        <p:spPr>
          <a:xfrm>
            <a:off x="4599432" y="1636776"/>
            <a:ext cx="3008376" cy="1572768"/>
          </a:xfrm>
          <a:prstGeom prst="rect">
            <a:avLst/>
          </a:prstGeom>
          <a:noFill/>
          <a:ln/>
        </p:spPr>
        <p:txBody>
          <a:bodyPr wrap="square" lIns="0" tIns="0" rIns="0" bIns="0" rtlCol="0" anchor="t"/>
          <a:lstStyle/>
          <a:p>
            <a:pPr indent="0" marL="0">
              <a:buNone/>
            </a:pPr>
            <a:r>
              <a:rPr lang="en-US" sz="2100" b="1" dirty="0">
                <a:solidFill>
                  <a:schemeClr val="tx1"/>
                </a:solidFill>
              </a:rPr>
              <a:t>Todos ao mesmo tempo</a:t>
            </a:r>
            <a:endParaRPr lang="en-US" sz="1600" dirty="0"/>
          </a:p>
          <a:p>
            <a:pPr indent="0" marL="0">
              <a:spcBef>
                <a:spcPts val="800"/>
              </a:spcBef>
              <a:buNone/>
            </a:pPr>
            <a:r>
              <a:rPr lang="en-US" sz="1850" dirty="0">
                <a:solidFill>
                  <a:schemeClr val="accent4"/>
                </a:solidFill>
              </a:rPr>
              <a:t>Cada nível pode servir a uma medida de desempenho diferente.</a:t>
            </a:r>
            <a:endParaRPr lang="en-US" sz="1600" dirty="0"/>
          </a:p>
        </p:txBody>
      </p:sp>
      <p:sp>
        <p:nvSpPr>
          <p:cNvPr id="8" name="Várias medidas"/>
          <p:cNvSpPr/>
          <p:nvPr/>
        </p:nvSpPr>
        <p:spPr>
          <a:xfrm>
            <a:off x="8138160" y="1417320"/>
            <a:ext cx="3520440" cy="2011680"/>
          </a:xfrm>
          <a:prstGeom prst="roundRect">
            <a:avLst>
              <a:gd name="adj" fmla="val 2727"/>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9" name="Várias medidas texto"/>
          <p:cNvSpPr txBox="1"/>
          <p:nvPr/>
        </p:nvSpPr>
        <p:spPr>
          <a:xfrm>
            <a:off x="8394192" y="1636776"/>
            <a:ext cx="3008376" cy="1572768"/>
          </a:xfrm>
          <a:prstGeom prst="rect">
            <a:avLst/>
          </a:prstGeom>
          <a:noFill/>
          <a:ln/>
        </p:spPr>
        <p:txBody>
          <a:bodyPr wrap="square" lIns="0" tIns="0" rIns="0" bIns="0" rtlCol="0" anchor="t"/>
          <a:lstStyle/>
          <a:p>
            <a:pPr indent="0" marL="0">
              <a:buNone/>
            </a:pPr>
            <a:r>
              <a:rPr lang="en-US" sz="2100" b="1" dirty="0">
                <a:solidFill>
                  <a:schemeClr val="tx1"/>
                </a:solidFill>
              </a:rPr>
              <a:t>Várias medidas</a:t>
            </a:r>
            <a:endParaRPr lang="en-US" sz="1600" dirty="0"/>
          </a:p>
          <a:p>
            <a:pPr indent="0" marL="0">
              <a:spcBef>
                <a:spcPts val="800"/>
              </a:spcBef>
              <a:buNone/>
            </a:pPr>
            <a:r>
              <a:rPr lang="en-US" sz="1850" dirty="0">
                <a:solidFill>
                  <a:schemeClr val="accent4"/>
                </a:solidFill>
              </a:rPr>
              <a:t>Bater uma medida com a realidade não garante as outras.</a:t>
            </a:r>
            <a:endParaRPr lang="en-US" sz="1600" dirty="0"/>
          </a:p>
        </p:txBody>
      </p:sp>
      <p:sp>
        <p:nvSpPr>
          <p:cNvPr id="10" name="Citação"/>
          <p:cNvSpPr/>
          <p:nvPr/>
        </p:nvSpPr>
        <p:spPr>
          <a:xfrm>
            <a:off x="548640" y="3657600"/>
            <a:ext cx="11091672" cy="2331720"/>
          </a:xfrm>
          <a:prstGeom prst="roundRect">
            <a:avLst>
              <a:gd name="adj" fmla="val 2353"/>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11" name="Citação texto"/>
          <p:cNvSpPr txBox="1"/>
          <p:nvPr/>
        </p:nvSpPr>
        <p:spPr>
          <a:xfrm>
            <a:off x="868680" y="3931920"/>
            <a:ext cx="10451592" cy="1828800"/>
          </a:xfrm>
          <a:prstGeom prst="rect">
            <a:avLst/>
          </a:prstGeom>
          <a:noFill/>
          <a:ln/>
        </p:spPr>
        <p:txBody>
          <a:bodyPr wrap="square" lIns="0" tIns="0" rIns="0" bIns="0" rtlCol="0" anchor="ctr"/>
          <a:lstStyle/>
          <a:p>
            <a:pPr indent="0" marL="0">
              <a:buNone/>
            </a:pPr>
            <a:r>
              <a:rPr lang="en-US" sz="3000" b="1" dirty="0">
                <a:solidFill>
                  <a:schemeClr val="bg2"/>
                </a:solidFill>
              </a:rPr>
              <a:t>“É possível invalidar um modelo de simulação, mas é impossível validá-lo.”</a:t>
            </a:r>
            <a:endParaRPr lang="en-US" sz="1600" dirty="0"/>
          </a:p>
          <a:p>
            <a:pPr indent="0" marL="0">
              <a:spcBef>
                <a:spcPts val="1400"/>
              </a:spcBef>
              <a:buNone/>
            </a:pPr>
            <a:r>
              <a:rPr lang="en-US" sz="1700" dirty="0">
                <a:solidFill>
                  <a:schemeClr val="accent2"/>
                </a:solidFill>
              </a:rPr>
              <a:t>Banks e Chwif (2010). Quanto mais métodos se usam, melhor.</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Validade dos dados</a:t>
            </a:r>
            <a:endParaRPr lang="en-US" sz="3000" dirty="0"/>
          </a:p>
        </p:txBody>
      </p:sp>
      <p:sp>
        <p:nvSpPr>
          <p:cNvPr id="4" name="Finalidades título"/>
          <p:cNvSpPr txBox="1"/>
          <p:nvPr/>
        </p:nvSpPr>
        <p:spPr>
          <a:xfrm>
            <a:off x="548640" y="1371600"/>
            <a:ext cx="11064240" cy="365760"/>
          </a:xfrm>
          <a:prstGeom prst="rect">
            <a:avLst/>
          </a:prstGeom>
          <a:noFill/>
          <a:ln/>
        </p:spPr>
        <p:txBody>
          <a:bodyPr wrap="square" lIns="0" tIns="0" rIns="0" bIns="0" rtlCol="0" anchor="t"/>
          <a:lstStyle/>
          <a:p>
            <a:pPr indent="0" marL="0">
              <a:buNone/>
            </a:pPr>
            <a:r>
              <a:rPr lang="en-US" sz="1800" b="1" dirty="0">
                <a:solidFill>
                  <a:schemeClr val="tx1"/>
                </a:solidFill>
              </a:rPr>
              <a:t>Os dados servem a três finalidades:</a:t>
            </a:r>
            <a:endParaRPr lang="en-US" sz="1800" dirty="0"/>
          </a:p>
        </p:txBody>
      </p:sp>
      <p:sp>
        <p:nvSpPr>
          <p:cNvPr id="5" name="Finalidade 1"/>
          <p:cNvSpPr/>
          <p:nvPr/>
        </p:nvSpPr>
        <p:spPr>
          <a:xfrm>
            <a:off x="548640" y="1828800"/>
            <a:ext cx="3520440" cy="548640"/>
          </a:xfrm>
          <a:prstGeom prst="roundRect">
            <a:avLst>
              <a:gd name="adj" fmla="val 13333"/>
            </a:avLst>
          </a:prstGeom>
          <a:solidFill>
            <a:srgbClr val="FFFFFF"/>
          </a:solidFill>
          <a:ln w="9525">
            <a:solidFill>
              <a:srgbClr val="D9D8D2"/>
            </a:solidFill>
            <a:prstDash val="solid"/>
          </a:ln>
        </p:spPr>
      </p:sp>
      <p:sp>
        <p:nvSpPr>
          <p:cNvPr id="6" name="Finalidade 1 texto"/>
          <p:cNvSpPr txBox="1"/>
          <p:nvPr/>
        </p:nvSpPr>
        <p:spPr>
          <a:xfrm>
            <a:off x="731520" y="1828800"/>
            <a:ext cx="3154680" cy="548640"/>
          </a:xfrm>
          <a:prstGeom prst="rect">
            <a:avLst/>
          </a:prstGeom>
          <a:noFill/>
          <a:ln/>
        </p:spPr>
        <p:txBody>
          <a:bodyPr wrap="square" lIns="0" tIns="0" rIns="0" bIns="0" rtlCol="0" anchor="ctr"/>
          <a:lstStyle/>
          <a:p>
            <a:pPr algn="ctr" indent="0" marL="0">
              <a:buNone/>
            </a:pPr>
            <a:r>
              <a:rPr lang="en-US" sz="1800" dirty="0">
                <a:solidFill>
                  <a:schemeClr val="tx1"/>
                </a:solidFill>
              </a:rPr>
              <a:t>construir o modelo conceitual</a:t>
            </a:r>
            <a:endParaRPr lang="en-US" sz="1800" dirty="0"/>
          </a:p>
        </p:txBody>
      </p:sp>
      <p:sp>
        <p:nvSpPr>
          <p:cNvPr id="7" name="Finalidade 2"/>
          <p:cNvSpPr/>
          <p:nvPr/>
        </p:nvSpPr>
        <p:spPr>
          <a:xfrm>
            <a:off x="4343400" y="1828800"/>
            <a:ext cx="3520440" cy="548640"/>
          </a:xfrm>
          <a:prstGeom prst="roundRect">
            <a:avLst>
              <a:gd name="adj" fmla="val 13333"/>
            </a:avLst>
          </a:prstGeom>
          <a:solidFill>
            <a:srgbClr val="FFFFFF"/>
          </a:solidFill>
          <a:ln w="9525">
            <a:solidFill>
              <a:srgbClr val="D9D8D2"/>
            </a:solidFill>
            <a:prstDash val="solid"/>
          </a:ln>
        </p:spPr>
      </p:sp>
      <p:sp>
        <p:nvSpPr>
          <p:cNvPr id="8" name="Finalidade 2 texto"/>
          <p:cNvSpPr txBox="1"/>
          <p:nvPr/>
        </p:nvSpPr>
        <p:spPr>
          <a:xfrm>
            <a:off x="4526280" y="1828800"/>
            <a:ext cx="3154680" cy="548640"/>
          </a:xfrm>
          <a:prstGeom prst="rect">
            <a:avLst/>
          </a:prstGeom>
          <a:noFill/>
          <a:ln/>
        </p:spPr>
        <p:txBody>
          <a:bodyPr wrap="square" lIns="0" tIns="0" rIns="0" bIns="0" rtlCol="0" anchor="ctr"/>
          <a:lstStyle/>
          <a:p>
            <a:pPr algn="ctr" indent="0" marL="0">
              <a:buNone/>
            </a:pPr>
            <a:r>
              <a:rPr lang="en-US" sz="1800" dirty="0">
                <a:solidFill>
                  <a:schemeClr val="tx1"/>
                </a:solidFill>
              </a:rPr>
              <a:t>validar o modelo</a:t>
            </a:r>
            <a:endParaRPr lang="en-US" sz="1800" dirty="0"/>
          </a:p>
        </p:txBody>
      </p:sp>
      <p:sp>
        <p:nvSpPr>
          <p:cNvPr id="9" name="Finalidade 3"/>
          <p:cNvSpPr/>
          <p:nvPr/>
        </p:nvSpPr>
        <p:spPr>
          <a:xfrm>
            <a:off x="8138160" y="1828800"/>
            <a:ext cx="3520440" cy="548640"/>
          </a:xfrm>
          <a:prstGeom prst="roundRect">
            <a:avLst>
              <a:gd name="adj" fmla="val 13333"/>
            </a:avLst>
          </a:prstGeom>
          <a:solidFill>
            <a:srgbClr val="FFFFFF"/>
          </a:solidFill>
          <a:ln w="9525">
            <a:solidFill>
              <a:srgbClr val="D9D8D2"/>
            </a:solidFill>
            <a:prstDash val="solid"/>
          </a:ln>
        </p:spPr>
      </p:sp>
      <p:sp>
        <p:nvSpPr>
          <p:cNvPr id="10" name="Finalidade 3 texto"/>
          <p:cNvSpPr txBox="1"/>
          <p:nvPr/>
        </p:nvSpPr>
        <p:spPr>
          <a:xfrm>
            <a:off x="8321040" y="1828800"/>
            <a:ext cx="3154680" cy="548640"/>
          </a:xfrm>
          <a:prstGeom prst="rect">
            <a:avLst/>
          </a:prstGeom>
          <a:noFill/>
          <a:ln/>
        </p:spPr>
        <p:txBody>
          <a:bodyPr wrap="square" lIns="0" tIns="0" rIns="0" bIns="0" rtlCol="0" anchor="ctr"/>
          <a:lstStyle/>
          <a:p>
            <a:pPr algn="ctr" indent="0" marL="0">
              <a:buNone/>
            </a:pPr>
            <a:r>
              <a:rPr lang="en-US" sz="1800" dirty="0">
                <a:solidFill>
                  <a:schemeClr val="tx1"/>
                </a:solidFill>
              </a:rPr>
              <a:t>experimentar</a:t>
            </a:r>
            <a:endParaRPr lang="en-US" sz="1800" dirty="0"/>
          </a:p>
        </p:txBody>
      </p:sp>
      <p:sp>
        <p:nvSpPr>
          <p:cNvPr id="11" name="Mesmos dados"/>
          <p:cNvSpPr/>
          <p:nvPr/>
        </p:nvSpPr>
        <p:spPr>
          <a:xfrm>
            <a:off x="548640" y="2606040"/>
            <a:ext cx="5394960" cy="2103120"/>
          </a:xfrm>
          <a:prstGeom prst="roundRect">
            <a:avLst>
              <a:gd name="adj" fmla="val 2609"/>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2" name="Mesmos dados texto"/>
          <p:cNvSpPr txBox="1"/>
          <p:nvPr/>
        </p:nvSpPr>
        <p:spPr>
          <a:xfrm>
            <a:off x="804672" y="2825496"/>
            <a:ext cx="4882896" cy="1664208"/>
          </a:xfrm>
          <a:prstGeom prst="rect">
            <a:avLst/>
          </a:prstGeom>
          <a:noFill/>
          <a:ln/>
        </p:spPr>
        <p:txBody>
          <a:bodyPr wrap="square" lIns="0" tIns="0" rIns="0" bIns="0" rtlCol="0" anchor="t"/>
          <a:lstStyle/>
          <a:p>
            <a:pPr indent="0" marL="0">
              <a:buNone/>
            </a:pPr>
            <a:r>
              <a:rPr lang="en-US" sz="1900" b="1" dirty="0">
                <a:solidFill>
                  <a:schemeClr val="tx1"/>
                </a:solidFill>
              </a:rPr>
              <a:t>Não use os mesmos dados para construir e testar</a:t>
            </a:r>
            <a:endParaRPr lang="en-US" sz="1600" dirty="0"/>
          </a:p>
          <a:p>
            <a:pPr indent="0" marL="0">
              <a:spcBef>
                <a:spcPts val="800"/>
              </a:spcBef>
              <a:buNone/>
            </a:pPr>
            <a:r>
              <a:rPr lang="en-US" sz="1700" dirty="0">
                <a:solidFill>
                  <a:schemeClr val="accent4"/>
                </a:solidFill>
              </a:rPr>
              <a:t>(Pidd, 2000). Dados históricos podem calibrar: os pedidos do último ano entram como entrada, e as saídas devem bater com o real.</a:t>
            </a:r>
            <a:endParaRPr lang="en-US" sz="1600" dirty="0"/>
          </a:p>
        </p:txBody>
      </p:sp>
      <p:sp>
        <p:nvSpPr>
          <p:cNvPr id="13" name="Outliers"/>
          <p:cNvSpPr/>
          <p:nvPr/>
        </p:nvSpPr>
        <p:spPr>
          <a:xfrm>
            <a:off x="6245352" y="2606040"/>
            <a:ext cx="5394960" cy="2103120"/>
          </a:xfrm>
          <a:prstGeom prst="roundRect">
            <a:avLst>
              <a:gd name="adj" fmla="val 2609"/>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4" name="Outliers texto"/>
          <p:cNvSpPr txBox="1"/>
          <p:nvPr/>
        </p:nvSpPr>
        <p:spPr>
          <a:xfrm>
            <a:off x="6501384" y="2825496"/>
            <a:ext cx="4882896" cy="1664208"/>
          </a:xfrm>
          <a:prstGeom prst="rect">
            <a:avLst/>
          </a:prstGeom>
          <a:noFill/>
          <a:ln/>
        </p:spPr>
        <p:txBody>
          <a:bodyPr wrap="square" lIns="0" tIns="0" rIns="0" bIns="0" rtlCol="0" anchor="t"/>
          <a:lstStyle/>
          <a:p>
            <a:pPr indent="0" marL="0">
              <a:buNone/>
            </a:pPr>
            <a:r>
              <a:rPr lang="en-US" sz="1900" b="1" dirty="0">
                <a:solidFill>
                  <a:schemeClr val="tx1"/>
                </a:solidFill>
              </a:rPr>
              <a:t>Os dados nunca são dados</a:t>
            </a:r>
            <a:endParaRPr lang="en-US" sz="1600" dirty="0"/>
          </a:p>
          <a:p>
            <a:pPr indent="0" marL="0">
              <a:spcBef>
                <a:spcPts val="800"/>
              </a:spcBef>
              <a:buNone/>
            </a:pPr>
            <a:r>
              <a:rPr lang="en-US" sz="1700" dirty="0">
                <a:solidFill>
                  <a:schemeClr val="accent4"/>
                </a:solidFill>
              </a:rPr>
              <a:t>Valores discrepantes nos dados do sistema real são fonte de problemas: analise a entrada com cuidado (Capítulo II).</a:t>
            </a:r>
            <a:endParaRPr lang="en-US" sz="1600" dirty="0"/>
          </a:p>
        </p:txBody>
      </p:sp>
      <p:sp>
        <p:nvSpPr>
          <p:cNvPr id="15" name="LELIS"/>
          <p:cNvSpPr/>
          <p:nvPr/>
        </p:nvSpPr>
        <p:spPr>
          <a:xfrm>
            <a:off x="548640" y="4892040"/>
            <a:ext cx="11091672" cy="1097280"/>
          </a:xfrm>
          <a:prstGeom prst="roundRect">
            <a:avLst>
              <a:gd name="adj" fmla="val 5000"/>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16" name="LELIS texto"/>
          <p:cNvSpPr txBox="1"/>
          <p:nvPr/>
        </p:nvSpPr>
        <p:spPr>
          <a:xfrm>
            <a:off x="804672" y="5111496"/>
            <a:ext cx="10579608" cy="658368"/>
          </a:xfrm>
          <a:prstGeom prst="rect">
            <a:avLst/>
          </a:prstGeom>
          <a:noFill/>
          <a:ln/>
        </p:spPr>
        <p:txBody>
          <a:bodyPr wrap="square" lIns="0" tIns="0" rIns="0" bIns="0" rtlCol="0" anchor="t"/>
          <a:lstStyle/>
          <a:p>
            <a:pPr indent="0" marL="0">
              <a:buNone/>
            </a:pPr>
            <a:r>
              <a:rPr lang="en-US" sz="2000" b="1" dirty="0">
                <a:solidFill>
                  <a:schemeClr val="accent2"/>
                </a:solidFill>
              </a:rPr>
              <a:t>GIGO, ou LELIS: se lixo entra, lixo sai</a:t>
            </a:r>
            <a:endParaRPr lang="en-US" sz="1600" dirty="0"/>
          </a:p>
          <a:p>
            <a:pPr indent="0" marL="0">
              <a:spcBef>
                <a:spcPts val="800"/>
              </a:spcBef>
              <a:buNone/>
            </a:pPr>
            <a:r>
              <a:rPr lang="en-US" sz="1750" dirty="0">
                <a:solidFill>
                  <a:schemeClr val="bg2"/>
                </a:solidFill>
              </a:rPr>
              <a:t>Com dados de entrada errados, nem o melhor dos modelos gera resultados corretos.</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Letreiro 3" descr="C:\Users\AFONSOMEDINA\Documents\GitHub\livrosimulacao\slides-src\assets\led_03.png">    </p:cNvPr>
          <p:cNvPicPr>
            <a:picLocks noChangeAspect="1"/>
          </p:cNvPicPr>
          <p:nvPr/>
        </p:nvPicPr>
        <p:blipFill>
          <a:blip r:embed="rId1"/>
          <a:stretch>
            <a:fillRect/>
          </a:stretch>
        </p:blipFill>
        <p:spPr>
          <a:xfrm>
            <a:off x="731520" y="2240280"/>
            <a:ext cx="2411190" cy="1463040"/>
          </a:xfrm>
          <a:prstGeom prst="rect">
            <a:avLst/>
          </a:prstGeom>
        </p:spPr>
      </p:pic>
      <p:sp>
        <p:nvSpPr>
          <p:cNvPr id="3" name="Text 0"/>
          <p:cNvSpPr/>
          <p:nvPr>
            <p:ph idx="100" type="title" hasCustomPrompt="1"/>
          </p:nvPr>
        </p:nvSpPr>
        <p:spPr>
          <a:xfrm>
            <a:off x="3657600" y="2331720"/>
            <a:ext cx="7863840" cy="1188720"/>
          </a:xfrm>
          <a:prstGeom prst="rect">
            <a:avLst/>
          </a:prstGeom>
          <a:noFill/>
          <a:ln/>
        </p:spPr>
        <p:txBody>
          <a:bodyPr wrap="square" lIns="0" tIns="0" rIns="0" bIns="0" rtlCol="0" anchor="ctr"/>
          <a:lstStyle/>
          <a:p>
            <a:pPr algn="l" indent="0" marL="0">
              <a:buNone/>
            </a:pPr>
            <a:r>
              <a:rPr lang="en-US" sz="4000" b="1" dirty="0">
                <a:solidFill>
                  <a:schemeClr val="bg2"/>
                </a:solidFill>
              </a:rPr>
              <a:t>Validação na prática</a:t>
            </a:r>
            <a:endParaRPr lang="en-US" sz="4000" dirty="0"/>
          </a:p>
        </p:txBody>
      </p:sp>
      <p:sp>
        <p:nvSpPr>
          <p:cNvPr id="4" name="Text 0"/>
          <p:cNvSpPr/>
          <p:nvPr>
            <p:ph idx="101" type="body" hasCustomPrompt="1"/>
          </p:nvPr>
        </p:nvSpPr>
        <p:spPr>
          <a:xfrm>
            <a:off x="3657600" y="3611880"/>
            <a:ext cx="7863840" cy="822960"/>
          </a:xfrm>
          <a:prstGeom prst="rect">
            <a:avLst/>
          </a:prstGeom>
          <a:noFill/>
          <a:ln/>
        </p:spPr>
        <p:txBody>
          <a:bodyPr wrap="square" lIns="0" tIns="0" rIns="0" bIns="0" rtlCol="0" anchor="t"/>
          <a:lstStyle/>
          <a:p>
            <a:pPr algn="l" indent="0" marL="0">
              <a:buNone/>
            </a:pPr>
            <a:r>
              <a:rPr lang="en-US" sz="1800" dirty="0">
                <a:solidFill>
                  <a:schemeClr val="accent5"/>
                </a:solidFill>
              </a:rPr>
              <a:t>Um call center real e uma técnica para quando não há dados</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Exemplo: call center com 7 PAs</a:t>
            </a:r>
            <a:endParaRPr lang="en-US" sz="3000" dirty="0"/>
          </a:p>
        </p:txBody>
      </p:sp>
      <p:graphicFrame>
        <p:nvGraphicFramePr>
          <p:cNvPr id="19" name="Tabela 5.1"/>
          <p:cNvGraphicFramePr>
            <a:graphicFrameLocks noGrp="1"/>
          </p:cNvGraphicFramePr>
          <p:nvPr>
            <p:extLst>
              <p:ext uri="{D42A27DB-BD31-4B8C-83A1-F6EECF244321}">
                <p14:modId xmlns:p14="http://schemas.microsoft.com/office/powerpoint/2010/main" val="1579011935"/>
              </p:ext>
            </p:extLst>
          </p:nvPr>
        </p:nvGraphicFramePr>
        <p:xfrm>
          <a:off x="548640" y="1371600"/>
          <a:ext cx="6035040" cy="914400"/>
        </p:xfrm>
        <a:graphic>
          <a:graphicData uri="http://schemas.openxmlformats.org/drawingml/2006/table">
            <a:tbl>
              <a:tblPr/>
              <a:tblGrid>
                <a:gridCol w="1600200"/>
                <a:gridCol w="1188720"/>
                <a:gridCol w="1371600"/>
                <a:gridCol w="1874520"/>
              </a:tblGrid>
              <a:tr h="310896">
                <a:tc>
                  <a:txBody>
                    <a:bodyPr/>
                    <a:lstStyle/>
                    <a:p>
                      <a:pPr algn="ctr" indent="0" marL="0">
                        <a:buNone/>
                      </a:pPr>
                      <a:r>
                        <a:rPr lang="en-US" sz="1400" b="1" dirty="0">
                          <a:solidFill>
                            <a:srgbClr val="ECEBE6"/>
                          </a:solidFill>
                        </a:rPr>
                        <a:t>Replicação</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400" b="1" dirty="0">
                          <a:solidFill>
                            <a:srgbClr val="ECEBE6"/>
                          </a:solidFill>
                        </a:rPr>
                        <a:t>Real</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400" b="1" dirty="0">
                          <a:solidFill>
                            <a:srgbClr val="ECEBE6"/>
                          </a:solidFill>
                        </a:rPr>
                        <a:t>Simulado</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400" b="1" dirty="0">
                          <a:solidFill>
                            <a:srgbClr val="ECEBE6"/>
                          </a:solidFill>
                        </a:rPr>
                        <a:t>Real − simulado</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r>
              <a:tr h="310896">
                <a:tc>
                  <a:txBody>
                    <a:bodyPr/>
                    <a:lstStyle/>
                    <a:p>
                      <a:pPr algn="ctr" indent="0" marL="0">
                        <a:buNone/>
                      </a:pPr>
                      <a:r>
                        <a:rPr lang="en-US" sz="1400" dirty="0">
                          <a:solidFill>
                            <a:srgbClr val="1B1B1A"/>
                          </a:solidFill>
                        </a:rPr>
                        <a:t>1</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93%</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94%</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−1%</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2</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94%</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97%</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−3%</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3</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97%</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−1%</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4</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98%</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2%</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5</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0%</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100%</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4%</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7</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97%</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−1%</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b="1" dirty="0">
                          <a:solidFill>
                            <a:srgbClr val="B3200F"/>
                          </a:solidFill>
                        </a:rPr>
                        <a:t>8</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B3200F"/>
                          </a:solidFill>
                        </a:rPr>
                        <a:t>89%</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B3200F"/>
                          </a:solidFill>
                        </a:rPr>
                        <a:t>97%</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B3200F"/>
                          </a:solidFill>
                        </a:rPr>
                        <a:t>−8%</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9</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97%</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−1%</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10</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99%</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95%</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4%</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11</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98%</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2%</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dirty="0">
                          <a:solidFill>
                            <a:srgbClr val="1B1B1A"/>
                          </a:solidFill>
                        </a:rPr>
                        <a:t>12</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94%</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96%</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B1B1A"/>
                          </a:solidFill>
                        </a:rPr>
                        <a:t>−2%</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b="1" dirty="0">
                          <a:solidFill>
                            <a:srgbClr val="1B1B1A"/>
                          </a:solidFill>
                        </a:rPr>
                        <a:t>Média</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B1B1A"/>
                          </a:solidFill>
                        </a:rPr>
                        <a:t>95,7%</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B1B1A"/>
                          </a:solidFill>
                        </a:rPr>
                        <a:t>96,2%</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B1B1A"/>
                          </a:solidFill>
                        </a:rPr>
                        <a:t>−0,4%</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310896">
                <a:tc>
                  <a:txBody>
                    <a:bodyPr/>
                    <a:lstStyle/>
                    <a:p>
                      <a:pPr algn="ctr" indent="0" marL="0">
                        <a:buNone/>
                      </a:pPr>
                      <a:r>
                        <a:rPr lang="en-US" sz="1400" b="1" dirty="0">
                          <a:solidFill>
                            <a:srgbClr val="1B1B1A"/>
                          </a:solidFill>
                        </a:rPr>
                        <a:t>Desvio-padrão</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B1B1A"/>
                          </a:solidFill>
                        </a:rPr>
                        <a:t>2,9%</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B1B1A"/>
                          </a:solidFill>
                        </a:rPr>
                        <a:t>0,9%</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B1B1A"/>
                          </a:solidFill>
                        </a:rPr>
                        <a:t>3,3%</a:t>
                      </a:r>
                      <a:endParaRPr lang="en-US" sz="14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bl>
          </a:graphicData>
        </a:graphic>
      </p:graphicFrame>
      <p:sp>
        <p:nvSpPr>
          <p:cNvPr id="5" name="O modelo"/>
          <p:cNvSpPr/>
          <p:nvPr/>
        </p:nvSpPr>
        <p:spPr>
          <a:xfrm>
            <a:off x="6903720" y="1417320"/>
            <a:ext cx="4736592" cy="2697480"/>
          </a:xfrm>
          <a:prstGeom prst="roundRect">
            <a:avLst>
              <a:gd name="adj" fmla="val 2034"/>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6" name="O modelo texto"/>
          <p:cNvSpPr txBox="1"/>
          <p:nvPr/>
        </p:nvSpPr>
        <p:spPr>
          <a:xfrm>
            <a:off x="7159752" y="1645920"/>
            <a:ext cx="4224528" cy="2286000"/>
          </a:xfrm>
          <a:prstGeom prst="rect">
            <a:avLst/>
          </a:prstGeom>
          <a:noFill/>
          <a:ln/>
        </p:spPr>
        <p:txBody>
          <a:bodyPr wrap="square" lIns="0" tIns="0" rIns="0" bIns="0" rtlCol="0" anchor="t"/>
          <a:lstStyle/>
          <a:p>
            <a:pPr indent="0" marL="0">
              <a:buNone/>
            </a:pPr>
            <a:r>
              <a:rPr lang="en-US" sz="2000" b="1" dirty="0">
                <a:solidFill>
                  <a:schemeClr val="tx1"/>
                </a:solidFill>
              </a:rPr>
              <a:t>O modelo</a:t>
            </a:r>
            <a:endParaRPr lang="en-US" sz="1600" dirty="0"/>
          </a:p>
          <a:p>
            <a:pPr marL="342900" indent="-342900">
              <a:spcBef>
                <a:spcPts val="800"/>
              </a:spcBef>
              <a:buSzPct val="100000"/>
              <a:buChar char="•"/>
            </a:pPr>
            <a:r>
              <a:rPr lang="en-US" sz="1650" dirty="0">
                <a:solidFill>
                  <a:schemeClr val="accent4"/>
                </a:solidFill>
              </a:rPr>
              <a:t>7 posições de atendimento (PAs)</a:t>
            </a:r>
            <a:endParaRPr lang="en-US" sz="1600" dirty="0"/>
          </a:p>
          <a:p>
            <a:pPr marL="342900" indent="-342900">
              <a:spcBef>
                <a:spcPts val="400"/>
              </a:spcBef>
              <a:buSzPct val="100000"/>
              <a:buChar char="•"/>
            </a:pPr>
            <a:r>
              <a:rPr lang="en-US" sz="1650" dirty="0">
                <a:solidFill>
                  <a:schemeClr val="accent4"/>
                </a:solidFill>
              </a:rPr>
              <a:t>Chegadas: exponencial, média 36 s</a:t>
            </a:r>
            <a:endParaRPr lang="en-US" sz="1600" dirty="0"/>
          </a:p>
          <a:p>
            <a:pPr marL="342900" indent="-342900">
              <a:spcBef>
                <a:spcPts val="400"/>
              </a:spcBef>
              <a:buSzPct val="100000"/>
              <a:buChar char="•"/>
            </a:pPr>
            <a:r>
              <a:rPr lang="en-US" sz="1650" dirty="0">
                <a:solidFill>
                  <a:schemeClr val="accent4"/>
                </a:solidFill>
              </a:rPr>
              <a:t>Atendimento: Erlang, média 154 s, k = 6,41</a:t>
            </a:r>
            <a:endParaRPr lang="en-US" sz="1600" dirty="0"/>
          </a:p>
          <a:p>
            <a:pPr marL="342900" indent="-342900">
              <a:spcBef>
                <a:spcPts val="400"/>
              </a:spcBef>
              <a:buSzPct val="100000"/>
              <a:buChar char="•"/>
            </a:pPr>
            <a:r>
              <a:rPr lang="en-US" sz="1650" dirty="0">
                <a:solidFill>
                  <a:schemeClr val="accent4"/>
                </a:solidFill>
              </a:rPr>
              <a:t>Desistência: uniforme entre 0 e 60 s</a:t>
            </a:r>
            <a:endParaRPr lang="en-US" sz="1600" dirty="0"/>
          </a:p>
          <a:p>
            <a:pPr marL="342900" indent="-342900">
              <a:spcBef>
                <a:spcPts val="400"/>
              </a:spcBef>
              <a:buSzPct val="100000"/>
              <a:buChar char="•"/>
            </a:pPr>
            <a:r>
              <a:rPr lang="en-US" sz="1650" dirty="0">
                <a:solidFill>
                  <a:schemeClr val="accent4"/>
                </a:solidFill>
              </a:rPr>
              <a:t>100 chamadas por hora</a:t>
            </a:r>
            <a:endParaRPr lang="en-US" sz="1600" dirty="0"/>
          </a:p>
        </p:txBody>
      </p:sp>
      <p:sp>
        <p:nvSpPr>
          <p:cNvPr id="7" name="Pergunta"/>
          <p:cNvSpPr/>
          <p:nvPr/>
        </p:nvSpPr>
        <p:spPr>
          <a:xfrm>
            <a:off x="6903720" y="4297680"/>
            <a:ext cx="4736592" cy="1691640"/>
          </a:xfrm>
          <a:prstGeom prst="roundRect">
            <a:avLst>
              <a:gd name="adj" fmla="val 3243"/>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8" name="Pergunta texto"/>
          <p:cNvSpPr txBox="1"/>
          <p:nvPr/>
        </p:nvSpPr>
        <p:spPr>
          <a:xfrm>
            <a:off x="7159752" y="4517136"/>
            <a:ext cx="4224528" cy="1252728"/>
          </a:xfrm>
          <a:prstGeom prst="rect">
            <a:avLst/>
          </a:prstGeom>
          <a:noFill/>
          <a:ln/>
        </p:spPr>
        <p:txBody>
          <a:bodyPr wrap="square" lIns="0" tIns="0" rIns="0" bIns="0" rtlCol="0" anchor="t"/>
          <a:lstStyle/>
          <a:p>
            <a:pPr indent="0" marL="0">
              <a:buNone/>
            </a:pPr>
            <a:r>
              <a:rPr lang="en-US" sz="2000" b="1" dirty="0">
                <a:solidFill>
                  <a:schemeClr val="accent2"/>
                </a:solidFill>
              </a:rPr>
              <a:t>O modelo é válido para essa medida?</a:t>
            </a:r>
            <a:endParaRPr lang="en-US" sz="1600" dirty="0"/>
          </a:p>
          <a:p>
            <a:pPr indent="0" marL="0">
              <a:spcBef>
                <a:spcPts val="800"/>
              </a:spcBef>
              <a:buNone/>
            </a:pPr>
            <a:r>
              <a:rPr lang="en-US" sz="1750" dirty="0">
                <a:solidFill>
                  <a:schemeClr val="bg2"/>
                </a:solidFill>
              </a:rPr>
              <a:t>Nível de atendimento = chamadas atendidas ÷ chamadas totais.</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Intervalo de confiança para a diferença</a:t>
            </a:r>
            <a:endParaRPr lang="en-US" sz="3000" dirty="0"/>
          </a:p>
        </p:txBody>
      </p:sp>
      <p:sp>
        <p:nvSpPr>
          <p:cNvPr id="4" name="Fórmula"/>
          <p:cNvSpPr/>
          <p:nvPr/>
        </p:nvSpPr>
        <p:spPr>
          <a:xfrm>
            <a:off x="548640" y="1417320"/>
            <a:ext cx="11091672" cy="1325880"/>
          </a:xfrm>
          <a:prstGeom prst="roundRect">
            <a:avLst>
              <a:gd name="adj" fmla="val 4138"/>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pic>
        <p:nvPicPr>
          <p:cNvPr id="5" name="Intervalo de confiança" descr="C:\Users\AFONSOMEDINA\Documents\GitHub\livrosimulacao\slides-src\assets\capV\eq_ic.png">    </p:cNvPr>
          <p:cNvPicPr>
            <a:picLocks noChangeAspect="1"/>
          </p:cNvPicPr>
          <p:nvPr/>
        </p:nvPicPr>
        <p:blipFill>
          <a:blip r:embed="rId1"/>
          <a:stretch>
            <a:fillRect/>
          </a:stretch>
        </p:blipFill>
        <p:spPr>
          <a:xfrm>
            <a:off x="868680" y="1715414"/>
            <a:ext cx="4663440" cy="729691"/>
          </a:xfrm>
          <a:prstGeom prst="rect">
            <a:avLst/>
          </a:prstGeom>
        </p:spPr>
      </p:pic>
      <p:sp>
        <p:nvSpPr>
          <p:cNvPr id="6" name="Legenda fórmula"/>
          <p:cNvSpPr txBox="1"/>
          <p:nvPr/>
        </p:nvSpPr>
        <p:spPr>
          <a:xfrm>
            <a:off x="5852160" y="1417320"/>
            <a:ext cx="5532120" cy="1325880"/>
          </a:xfrm>
          <a:prstGeom prst="rect">
            <a:avLst/>
          </a:prstGeom>
          <a:noFill/>
          <a:ln/>
        </p:spPr>
        <p:txBody>
          <a:bodyPr wrap="square" lIns="0" tIns="0" rIns="0" bIns="0" rtlCol="0" anchor="ctr"/>
          <a:lstStyle/>
          <a:p>
            <a:pPr indent="0" marL="0">
              <a:buNone/>
            </a:pPr>
            <a:r>
              <a:rPr lang="en-US" sz="1600" dirty="0">
                <a:solidFill>
                  <a:schemeClr val="accent4"/>
                </a:solidFill>
              </a:rPr>
              <a:t>t de Student com 2n − 2 graus de liberdade; n igual no modelo e no sistema real</a:t>
            </a:r>
            <a:endParaRPr lang="en-US" sz="1600" dirty="0"/>
          </a:p>
        </p:txBody>
      </p:sp>
      <p:sp>
        <p:nvSpPr>
          <p:cNvPr id="7" name="Intervalos"/>
          <p:cNvSpPr/>
          <p:nvPr/>
        </p:nvSpPr>
        <p:spPr>
          <a:xfrm>
            <a:off x="548640" y="2880360"/>
            <a:ext cx="11091672" cy="1691640"/>
          </a:xfrm>
          <a:prstGeom prst="roundRect">
            <a:avLst>
              <a:gd name="adj" fmla="val 3243"/>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8" name="Nível 99%"/>
          <p:cNvSpPr txBox="1"/>
          <p:nvPr/>
        </p:nvSpPr>
        <p:spPr>
          <a:xfrm>
            <a:off x="777240" y="3017520"/>
            <a:ext cx="822960" cy="347472"/>
          </a:xfrm>
          <a:prstGeom prst="rect">
            <a:avLst/>
          </a:prstGeom>
          <a:noFill/>
          <a:ln/>
        </p:spPr>
        <p:txBody>
          <a:bodyPr wrap="square" lIns="0" tIns="0" rIns="0" bIns="0" rtlCol="0" anchor="ctr"/>
          <a:lstStyle/>
          <a:p>
            <a:pPr algn="r" indent="0" marL="0">
              <a:buNone/>
            </a:pPr>
            <a:r>
              <a:rPr lang="en-US" sz="1700" b="1" dirty="0">
                <a:solidFill>
                  <a:schemeClr val="tx1"/>
                </a:solidFill>
              </a:rPr>
              <a:t>99%</a:t>
            </a:r>
            <a:endParaRPr lang="en-US" sz="1700" dirty="0"/>
          </a:p>
        </p:txBody>
      </p:sp>
      <p:sp>
        <p:nvSpPr>
          <p:cNvPr id="9" name="Intervalo 99%"/>
          <p:cNvSpPr/>
          <p:nvPr/>
        </p:nvSpPr>
        <p:spPr>
          <a:xfrm>
            <a:off x="2926080" y="3063240"/>
            <a:ext cx="5596128" cy="256032"/>
          </a:xfrm>
          <a:prstGeom prst="rect">
            <a:avLst/>
          </a:prstGeom>
          <a:solidFill>
            <a:srgbClr val="B9B7B0"/>
          </a:solidFill>
          <a:ln w="6350">
            <a:solidFill>
              <a:srgbClr val="B9B7B0"/>
            </a:solidFill>
            <a:prstDash val="solid"/>
          </a:ln>
        </p:spPr>
      </p:sp>
      <p:sp>
        <p:nvSpPr>
          <p:cNvPr id="10" name="Intervalo 99% rótulo"/>
          <p:cNvSpPr txBox="1"/>
          <p:nvPr/>
        </p:nvSpPr>
        <p:spPr>
          <a:xfrm>
            <a:off x="8659368" y="3017520"/>
            <a:ext cx="2011680" cy="347472"/>
          </a:xfrm>
          <a:prstGeom prst="rect">
            <a:avLst/>
          </a:prstGeom>
          <a:noFill/>
          <a:ln/>
        </p:spPr>
        <p:txBody>
          <a:bodyPr wrap="square" lIns="0" tIns="0" rIns="0" bIns="0" rtlCol="0" anchor="ctr"/>
          <a:lstStyle/>
          <a:p>
            <a:pPr indent="0" marL="0">
              <a:buNone/>
            </a:pPr>
            <a:r>
              <a:rPr lang="en-US" sz="1600" dirty="0">
                <a:solidFill>
                  <a:schemeClr val="tx1"/>
                </a:solidFill>
              </a:rPr>
              <a:t>[−3,0%; 2,1%]</a:t>
            </a:r>
            <a:endParaRPr lang="en-US" sz="1600" dirty="0"/>
          </a:p>
        </p:txBody>
      </p:sp>
      <p:sp>
        <p:nvSpPr>
          <p:cNvPr id="11" name="Nível 95%"/>
          <p:cNvSpPr txBox="1"/>
          <p:nvPr/>
        </p:nvSpPr>
        <p:spPr>
          <a:xfrm>
            <a:off x="777240" y="3429000"/>
            <a:ext cx="822960" cy="347472"/>
          </a:xfrm>
          <a:prstGeom prst="rect">
            <a:avLst/>
          </a:prstGeom>
          <a:noFill/>
          <a:ln/>
        </p:spPr>
        <p:txBody>
          <a:bodyPr wrap="square" lIns="0" tIns="0" rIns="0" bIns="0" rtlCol="0" anchor="ctr"/>
          <a:lstStyle/>
          <a:p>
            <a:pPr algn="r" indent="0" marL="0">
              <a:buNone/>
            </a:pPr>
            <a:r>
              <a:rPr lang="en-US" sz="1700" b="1" dirty="0">
                <a:solidFill>
                  <a:schemeClr val="tx1"/>
                </a:solidFill>
              </a:rPr>
              <a:t>95%</a:t>
            </a:r>
            <a:endParaRPr lang="en-US" sz="1700" dirty="0"/>
          </a:p>
        </p:txBody>
      </p:sp>
      <p:sp>
        <p:nvSpPr>
          <p:cNvPr id="12" name="Intervalo 95%"/>
          <p:cNvSpPr/>
          <p:nvPr/>
        </p:nvSpPr>
        <p:spPr>
          <a:xfrm>
            <a:off x="3694176" y="3474720"/>
            <a:ext cx="4169664" cy="256032"/>
          </a:xfrm>
          <a:prstGeom prst="rect">
            <a:avLst/>
          </a:prstGeom>
          <a:solidFill>
            <a:srgbClr val="FF3B1F"/>
          </a:solidFill>
          <a:ln w="6350">
            <a:solidFill>
              <a:srgbClr val="FF3B1F"/>
            </a:solidFill>
            <a:prstDash val="solid"/>
          </a:ln>
        </p:spPr>
      </p:sp>
      <p:sp>
        <p:nvSpPr>
          <p:cNvPr id="13" name="Intervalo 95% rótulo"/>
          <p:cNvSpPr txBox="1"/>
          <p:nvPr/>
        </p:nvSpPr>
        <p:spPr>
          <a:xfrm>
            <a:off x="8001000" y="3429000"/>
            <a:ext cx="2011680" cy="347472"/>
          </a:xfrm>
          <a:prstGeom prst="rect">
            <a:avLst/>
          </a:prstGeom>
          <a:noFill/>
          <a:ln/>
        </p:spPr>
        <p:txBody>
          <a:bodyPr wrap="square" lIns="0" tIns="0" rIns="0" bIns="0" rtlCol="0" anchor="ctr"/>
          <a:lstStyle/>
          <a:p>
            <a:pPr indent="0" marL="0">
              <a:buNone/>
            </a:pPr>
            <a:r>
              <a:rPr lang="en-US" sz="1600" b="1" dirty="0">
                <a:solidFill>
                  <a:schemeClr val="tx1"/>
                </a:solidFill>
              </a:rPr>
              <a:t>[−2,3%; 1,5%]</a:t>
            </a:r>
            <a:endParaRPr lang="en-US" sz="1600" dirty="0"/>
          </a:p>
        </p:txBody>
      </p:sp>
      <p:sp>
        <p:nvSpPr>
          <p:cNvPr id="14" name="Eixo"/>
          <p:cNvSpPr/>
          <p:nvPr/>
        </p:nvSpPr>
        <p:spPr>
          <a:xfrm>
            <a:off x="1828800" y="4023360"/>
            <a:ext cx="7680960" cy="0"/>
          </a:xfrm>
          <a:prstGeom prst="line">
            <a:avLst/>
          </a:prstGeom>
          <a:noFill/>
          <a:ln w="12700">
            <a:solidFill>
              <a:srgbClr val="4A4A47"/>
            </a:solidFill>
            <a:prstDash val="solid"/>
          </a:ln>
        </p:spPr>
      </p:sp>
      <p:sp>
        <p:nvSpPr>
          <p:cNvPr id="15" name="Marca -4"/>
          <p:cNvSpPr/>
          <p:nvPr/>
        </p:nvSpPr>
        <p:spPr>
          <a:xfrm>
            <a:off x="1828800" y="3977640"/>
            <a:ext cx="0" cy="91440"/>
          </a:xfrm>
          <a:prstGeom prst="line">
            <a:avLst/>
          </a:prstGeom>
          <a:noFill/>
          <a:ln w="12700">
            <a:solidFill>
              <a:srgbClr val="4A4A47"/>
            </a:solidFill>
            <a:prstDash val="solid"/>
          </a:ln>
        </p:spPr>
      </p:sp>
      <p:sp>
        <p:nvSpPr>
          <p:cNvPr id="16" name="Rótulo -4"/>
          <p:cNvSpPr txBox="1"/>
          <p:nvPr/>
        </p:nvSpPr>
        <p:spPr>
          <a:xfrm>
            <a:off x="146304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−4%</a:t>
            </a:r>
            <a:endParaRPr lang="en-US" sz="1300" dirty="0"/>
          </a:p>
        </p:txBody>
      </p:sp>
      <p:sp>
        <p:nvSpPr>
          <p:cNvPr id="17" name="Marca -3"/>
          <p:cNvSpPr/>
          <p:nvPr/>
        </p:nvSpPr>
        <p:spPr>
          <a:xfrm>
            <a:off x="2926080" y="3977640"/>
            <a:ext cx="0" cy="91440"/>
          </a:xfrm>
          <a:prstGeom prst="line">
            <a:avLst/>
          </a:prstGeom>
          <a:noFill/>
          <a:ln w="12700">
            <a:solidFill>
              <a:srgbClr val="4A4A47"/>
            </a:solidFill>
            <a:prstDash val="solid"/>
          </a:ln>
        </p:spPr>
      </p:sp>
      <p:sp>
        <p:nvSpPr>
          <p:cNvPr id="18" name="Rótulo -3"/>
          <p:cNvSpPr txBox="1"/>
          <p:nvPr/>
        </p:nvSpPr>
        <p:spPr>
          <a:xfrm>
            <a:off x="256032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−3%</a:t>
            </a:r>
            <a:endParaRPr lang="en-US" sz="1300" dirty="0"/>
          </a:p>
        </p:txBody>
      </p:sp>
      <p:sp>
        <p:nvSpPr>
          <p:cNvPr id="19" name="Marca -2"/>
          <p:cNvSpPr/>
          <p:nvPr/>
        </p:nvSpPr>
        <p:spPr>
          <a:xfrm>
            <a:off x="4023360" y="3977640"/>
            <a:ext cx="0" cy="91440"/>
          </a:xfrm>
          <a:prstGeom prst="line">
            <a:avLst/>
          </a:prstGeom>
          <a:noFill/>
          <a:ln w="12700">
            <a:solidFill>
              <a:srgbClr val="4A4A47"/>
            </a:solidFill>
            <a:prstDash val="solid"/>
          </a:ln>
        </p:spPr>
      </p:sp>
      <p:sp>
        <p:nvSpPr>
          <p:cNvPr id="20" name="Rótulo -2"/>
          <p:cNvSpPr txBox="1"/>
          <p:nvPr/>
        </p:nvSpPr>
        <p:spPr>
          <a:xfrm>
            <a:off x="365760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−2%</a:t>
            </a:r>
            <a:endParaRPr lang="en-US" sz="1300" dirty="0"/>
          </a:p>
        </p:txBody>
      </p:sp>
      <p:sp>
        <p:nvSpPr>
          <p:cNvPr id="21" name="Marca -1"/>
          <p:cNvSpPr/>
          <p:nvPr/>
        </p:nvSpPr>
        <p:spPr>
          <a:xfrm>
            <a:off x="5120640" y="3977640"/>
            <a:ext cx="0" cy="91440"/>
          </a:xfrm>
          <a:prstGeom prst="line">
            <a:avLst/>
          </a:prstGeom>
          <a:noFill/>
          <a:ln w="12700">
            <a:solidFill>
              <a:srgbClr val="4A4A47"/>
            </a:solidFill>
            <a:prstDash val="solid"/>
          </a:ln>
        </p:spPr>
      </p:sp>
      <p:sp>
        <p:nvSpPr>
          <p:cNvPr id="22" name="Rótulo -1"/>
          <p:cNvSpPr txBox="1"/>
          <p:nvPr/>
        </p:nvSpPr>
        <p:spPr>
          <a:xfrm>
            <a:off x="475488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−1%</a:t>
            </a:r>
            <a:endParaRPr lang="en-US" sz="1300" dirty="0"/>
          </a:p>
        </p:txBody>
      </p:sp>
      <p:sp>
        <p:nvSpPr>
          <p:cNvPr id="23" name="Marca 0"/>
          <p:cNvSpPr/>
          <p:nvPr/>
        </p:nvSpPr>
        <p:spPr>
          <a:xfrm>
            <a:off x="6217920" y="3977640"/>
            <a:ext cx="0" cy="91440"/>
          </a:xfrm>
          <a:prstGeom prst="line">
            <a:avLst/>
          </a:prstGeom>
          <a:noFill/>
          <a:ln w="12700">
            <a:solidFill>
              <a:srgbClr val="4A4A47"/>
            </a:solidFill>
            <a:prstDash val="solid"/>
          </a:ln>
        </p:spPr>
      </p:sp>
      <p:sp>
        <p:nvSpPr>
          <p:cNvPr id="24" name="Rótulo 0"/>
          <p:cNvSpPr txBox="1"/>
          <p:nvPr/>
        </p:nvSpPr>
        <p:spPr>
          <a:xfrm>
            <a:off x="585216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0%</a:t>
            </a:r>
            <a:endParaRPr lang="en-US" sz="1300" dirty="0"/>
          </a:p>
        </p:txBody>
      </p:sp>
      <p:sp>
        <p:nvSpPr>
          <p:cNvPr id="25" name="Marca 1"/>
          <p:cNvSpPr/>
          <p:nvPr/>
        </p:nvSpPr>
        <p:spPr>
          <a:xfrm>
            <a:off x="7315200" y="3977640"/>
            <a:ext cx="0" cy="91440"/>
          </a:xfrm>
          <a:prstGeom prst="line">
            <a:avLst/>
          </a:prstGeom>
          <a:noFill/>
          <a:ln w="12700">
            <a:solidFill>
              <a:srgbClr val="4A4A47"/>
            </a:solidFill>
            <a:prstDash val="solid"/>
          </a:ln>
        </p:spPr>
      </p:sp>
      <p:sp>
        <p:nvSpPr>
          <p:cNvPr id="26" name="Rótulo 1"/>
          <p:cNvSpPr txBox="1"/>
          <p:nvPr/>
        </p:nvSpPr>
        <p:spPr>
          <a:xfrm>
            <a:off x="694944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1%</a:t>
            </a:r>
            <a:endParaRPr lang="en-US" sz="1300" dirty="0"/>
          </a:p>
        </p:txBody>
      </p:sp>
      <p:sp>
        <p:nvSpPr>
          <p:cNvPr id="27" name="Marca 2"/>
          <p:cNvSpPr/>
          <p:nvPr/>
        </p:nvSpPr>
        <p:spPr>
          <a:xfrm>
            <a:off x="8412480" y="3977640"/>
            <a:ext cx="0" cy="91440"/>
          </a:xfrm>
          <a:prstGeom prst="line">
            <a:avLst/>
          </a:prstGeom>
          <a:noFill/>
          <a:ln w="12700">
            <a:solidFill>
              <a:srgbClr val="4A4A47"/>
            </a:solidFill>
            <a:prstDash val="solid"/>
          </a:ln>
        </p:spPr>
      </p:sp>
      <p:sp>
        <p:nvSpPr>
          <p:cNvPr id="28" name="Rótulo 2"/>
          <p:cNvSpPr txBox="1"/>
          <p:nvPr/>
        </p:nvSpPr>
        <p:spPr>
          <a:xfrm>
            <a:off x="804672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2%</a:t>
            </a:r>
            <a:endParaRPr lang="en-US" sz="1300" dirty="0"/>
          </a:p>
        </p:txBody>
      </p:sp>
      <p:sp>
        <p:nvSpPr>
          <p:cNvPr id="29" name="Marca 3"/>
          <p:cNvSpPr/>
          <p:nvPr/>
        </p:nvSpPr>
        <p:spPr>
          <a:xfrm>
            <a:off x="9509760" y="3977640"/>
            <a:ext cx="0" cy="91440"/>
          </a:xfrm>
          <a:prstGeom prst="line">
            <a:avLst/>
          </a:prstGeom>
          <a:noFill/>
          <a:ln w="12700">
            <a:solidFill>
              <a:srgbClr val="4A4A47"/>
            </a:solidFill>
            <a:prstDash val="solid"/>
          </a:ln>
        </p:spPr>
      </p:sp>
      <p:sp>
        <p:nvSpPr>
          <p:cNvPr id="30" name="Rótulo 3"/>
          <p:cNvSpPr txBox="1"/>
          <p:nvPr/>
        </p:nvSpPr>
        <p:spPr>
          <a:xfrm>
            <a:off x="9144000" y="4114800"/>
            <a:ext cx="731520" cy="274320"/>
          </a:xfrm>
          <a:prstGeom prst="rect">
            <a:avLst/>
          </a:prstGeom>
          <a:noFill/>
          <a:ln/>
        </p:spPr>
        <p:txBody>
          <a:bodyPr wrap="square" lIns="0" tIns="0" rIns="0" bIns="0" rtlCol="0" anchor="t"/>
          <a:lstStyle/>
          <a:p>
            <a:pPr algn="ctr" indent="0" marL="0">
              <a:buNone/>
            </a:pPr>
            <a:r>
              <a:rPr lang="en-US" sz="1300" dirty="0">
                <a:solidFill>
                  <a:schemeClr val="accent4"/>
                </a:solidFill>
              </a:rPr>
              <a:t>3%</a:t>
            </a:r>
            <a:endParaRPr lang="en-US" sz="1300" dirty="0"/>
          </a:p>
        </p:txBody>
      </p:sp>
      <p:sp>
        <p:nvSpPr>
          <p:cNvPr id="31" name="Zero"/>
          <p:cNvSpPr/>
          <p:nvPr/>
        </p:nvSpPr>
        <p:spPr>
          <a:xfrm>
            <a:off x="6217920" y="2971800"/>
            <a:ext cx="0" cy="1051560"/>
          </a:xfrm>
          <a:prstGeom prst="line">
            <a:avLst/>
          </a:prstGeom>
          <a:noFill/>
          <a:ln w="19050">
            <a:solidFill>
              <a:srgbClr val="B3200F"/>
            </a:solidFill>
            <a:prstDash val="dash"/>
          </a:ln>
        </p:spPr>
      </p:sp>
      <p:sp>
        <p:nvSpPr>
          <p:cNvPr id="32" name="Contém o zero"/>
          <p:cNvSpPr/>
          <p:nvPr/>
        </p:nvSpPr>
        <p:spPr>
          <a:xfrm>
            <a:off x="548640" y="4709160"/>
            <a:ext cx="5394960" cy="1280160"/>
          </a:xfrm>
          <a:prstGeom prst="roundRect">
            <a:avLst>
              <a:gd name="adj" fmla="val 4286"/>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33" name="Contém o zero texto"/>
          <p:cNvSpPr txBox="1"/>
          <p:nvPr/>
        </p:nvSpPr>
        <p:spPr>
          <a:xfrm>
            <a:off x="804672" y="4928616"/>
            <a:ext cx="4882896" cy="841248"/>
          </a:xfrm>
          <a:prstGeom prst="rect">
            <a:avLst/>
          </a:prstGeom>
          <a:noFill/>
          <a:ln/>
        </p:spPr>
        <p:txBody>
          <a:bodyPr wrap="square" lIns="0" tIns="0" rIns="0" bIns="0" rtlCol="0" anchor="t"/>
          <a:lstStyle/>
          <a:p>
            <a:pPr indent="0" marL="0">
              <a:buNone/>
            </a:pPr>
            <a:r>
              <a:rPr lang="en-US" sz="1800" b="1" dirty="0">
                <a:solidFill>
                  <a:schemeClr val="accent2"/>
                </a:solidFill>
              </a:rPr>
              <a:t>Os dois intervalos contêm o zero</a:t>
            </a:r>
            <a:endParaRPr lang="en-US" sz="1600" dirty="0"/>
          </a:p>
          <a:p>
            <a:pPr indent="0" marL="0">
              <a:spcBef>
                <a:spcPts val="800"/>
              </a:spcBef>
              <a:buNone/>
            </a:pPr>
            <a:r>
              <a:rPr lang="en-US" sz="1550" dirty="0">
                <a:solidFill>
                  <a:schemeClr val="bg2"/>
                </a:solidFill>
              </a:rPr>
              <a:t>Com 95% e 99% de confiança, modelo e sistema real equivalem no nível de atendimento.</a:t>
            </a:r>
            <a:endParaRPr lang="en-US" sz="1600" dirty="0"/>
          </a:p>
        </p:txBody>
      </p:sp>
      <p:sp>
        <p:nvSpPr>
          <p:cNvPr id="34" name="Mas"/>
          <p:cNvSpPr/>
          <p:nvPr/>
        </p:nvSpPr>
        <p:spPr>
          <a:xfrm>
            <a:off x="6245352" y="4709160"/>
            <a:ext cx="5394960" cy="1280160"/>
          </a:xfrm>
          <a:prstGeom prst="roundRect">
            <a:avLst>
              <a:gd name="adj" fmla="val 4286"/>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35" name="Mas texto"/>
          <p:cNvSpPr txBox="1"/>
          <p:nvPr/>
        </p:nvSpPr>
        <p:spPr>
          <a:xfrm>
            <a:off x="6501384" y="4928616"/>
            <a:ext cx="4882896" cy="841248"/>
          </a:xfrm>
          <a:prstGeom prst="rect">
            <a:avLst/>
          </a:prstGeom>
          <a:noFill/>
          <a:ln/>
        </p:spPr>
        <p:txBody>
          <a:bodyPr wrap="square" lIns="0" tIns="0" rIns="0" bIns="0" rtlCol="0" anchor="t"/>
          <a:lstStyle/>
          <a:p>
            <a:pPr indent="0" marL="0">
              <a:buNone/>
            </a:pPr>
            <a:r>
              <a:rPr lang="en-US" sz="1800" b="1" dirty="0">
                <a:solidFill>
                  <a:schemeClr val="tx1"/>
                </a:solidFill>
              </a:rPr>
              <a:t>A validação está só começando</a:t>
            </a:r>
            <a:endParaRPr lang="en-US" sz="1600" dirty="0"/>
          </a:p>
          <a:p>
            <a:pPr indent="0" marL="0">
              <a:spcBef>
                <a:spcPts val="800"/>
              </a:spcBef>
              <a:buNone/>
            </a:pPr>
            <a:r>
              <a:rPr lang="en-US" sz="1550" dirty="0">
                <a:solidFill>
                  <a:schemeClr val="accent4"/>
                </a:solidFill>
              </a:rPr>
              <a:t>Desvio real de 2,9% contra 0,9% (o 89%?). Faltam outras medidas e outras cargas.</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V&amp;V quando não há dados reais</a:t>
            </a:r>
            <a:endParaRPr lang="en-US" sz="3000" dirty="0"/>
          </a:p>
        </p:txBody>
      </p:sp>
      <p:sp>
        <p:nvSpPr>
          <p:cNvPr id="4" name="Contexto"/>
          <p:cNvSpPr txBox="1"/>
          <p:nvPr/>
        </p:nvSpPr>
        <p:spPr>
          <a:xfrm>
            <a:off x="548640" y="1371600"/>
            <a:ext cx="11064240" cy="777240"/>
          </a:xfrm>
          <a:prstGeom prst="rect">
            <a:avLst/>
          </a:prstGeom>
          <a:noFill/>
          <a:ln/>
        </p:spPr>
        <p:txBody>
          <a:bodyPr wrap="square" lIns="0" tIns="0" rIns="0" bIns="0" rtlCol="0" anchor="t"/>
          <a:lstStyle/>
          <a:p>
            <a:pPr indent="0" marL="0">
              <a:buNone/>
            </a:pPr>
            <a:r>
              <a:rPr lang="en-US" sz="1800" dirty="0">
                <a:solidFill>
                  <a:schemeClr val="tx1"/>
                </a:solidFill>
              </a:rPr>
              <a:t>Sob pressão de prazo, a V&amp;V é a primeira a ser sacrificada, e pode custar caro (Sargent, 2000). Precisa de técnicas simples e eficientes.</a:t>
            </a:r>
            <a:endParaRPr lang="en-US" sz="1800" dirty="0"/>
          </a:p>
        </p:txBody>
      </p:sp>
      <p:sp>
        <p:nvSpPr>
          <p:cNvPr id="5" name="Situações título"/>
          <p:cNvSpPr txBox="1"/>
          <p:nvPr/>
        </p:nvSpPr>
        <p:spPr>
          <a:xfrm>
            <a:off x="548640" y="2286000"/>
            <a:ext cx="11064240" cy="365760"/>
          </a:xfrm>
          <a:prstGeom prst="rect">
            <a:avLst/>
          </a:prstGeom>
          <a:noFill/>
          <a:ln/>
        </p:spPr>
        <p:txBody>
          <a:bodyPr wrap="square" lIns="0" tIns="0" rIns="0" bIns="0" rtlCol="0" anchor="t"/>
          <a:lstStyle/>
          <a:p>
            <a:pPr indent="0" marL="0">
              <a:buNone/>
            </a:pPr>
            <a:r>
              <a:rPr lang="en-US" sz="1700" b="1" dirty="0">
                <a:solidFill>
                  <a:schemeClr val="tx1"/>
                </a:solidFill>
              </a:rPr>
              <a:t>Três situações (Kleijnen, Bettonvil e Van Groenendaal, 1996)</a:t>
            </a:r>
            <a:endParaRPr lang="en-US" sz="1700" dirty="0"/>
          </a:p>
        </p:txBody>
      </p:sp>
      <p:sp>
        <p:nvSpPr>
          <p:cNvPr id="6" name="Situação 1"/>
          <p:cNvSpPr/>
          <p:nvPr/>
        </p:nvSpPr>
        <p:spPr>
          <a:xfrm>
            <a:off x="548640" y="2743200"/>
            <a:ext cx="3520440" cy="1508760"/>
          </a:xfrm>
          <a:prstGeom prst="roundRect">
            <a:avLst>
              <a:gd name="adj" fmla="val 3636"/>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7" name="Situação 1 número"/>
          <p:cNvSpPr txBox="1"/>
          <p:nvPr/>
        </p:nvSpPr>
        <p:spPr>
          <a:xfrm>
            <a:off x="777240" y="2944368"/>
            <a:ext cx="457200" cy="548640"/>
          </a:xfrm>
          <a:prstGeom prst="rect">
            <a:avLst/>
          </a:prstGeom>
          <a:noFill/>
          <a:ln/>
        </p:spPr>
        <p:txBody>
          <a:bodyPr wrap="square" lIns="0" tIns="0" rIns="0" bIns="0" rtlCol="0" anchor="t"/>
          <a:lstStyle/>
          <a:p>
            <a:pPr indent="0" marL="0">
              <a:buNone/>
            </a:pPr>
            <a:r>
              <a:rPr lang="en-US" sz="3000" b="1" dirty="0">
                <a:solidFill>
                  <a:schemeClr val="accent1"/>
                </a:solidFill>
                <a:latin typeface="Courier New" pitchFamily="34" charset="0"/>
                <a:ea typeface="Courier New" pitchFamily="34" charset="-122"/>
                <a:cs typeface="Courier New" pitchFamily="34" charset="-120"/>
              </a:rPr>
              <a:t>1</a:t>
            </a:r>
            <a:endParaRPr lang="en-US" sz="3000" dirty="0"/>
          </a:p>
        </p:txBody>
      </p:sp>
      <p:sp>
        <p:nvSpPr>
          <p:cNvPr id="8" name="Situação 1 texto"/>
          <p:cNvSpPr txBox="1"/>
          <p:nvPr/>
        </p:nvSpPr>
        <p:spPr>
          <a:xfrm>
            <a:off x="1280160" y="2971800"/>
            <a:ext cx="2560320" cy="1097280"/>
          </a:xfrm>
          <a:prstGeom prst="rect">
            <a:avLst/>
          </a:prstGeom>
          <a:noFill/>
          <a:ln/>
        </p:spPr>
        <p:txBody>
          <a:bodyPr wrap="square" lIns="0" tIns="0" rIns="0" bIns="0" rtlCol="0" anchor="t"/>
          <a:lstStyle/>
          <a:p>
            <a:pPr indent="0" marL="0">
              <a:buNone/>
            </a:pPr>
            <a:r>
              <a:rPr lang="en-US" sz="1800" b="1" dirty="0">
                <a:solidFill>
                  <a:schemeClr val="bg2"/>
                </a:solidFill>
              </a:rPr>
              <a:t>Sem dados reais de entrada e/ou de saída</a:t>
            </a:r>
            <a:endParaRPr lang="en-US" sz="1600" dirty="0"/>
          </a:p>
          <a:p>
            <a:pPr indent="0" marL="0">
              <a:spcBef>
                <a:spcPts val="600"/>
              </a:spcBef>
              <a:buNone/>
            </a:pPr>
            <a:r>
              <a:rPr lang="en-US" sz="1600" dirty="0">
                <a:solidFill>
                  <a:schemeClr val="accent2"/>
                </a:solidFill>
              </a:rPr>
              <a:t>O pior caso. É o desta técnica.</a:t>
            </a:r>
            <a:endParaRPr lang="en-US" sz="1600" dirty="0"/>
          </a:p>
        </p:txBody>
      </p:sp>
      <p:sp>
        <p:nvSpPr>
          <p:cNvPr id="9" name="Situação 2"/>
          <p:cNvSpPr/>
          <p:nvPr/>
        </p:nvSpPr>
        <p:spPr>
          <a:xfrm>
            <a:off x="4343400" y="2743200"/>
            <a:ext cx="3520440" cy="1508760"/>
          </a:xfrm>
          <a:prstGeom prst="roundRect">
            <a:avLst>
              <a:gd name="adj" fmla="val 3636"/>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0" name="Situação 2 número"/>
          <p:cNvSpPr txBox="1"/>
          <p:nvPr/>
        </p:nvSpPr>
        <p:spPr>
          <a:xfrm>
            <a:off x="4572000" y="2944368"/>
            <a:ext cx="457200" cy="548640"/>
          </a:xfrm>
          <a:prstGeom prst="rect">
            <a:avLst/>
          </a:prstGeom>
          <a:noFill/>
          <a:ln/>
        </p:spPr>
        <p:txBody>
          <a:bodyPr wrap="square" lIns="0" tIns="0" rIns="0" bIns="0" rtlCol="0" anchor="t"/>
          <a:lstStyle/>
          <a:p>
            <a:pPr indent="0" marL="0">
              <a:buNone/>
            </a:pPr>
            <a:r>
              <a:rPr lang="en-US" sz="3000" b="1" dirty="0">
                <a:solidFill>
                  <a:schemeClr val="accent1"/>
                </a:solidFill>
                <a:latin typeface="Courier New" pitchFamily="34" charset="0"/>
                <a:ea typeface="Courier New" pitchFamily="34" charset="-122"/>
                <a:cs typeface="Courier New" pitchFamily="34" charset="-120"/>
              </a:rPr>
              <a:t>2</a:t>
            </a:r>
            <a:endParaRPr lang="en-US" sz="3000" dirty="0"/>
          </a:p>
        </p:txBody>
      </p:sp>
      <p:sp>
        <p:nvSpPr>
          <p:cNvPr id="11" name="Situação 2 texto"/>
          <p:cNvSpPr txBox="1"/>
          <p:nvPr/>
        </p:nvSpPr>
        <p:spPr>
          <a:xfrm>
            <a:off x="5074920" y="2971800"/>
            <a:ext cx="2560320" cy="1097280"/>
          </a:xfrm>
          <a:prstGeom prst="rect">
            <a:avLst/>
          </a:prstGeom>
          <a:noFill/>
          <a:ln/>
        </p:spPr>
        <p:txBody>
          <a:bodyPr wrap="square" lIns="0" tIns="0" rIns="0" bIns="0" rtlCol="0" anchor="t"/>
          <a:lstStyle/>
          <a:p>
            <a:pPr indent="0" marL="0">
              <a:buNone/>
            </a:pPr>
            <a:r>
              <a:rPr lang="en-US" sz="1800" b="1" dirty="0">
                <a:solidFill>
                  <a:schemeClr val="tx1"/>
                </a:solidFill>
              </a:rPr>
              <a:t>Só com dados de saída reais</a:t>
            </a:r>
            <a:endParaRPr lang="en-US" sz="1600" dirty="0"/>
          </a:p>
        </p:txBody>
      </p:sp>
      <p:sp>
        <p:nvSpPr>
          <p:cNvPr id="12" name="Situação 3"/>
          <p:cNvSpPr/>
          <p:nvPr/>
        </p:nvSpPr>
        <p:spPr>
          <a:xfrm>
            <a:off x="8138160" y="2743200"/>
            <a:ext cx="3520440" cy="1508760"/>
          </a:xfrm>
          <a:prstGeom prst="roundRect">
            <a:avLst>
              <a:gd name="adj" fmla="val 3636"/>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3" name="Situação 3 número"/>
          <p:cNvSpPr txBox="1"/>
          <p:nvPr/>
        </p:nvSpPr>
        <p:spPr>
          <a:xfrm>
            <a:off x="8366760" y="2944368"/>
            <a:ext cx="457200" cy="548640"/>
          </a:xfrm>
          <a:prstGeom prst="rect">
            <a:avLst/>
          </a:prstGeom>
          <a:noFill/>
          <a:ln/>
        </p:spPr>
        <p:txBody>
          <a:bodyPr wrap="square" lIns="0" tIns="0" rIns="0" bIns="0" rtlCol="0" anchor="t"/>
          <a:lstStyle/>
          <a:p>
            <a:pPr indent="0" marL="0">
              <a:buNone/>
            </a:pPr>
            <a:r>
              <a:rPr lang="en-US" sz="3000" b="1" dirty="0">
                <a:solidFill>
                  <a:schemeClr val="accent1"/>
                </a:solidFill>
                <a:latin typeface="Courier New" pitchFamily="34" charset="0"/>
                <a:ea typeface="Courier New" pitchFamily="34" charset="-122"/>
                <a:cs typeface="Courier New" pitchFamily="34" charset="-120"/>
              </a:rPr>
              <a:t>3</a:t>
            </a:r>
            <a:endParaRPr lang="en-US" sz="3000" dirty="0"/>
          </a:p>
        </p:txBody>
      </p:sp>
      <p:sp>
        <p:nvSpPr>
          <p:cNvPr id="14" name="Situação 3 texto"/>
          <p:cNvSpPr txBox="1"/>
          <p:nvPr/>
        </p:nvSpPr>
        <p:spPr>
          <a:xfrm>
            <a:off x="8869680" y="2971800"/>
            <a:ext cx="2560320" cy="1097280"/>
          </a:xfrm>
          <a:prstGeom prst="rect">
            <a:avLst/>
          </a:prstGeom>
          <a:noFill/>
          <a:ln/>
        </p:spPr>
        <p:txBody>
          <a:bodyPr wrap="square" lIns="0" tIns="0" rIns="0" bIns="0" rtlCol="0" anchor="t"/>
          <a:lstStyle/>
          <a:p>
            <a:pPr indent="0" marL="0">
              <a:buNone/>
            </a:pPr>
            <a:r>
              <a:rPr lang="en-US" sz="1800" b="1" dirty="0">
                <a:solidFill>
                  <a:schemeClr val="tx1"/>
                </a:solidFill>
              </a:rPr>
              <a:t>Com dados de entrada e de saída reais</a:t>
            </a:r>
            <a:endParaRPr lang="en-US" sz="1600" dirty="0"/>
          </a:p>
        </p:txBody>
      </p:sp>
      <p:sp>
        <p:nvSpPr>
          <p:cNvPr id="15" name="Descritivas"/>
          <p:cNvSpPr/>
          <p:nvPr/>
        </p:nvSpPr>
        <p:spPr>
          <a:xfrm>
            <a:off x="548640" y="4480560"/>
            <a:ext cx="5394960" cy="1508760"/>
          </a:xfrm>
          <a:prstGeom prst="roundRect">
            <a:avLst>
              <a:gd name="adj" fmla="val 3636"/>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6" name="Descritivas texto"/>
          <p:cNvSpPr txBox="1"/>
          <p:nvPr/>
        </p:nvSpPr>
        <p:spPr>
          <a:xfrm>
            <a:off x="804672" y="4700016"/>
            <a:ext cx="4882896" cy="1069848"/>
          </a:xfrm>
          <a:prstGeom prst="rect">
            <a:avLst/>
          </a:prstGeom>
          <a:noFill/>
          <a:ln/>
        </p:spPr>
        <p:txBody>
          <a:bodyPr wrap="square" lIns="0" tIns="0" rIns="0" bIns="0" rtlCol="0" anchor="t"/>
          <a:lstStyle/>
          <a:p>
            <a:pPr indent="0" marL="0">
              <a:buNone/>
            </a:pPr>
            <a:r>
              <a:rPr lang="en-US" sz="1900" b="1" dirty="0">
                <a:solidFill>
                  <a:schemeClr val="tx1"/>
                </a:solidFill>
              </a:rPr>
              <a:t>Técnicas descritivas: o que fazer</a:t>
            </a:r>
            <a:endParaRPr lang="en-US" sz="1600" dirty="0"/>
          </a:p>
          <a:p>
            <a:pPr indent="0" marL="0">
              <a:spcBef>
                <a:spcPts val="800"/>
              </a:spcBef>
              <a:buNone/>
            </a:pPr>
            <a:r>
              <a:rPr lang="en-US" sz="1700" dirty="0">
                <a:solidFill>
                  <a:schemeClr val="accent4"/>
                </a:solidFill>
              </a:rPr>
              <a:t>Ex.: o Teste de Turing, que propõe comparar o real com a simulação sem dizer como.</a:t>
            </a:r>
            <a:endParaRPr lang="en-US" sz="1600" dirty="0"/>
          </a:p>
        </p:txBody>
      </p:sp>
      <p:sp>
        <p:nvSpPr>
          <p:cNvPr id="17" name="Prescritivas"/>
          <p:cNvSpPr/>
          <p:nvPr/>
        </p:nvSpPr>
        <p:spPr>
          <a:xfrm>
            <a:off x="6245352" y="4480560"/>
            <a:ext cx="5394960" cy="1508760"/>
          </a:xfrm>
          <a:prstGeom prst="roundRect">
            <a:avLst>
              <a:gd name="adj" fmla="val 3636"/>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8" name="Prescritivas texto"/>
          <p:cNvSpPr txBox="1"/>
          <p:nvPr/>
        </p:nvSpPr>
        <p:spPr>
          <a:xfrm>
            <a:off x="6501384" y="4700016"/>
            <a:ext cx="4882896" cy="1069848"/>
          </a:xfrm>
          <a:prstGeom prst="rect">
            <a:avLst/>
          </a:prstGeom>
          <a:noFill/>
          <a:ln/>
        </p:spPr>
        <p:txBody>
          <a:bodyPr wrap="square" lIns="0" tIns="0" rIns="0" bIns="0" rtlCol="0" anchor="t"/>
          <a:lstStyle/>
          <a:p>
            <a:pPr indent="0" marL="0">
              <a:buNone/>
            </a:pPr>
            <a:r>
              <a:rPr lang="en-US" sz="1900" b="1" dirty="0">
                <a:solidFill>
                  <a:schemeClr val="tx1"/>
                </a:solidFill>
              </a:rPr>
              <a:t>Técnicas prescritivas: como fazer</a:t>
            </a:r>
            <a:endParaRPr lang="en-US" sz="1600" dirty="0"/>
          </a:p>
          <a:p>
            <a:pPr indent="0" marL="0">
              <a:spcBef>
                <a:spcPts val="800"/>
              </a:spcBef>
              <a:buNone/>
            </a:pPr>
            <a:r>
              <a:rPr lang="en-US" sz="1700" dirty="0">
                <a:solidFill>
                  <a:schemeClr val="accent4"/>
                </a:solidFill>
              </a:rPr>
              <a:t>Ex.: a técnica de Kleijnen (1995), com passos claros, aplicada no exercício 5.</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Matriz de influência causal</a:t>
            </a:r>
            <a:endParaRPr lang="en-US" sz="3000" dirty="0"/>
          </a:p>
        </p:txBody>
      </p:sp>
      <p:sp>
        <p:nvSpPr>
          <p:cNvPr id="4" name="Exemplo título"/>
          <p:cNvSpPr txBox="1"/>
          <p:nvPr/>
        </p:nvSpPr>
        <p:spPr>
          <a:xfrm>
            <a:off x="548640" y="1371600"/>
            <a:ext cx="4480560" cy="411480"/>
          </a:xfrm>
          <a:prstGeom prst="rect">
            <a:avLst/>
          </a:prstGeom>
          <a:noFill/>
          <a:ln/>
        </p:spPr>
        <p:txBody>
          <a:bodyPr wrap="square" lIns="0" tIns="0" rIns="0" bIns="0" rtlCol="0" anchor="t"/>
          <a:lstStyle/>
          <a:p>
            <a:pPr indent="0" marL="0">
              <a:buNone/>
            </a:pPr>
            <a:r>
              <a:rPr lang="en-US" sz="1800" b="1" dirty="0">
                <a:solidFill>
                  <a:schemeClr val="tx1"/>
                </a:solidFill>
              </a:rPr>
              <a:t>3 entradas, 2 saídas (Tabela 5.2)</a:t>
            </a:r>
            <a:endParaRPr lang="en-US" sz="1800" dirty="0"/>
          </a:p>
        </p:txBody>
      </p:sp>
      <p:graphicFrame>
        <p:nvGraphicFramePr>
          <p:cNvPr id="22" name="Tabela 5.2"/>
          <p:cNvGraphicFramePr>
            <a:graphicFrameLocks noGrp="1"/>
          </p:cNvGraphicFramePr>
          <p:nvPr>
            <p:extLst>
              <p:ext uri="{D42A27DB-BD31-4B8C-83A1-F6EECF244321}">
                <p14:modId xmlns:p14="http://schemas.microsoft.com/office/powerpoint/2010/main" val="1579011935"/>
              </p:ext>
            </p:extLst>
          </p:nvPr>
        </p:nvGraphicFramePr>
        <p:xfrm>
          <a:off x="548640" y="1874520"/>
          <a:ext cx="4480560" cy="914400"/>
        </p:xfrm>
        <a:graphic>
          <a:graphicData uri="http://schemas.openxmlformats.org/drawingml/2006/table">
            <a:tbl>
              <a:tblPr/>
              <a:tblGrid>
                <a:gridCol w="1188720"/>
                <a:gridCol w="1645920"/>
                <a:gridCol w="1645920"/>
              </a:tblGrid>
              <a:tr h="530352">
                <a:tc>
                  <a:txBody>
                    <a:bodyPr/>
                    <a:lstStyle/>
                    <a:p>
                      <a:pPr indent="0" marL="0">
                        <a:buNone/>
                      </a:pP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800" b="1" dirty="0">
                          <a:solidFill>
                            <a:srgbClr val="ECEBE6"/>
                          </a:solidFill>
                        </a:rPr>
                        <a:t>S1</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800" b="1" dirty="0">
                          <a:solidFill>
                            <a:srgbClr val="ECEBE6"/>
                          </a:solidFill>
                        </a:rPr>
                        <a:t>S2</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r>
              <a:tr h="530352">
                <a:tc>
                  <a:txBody>
                    <a:bodyPr/>
                    <a:lstStyle/>
                    <a:p>
                      <a:pPr algn="ctr" indent="0" marL="0">
                        <a:buNone/>
                      </a:pPr>
                      <a:r>
                        <a:rPr lang="en-US" sz="1800" b="1" dirty="0">
                          <a:solidFill>
                            <a:srgbClr val="1B1B1A"/>
                          </a:solidFill>
                        </a:rPr>
                        <a:t>E1</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1B1B1A"/>
                          </a:solidFill>
                        </a:rPr>
                        <a:t>+1</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1B1B1A"/>
                          </a:solidFill>
                        </a:rPr>
                        <a:t>−1</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530352">
                <a:tc>
                  <a:txBody>
                    <a:bodyPr/>
                    <a:lstStyle/>
                    <a:p>
                      <a:pPr algn="ctr" indent="0" marL="0">
                        <a:buNone/>
                      </a:pPr>
                      <a:r>
                        <a:rPr lang="en-US" sz="1800" b="1" dirty="0">
                          <a:solidFill>
                            <a:srgbClr val="1B1B1A"/>
                          </a:solidFill>
                        </a:rPr>
                        <a:t>E2</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1B1B1A"/>
                          </a:solidFill>
                        </a:rPr>
                        <a:t>+1</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1B1B1A"/>
                          </a:solidFill>
                        </a:rPr>
                        <a:t>0</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530352">
                <a:tc>
                  <a:txBody>
                    <a:bodyPr/>
                    <a:lstStyle/>
                    <a:p>
                      <a:pPr algn="ctr" indent="0" marL="0">
                        <a:buNone/>
                      </a:pPr>
                      <a:r>
                        <a:rPr lang="en-US" sz="1800" b="1" dirty="0">
                          <a:solidFill>
                            <a:srgbClr val="1B1B1A"/>
                          </a:solidFill>
                        </a:rPr>
                        <a:t>E3</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1B1B1A"/>
                          </a:solidFill>
                        </a:rPr>
                        <a:t>0</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1B1B1A"/>
                          </a:solidFill>
                        </a:rPr>
                        <a:t>−1</a:t>
                      </a:r>
                      <a:endParaRPr lang="en-US" sz="18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bl>
          </a:graphicData>
        </a:graphic>
      </p:graphicFrame>
      <p:sp>
        <p:nvSpPr>
          <p:cNvPr id="6" name="Nove por nove"/>
          <p:cNvSpPr/>
          <p:nvPr/>
        </p:nvSpPr>
        <p:spPr>
          <a:xfrm>
            <a:off x="548640" y="4206240"/>
            <a:ext cx="4480560" cy="1783080"/>
          </a:xfrm>
          <a:prstGeom prst="roundRect">
            <a:avLst>
              <a:gd name="adj" fmla="val 3077"/>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Nove por nove texto"/>
          <p:cNvSpPr txBox="1"/>
          <p:nvPr/>
        </p:nvSpPr>
        <p:spPr>
          <a:xfrm>
            <a:off x="804672" y="4425696"/>
            <a:ext cx="3968496" cy="1344168"/>
          </a:xfrm>
          <a:prstGeom prst="rect">
            <a:avLst/>
          </a:prstGeom>
          <a:noFill/>
          <a:ln/>
        </p:spPr>
        <p:txBody>
          <a:bodyPr wrap="square" lIns="0" tIns="0" rIns="0" bIns="0" rtlCol="0" anchor="t"/>
          <a:lstStyle/>
          <a:p>
            <a:pPr indent="0" marL="0">
              <a:buNone/>
            </a:pPr>
            <a:r>
              <a:rPr lang="en-US" sz="2000" b="1" dirty="0">
                <a:solidFill>
                  <a:schemeClr val="tx1"/>
                </a:solidFill>
              </a:rPr>
              <a:t>No máximo 9 × 9</a:t>
            </a:r>
            <a:endParaRPr lang="en-US" sz="1600" dirty="0"/>
          </a:p>
          <a:p>
            <a:pPr indent="0" marL="0">
              <a:spcBef>
                <a:spcPts val="800"/>
              </a:spcBef>
              <a:buNone/>
            </a:pPr>
            <a:r>
              <a:rPr lang="en-US" sz="1700" dirty="0">
                <a:solidFill>
                  <a:schemeClr val="accent4"/>
                </a:solidFill>
              </a:rPr>
              <a:t>Até 9 entradas e 9 saídas relevantes: o limite do que processamos em paralelo (Miller, 1956).</a:t>
            </a:r>
            <a:endParaRPr lang="en-US" sz="1600" dirty="0"/>
          </a:p>
        </p:txBody>
      </p:sp>
      <p:sp>
        <p:nvSpPr>
          <p:cNvPr id="8" name="Valor +1 fundo"/>
          <p:cNvSpPr/>
          <p:nvPr/>
        </p:nvSpPr>
        <p:spPr>
          <a:xfrm>
            <a:off x="5394960" y="1417320"/>
            <a:ext cx="822960" cy="594360"/>
          </a:xfrm>
          <a:prstGeom prst="roundRect">
            <a:avLst>
              <a:gd name="adj" fmla="val 12308"/>
            </a:avLst>
          </a:prstGeom>
          <a:solidFill>
            <a:srgbClr val="070707"/>
          </a:solidFill>
          <a:ln/>
        </p:spPr>
      </p:sp>
      <p:sp>
        <p:nvSpPr>
          <p:cNvPr id="9" name="Valor +1"/>
          <p:cNvSpPr txBox="1"/>
          <p:nvPr/>
        </p:nvSpPr>
        <p:spPr>
          <a:xfrm>
            <a:off x="5394960" y="1417320"/>
            <a:ext cx="822960" cy="594360"/>
          </a:xfrm>
          <a:prstGeom prst="rect">
            <a:avLst/>
          </a:prstGeom>
          <a:noFill/>
          <a:ln/>
        </p:spPr>
        <p:txBody>
          <a:bodyPr wrap="square" lIns="0" tIns="0" rIns="0" bIns="0" rtlCol="0" anchor="ctr"/>
          <a:lstStyle/>
          <a:p>
            <a:pPr algn="ctr" indent="0" marL="0">
              <a:buNone/>
            </a:pPr>
            <a:r>
              <a:rPr lang="en-US" sz="2200" b="1" dirty="0">
                <a:solidFill>
                  <a:schemeClr val="accent1"/>
                </a:solidFill>
                <a:latin typeface="Courier New" pitchFamily="34" charset="0"/>
                <a:ea typeface="Courier New" pitchFamily="34" charset="-122"/>
                <a:cs typeface="Courier New" pitchFamily="34" charset="-120"/>
              </a:rPr>
              <a:t>+1</a:t>
            </a:r>
            <a:endParaRPr lang="en-US" sz="2200" dirty="0"/>
          </a:p>
        </p:txBody>
      </p:sp>
      <p:sp>
        <p:nvSpPr>
          <p:cNvPr id="10" name="Valor +1 texto"/>
          <p:cNvSpPr txBox="1"/>
          <p:nvPr/>
        </p:nvSpPr>
        <p:spPr>
          <a:xfrm>
            <a:off x="6400800" y="1417320"/>
            <a:ext cx="5239512" cy="594360"/>
          </a:xfrm>
          <a:prstGeom prst="rect">
            <a:avLst/>
          </a:prstGeom>
          <a:noFill/>
          <a:ln/>
        </p:spPr>
        <p:txBody>
          <a:bodyPr wrap="square" lIns="0" tIns="0" rIns="0" bIns="0" rtlCol="0" anchor="ctr"/>
          <a:lstStyle/>
          <a:p>
            <a:pPr indent="0" marL="0">
              <a:buNone/>
            </a:pPr>
            <a:r>
              <a:rPr lang="en-US" sz="1750" dirty="0">
                <a:solidFill>
                  <a:schemeClr val="tx1"/>
                </a:solidFill>
              </a:rPr>
              <a:t>Correlação positiva: a entrada sobe, a saída sobe.</a:t>
            </a:r>
            <a:endParaRPr lang="en-US" sz="1750" dirty="0"/>
          </a:p>
        </p:txBody>
      </p:sp>
      <p:sp>
        <p:nvSpPr>
          <p:cNvPr id="11" name="Valor −1 fundo"/>
          <p:cNvSpPr/>
          <p:nvPr/>
        </p:nvSpPr>
        <p:spPr>
          <a:xfrm>
            <a:off x="5394960" y="2148840"/>
            <a:ext cx="822960" cy="594360"/>
          </a:xfrm>
          <a:prstGeom prst="roundRect">
            <a:avLst>
              <a:gd name="adj" fmla="val 12308"/>
            </a:avLst>
          </a:prstGeom>
          <a:solidFill>
            <a:srgbClr val="070707"/>
          </a:solidFill>
          <a:ln/>
        </p:spPr>
      </p:sp>
      <p:sp>
        <p:nvSpPr>
          <p:cNvPr id="12" name="Valor −1"/>
          <p:cNvSpPr txBox="1"/>
          <p:nvPr/>
        </p:nvSpPr>
        <p:spPr>
          <a:xfrm>
            <a:off x="5394960" y="2148840"/>
            <a:ext cx="822960" cy="594360"/>
          </a:xfrm>
          <a:prstGeom prst="rect">
            <a:avLst/>
          </a:prstGeom>
          <a:noFill/>
          <a:ln/>
        </p:spPr>
        <p:txBody>
          <a:bodyPr wrap="square" lIns="0" tIns="0" rIns="0" bIns="0" rtlCol="0" anchor="ctr"/>
          <a:lstStyle/>
          <a:p>
            <a:pPr algn="ctr" indent="0" marL="0">
              <a:buNone/>
            </a:pPr>
            <a:r>
              <a:rPr lang="en-US" sz="2200" b="1" dirty="0">
                <a:solidFill>
                  <a:schemeClr val="accent1"/>
                </a:solidFill>
                <a:latin typeface="Courier New" pitchFamily="34" charset="0"/>
                <a:ea typeface="Courier New" pitchFamily="34" charset="-122"/>
                <a:cs typeface="Courier New" pitchFamily="34" charset="-120"/>
              </a:rPr>
              <a:t>−1</a:t>
            </a:r>
            <a:endParaRPr lang="en-US" sz="2200" dirty="0"/>
          </a:p>
        </p:txBody>
      </p:sp>
      <p:sp>
        <p:nvSpPr>
          <p:cNvPr id="13" name="Valor −1 texto"/>
          <p:cNvSpPr txBox="1"/>
          <p:nvPr/>
        </p:nvSpPr>
        <p:spPr>
          <a:xfrm>
            <a:off x="6400800" y="2148840"/>
            <a:ext cx="5239512" cy="594360"/>
          </a:xfrm>
          <a:prstGeom prst="rect">
            <a:avLst/>
          </a:prstGeom>
          <a:noFill/>
          <a:ln/>
        </p:spPr>
        <p:txBody>
          <a:bodyPr wrap="square" lIns="0" tIns="0" rIns="0" bIns="0" rtlCol="0" anchor="ctr"/>
          <a:lstStyle/>
          <a:p>
            <a:pPr indent="0" marL="0">
              <a:buNone/>
            </a:pPr>
            <a:r>
              <a:rPr lang="en-US" sz="1750" dirty="0">
                <a:solidFill>
                  <a:schemeClr val="tx1"/>
                </a:solidFill>
              </a:rPr>
              <a:t>Correlação negativa: a entrada sobe, a saída cai.</a:t>
            </a:r>
            <a:endParaRPr lang="en-US" sz="1750" dirty="0"/>
          </a:p>
        </p:txBody>
      </p:sp>
      <p:sp>
        <p:nvSpPr>
          <p:cNvPr id="14" name="Valor 0 fundo"/>
          <p:cNvSpPr/>
          <p:nvPr/>
        </p:nvSpPr>
        <p:spPr>
          <a:xfrm>
            <a:off x="5394960" y="2880360"/>
            <a:ext cx="822960" cy="594360"/>
          </a:xfrm>
          <a:prstGeom prst="roundRect">
            <a:avLst>
              <a:gd name="adj" fmla="val 12308"/>
            </a:avLst>
          </a:prstGeom>
          <a:solidFill>
            <a:srgbClr val="070707"/>
          </a:solidFill>
          <a:ln/>
        </p:spPr>
      </p:sp>
      <p:sp>
        <p:nvSpPr>
          <p:cNvPr id="15" name="Valor 0"/>
          <p:cNvSpPr txBox="1"/>
          <p:nvPr/>
        </p:nvSpPr>
        <p:spPr>
          <a:xfrm>
            <a:off x="5394960" y="2880360"/>
            <a:ext cx="822960" cy="594360"/>
          </a:xfrm>
          <a:prstGeom prst="rect">
            <a:avLst/>
          </a:prstGeom>
          <a:noFill/>
          <a:ln/>
        </p:spPr>
        <p:txBody>
          <a:bodyPr wrap="square" lIns="0" tIns="0" rIns="0" bIns="0" rtlCol="0" anchor="ctr"/>
          <a:lstStyle/>
          <a:p>
            <a:pPr algn="ctr" indent="0" marL="0">
              <a:buNone/>
            </a:pPr>
            <a:r>
              <a:rPr lang="en-US" sz="2200" b="1" dirty="0">
                <a:solidFill>
                  <a:schemeClr val="accent1"/>
                </a:solidFill>
                <a:latin typeface="Courier New" pitchFamily="34" charset="0"/>
                <a:ea typeface="Courier New" pitchFamily="34" charset="-122"/>
                <a:cs typeface="Courier New" pitchFamily="34" charset="-120"/>
              </a:rPr>
              <a:t>0</a:t>
            </a:r>
            <a:endParaRPr lang="en-US" sz="2200" dirty="0"/>
          </a:p>
        </p:txBody>
      </p:sp>
      <p:sp>
        <p:nvSpPr>
          <p:cNvPr id="16" name="Valor 0 texto"/>
          <p:cNvSpPr txBox="1"/>
          <p:nvPr/>
        </p:nvSpPr>
        <p:spPr>
          <a:xfrm>
            <a:off x="6400800" y="2880360"/>
            <a:ext cx="5239512" cy="594360"/>
          </a:xfrm>
          <a:prstGeom prst="rect">
            <a:avLst/>
          </a:prstGeom>
          <a:noFill/>
          <a:ln/>
        </p:spPr>
        <p:txBody>
          <a:bodyPr wrap="square" lIns="0" tIns="0" rIns="0" bIns="0" rtlCol="0" anchor="ctr"/>
          <a:lstStyle/>
          <a:p>
            <a:pPr indent="0" marL="0">
              <a:buNone/>
            </a:pPr>
            <a:r>
              <a:rPr lang="en-US" sz="1750" dirty="0">
                <a:solidFill>
                  <a:schemeClr val="tx1"/>
                </a:solidFill>
              </a:rPr>
              <a:t>Neutra: a entrada não afeta a saída, ou afeta pouco.</a:t>
            </a:r>
            <a:endParaRPr lang="en-US" sz="1750" dirty="0"/>
          </a:p>
        </p:txBody>
      </p:sp>
      <p:sp>
        <p:nvSpPr>
          <p:cNvPr id="17" name="Como usar"/>
          <p:cNvSpPr/>
          <p:nvPr/>
        </p:nvSpPr>
        <p:spPr>
          <a:xfrm>
            <a:off x="5394960" y="3657600"/>
            <a:ext cx="6245352" cy="2331720"/>
          </a:xfrm>
          <a:prstGeom prst="roundRect">
            <a:avLst>
              <a:gd name="adj" fmla="val 2353"/>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18" name="Como usar texto"/>
          <p:cNvSpPr txBox="1"/>
          <p:nvPr/>
        </p:nvSpPr>
        <p:spPr>
          <a:xfrm>
            <a:off x="5650992" y="3877056"/>
            <a:ext cx="5733288" cy="1892808"/>
          </a:xfrm>
          <a:prstGeom prst="rect">
            <a:avLst/>
          </a:prstGeom>
          <a:noFill/>
          <a:ln/>
        </p:spPr>
        <p:txBody>
          <a:bodyPr wrap="square" lIns="0" tIns="0" rIns="0" bIns="0" rtlCol="0" anchor="t"/>
          <a:lstStyle/>
          <a:p>
            <a:pPr indent="0" marL="0">
              <a:buNone/>
            </a:pPr>
            <a:r>
              <a:rPr lang="en-US" sz="2100" b="1" dirty="0">
                <a:solidFill>
                  <a:schemeClr val="accent2"/>
                </a:solidFill>
              </a:rPr>
              <a:t>Como usar</a:t>
            </a:r>
            <a:endParaRPr lang="en-US" sz="1600" dirty="0"/>
          </a:p>
          <a:p>
            <a:pPr indent="0" marL="0">
              <a:spcBef>
                <a:spcPts val="800"/>
              </a:spcBef>
              <a:buNone/>
            </a:pPr>
            <a:r>
              <a:rPr lang="en-US" sz="1800" dirty="0">
                <a:solidFill>
                  <a:schemeClr val="bg2"/>
                </a:solidFill>
              </a:rPr>
              <a:t>O analista monta a matriz no modelo conceitual, antes de implementar, e compara com o que o modelo produz. Se não bater, algo está errado: a matriz, o modelo ou ambos.</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Exemplo: a central da TicketFone</a:t>
            </a:r>
            <a:endParaRPr lang="en-US" sz="3000" dirty="0"/>
          </a:p>
        </p:txBody>
      </p:sp>
      <p:pic>
        <p:nvPicPr>
          <p:cNvPr id="4" name="Figura 5.3" descr="Central TicketFone: roteador e três grupos de postos de atendimento">    </p:cNvPr>
          <p:cNvPicPr>
            <a:picLocks noChangeAspect="1"/>
          </p:cNvPicPr>
          <p:nvPr/>
        </p:nvPicPr>
        <p:blipFill>
          <a:blip r:embed="rId1"/>
          <a:stretch>
            <a:fillRect/>
          </a:stretch>
        </p:blipFill>
        <p:spPr>
          <a:xfrm>
            <a:off x="548640" y="1386281"/>
            <a:ext cx="6126480" cy="3628238"/>
          </a:xfrm>
          <a:prstGeom prst="rect">
            <a:avLst/>
          </a:prstGeom>
        </p:spPr>
      </p:pic>
      <p:sp>
        <p:nvSpPr>
          <p:cNvPr id="5" name="Legenda"/>
          <p:cNvSpPr txBox="1"/>
          <p:nvPr/>
        </p:nvSpPr>
        <p:spPr>
          <a:xfrm>
            <a:off x="548640" y="5257800"/>
            <a:ext cx="6126480" cy="685800"/>
          </a:xfrm>
          <a:prstGeom prst="rect">
            <a:avLst/>
          </a:prstGeom>
          <a:noFill/>
          <a:ln/>
        </p:spPr>
        <p:txBody>
          <a:bodyPr wrap="square" lIns="0" tIns="0" rIns="0" bIns="0" rtlCol="0" anchor="t"/>
          <a:lstStyle/>
          <a:p>
            <a:pPr indent="0" marL="0">
              <a:buNone/>
            </a:pPr>
            <a:r>
              <a:rPr lang="en-US" sz="1500" dirty="0">
                <a:solidFill>
                  <a:schemeClr val="accent4"/>
                </a:solidFill>
              </a:rPr>
              <a:t>Chamadas roteadas para informações, atendimento ao consumidor ou venda de ingressos (Robinson, 2004).</a:t>
            </a:r>
            <a:endParaRPr lang="en-US" sz="1500" dirty="0"/>
          </a:p>
        </p:txBody>
      </p:sp>
      <p:sp>
        <p:nvSpPr>
          <p:cNvPr id="6" name="Entradas"/>
          <p:cNvSpPr/>
          <p:nvPr/>
        </p:nvSpPr>
        <p:spPr>
          <a:xfrm>
            <a:off x="6995160" y="1417320"/>
            <a:ext cx="4645152" cy="1371600"/>
          </a:xfrm>
          <a:prstGeom prst="roundRect">
            <a:avLst>
              <a:gd name="adj" fmla="val 4000"/>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7" name="Entradas texto"/>
          <p:cNvSpPr txBox="1"/>
          <p:nvPr/>
        </p:nvSpPr>
        <p:spPr>
          <a:xfrm>
            <a:off x="7251192" y="1636776"/>
            <a:ext cx="4133088" cy="932688"/>
          </a:xfrm>
          <a:prstGeom prst="rect">
            <a:avLst/>
          </a:prstGeom>
          <a:noFill/>
          <a:ln/>
        </p:spPr>
        <p:txBody>
          <a:bodyPr wrap="square" lIns="0" tIns="0" rIns="0" bIns="0" rtlCol="0" anchor="t"/>
          <a:lstStyle/>
          <a:p>
            <a:pPr indent="0" marL="0">
              <a:buNone/>
            </a:pPr>
            <a:r>
              <a:rPr lang="en-US" sz="1900" b="1" dirty="0">
                <a:solidFill>
                  <a:schemeClr val="tx1"/>
                </a:solidFill>
              </a:rPr>
              <a:t>Entradas</a:t>
            </a:r>
            <a:endParaRPr lang="en-US" sz="1600" dirty="0"/>
          </a:p>
          <a:p>
            <a:pPr indent="0" marL="0">
              <a:spcBef>
                <a:spcPts val="800"/>
              </a:spcBef>
              <a:buNone/>
            </a:pPr>
            <a:r>
              <a:rPr lang="en-US" sz="1650" dirty="0">
                <a:solidFill>
                  <a:schemeClr val="accent4"/>
                </a:solidFill>
              </a:rPr>
              <a:t>E1: postos de informações · E2: postos de venda de ingressos</a:t>
            </a:r>
            <a:endParaRPr lang="en-US" sz="1600" dirty="0"/>
          </a:p>
        </p:txBody>
      </p:sp>
      <p:sp>
        <p:nvSpPr>
          <p:cNvPr id="8" name="Saídas"/>
          <p:cNvSpPr/>
          <p:nvPr/>
        </p:nvSpPr>
        <p:spPr>
          <a:xfrm>
            <a:off x="6995160" y="2926080"/>
            <a:ext cx="4645152" cy="1600200"/>
          </a:xfrm>
          <a:prstGeom prst="roundRect">
            <a:avLst>
              <a:gd name="adj" fmla="val 3429"/>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9" name="Saídas texto"/>
          <p:cNvSpPr txBox="1"/>
          <p:nvPr/>
        </p:nvSpPr>
        <p:spPr>
          <a:xfrm>
            <a:off x="7251192" y="3145536"/>
            <a:ext cx="4133088" cy="1161288"/>
          </a:xfrm>
          <a:prstGeom prst="rect">
            <a:avLst/>
          </a:prstGeom>
          <a:noFill/>
          <a:ln/>
        </p:spPr>
        <p:txBody>
          <a:bodyPr wrap="square" lIns="0" tIns="0" rIns="0" bIns="0" rtlCol="0" anchor="t"/>
          <a:lstStyle/>
          <a:p>
            <a:pPr indent="0" marL="0">
              <a:buNone/>
            </a:pPr>
            <a:r>
              <a:rPr lang="en-US" sz="1900" b="1" dirty="0">
                <a:solidFill>
                  <a:schemeClr val="tx1"/>
                </a:solidFill>
              </a:rPr>
              <a:t>Saídas</a:t>
            </a:r>
            <a:endParaRPr lang="en-US" sz="1600" dirty="0"/>
          </a:p>
          <a:p>
            <a:pPr indent="0" marL="0">
              <a:spcBef>
                <a:spcPts val="800"/>
              </a:spcBef>
              <a:buNone/>
            </a:pPr>
            <a:r>
              <a:rPr lang="en-US" sz="1650" dirty="0">
                <a:solidFill>
                  <a:schemeClr val="accent4"/>
                </a:solidFill>
              </a:rPr>
              <a:t>S1: chamadas perdidas · S2: % atendidas e completadas em até 2 min · S3: espera média total</a:t>
            </a:r>
            <a:endParaRPr lang="en-US" sz="1600" dirty="0"/>
          </a:p>
        </p:txBody>
      </p:sp>
      <p:graphicFrame>
        <p:nvGraphicFramePr>
          <p:cNvPr id="23" name="Tabela 5.3"/>
          <p:cNvGraphicFramePr>
            <a:graphicFrameLocks noGrp="1"/>
          </p:cNvGraphicFramePr>
          <p:nvPr>
            <p:extLst>
              <p:ext uri="{D42A27DB-BD31-4B8C-83A1-F6EECF244321}">
                <p14:modId xmlns:p14="http://schemas.microsoft.com/office/powerpoint/2010/main" val="1579011935"/>
              </p:ext>
            </p:extLst>
          </p:nvPr>
        </p:nvGraphicFramePr>
        <p:xfrm>
          <a:off x="6995160" y="4663440"/>
          <a:ext cx="4645152" cy="914400"/>
        </p:xfrm>
        <a:graphic>
          <a:graphicData uri="http://schemas.openxmlformats.org/drawingml/2006/table">
            <a:tbl>
              <a:tblPr/>
              <a:tblGrid>
                <a:gridCol w="1005840"/>
                <a:gridCol w="1212494"/>
                <a:gridCol w="1213409"/>
                <a:gridCol w="1213409"/>
              </a:tblGrid>
              <a:tr h="438912">
                <a:tc>
                  <a:txBody>
                    <a:bodyPr/>
                    <a:lstStyle/>
                    <a:p>
                      <a:pPr indent="0" marL="0">
                        <a:buNone/>
                      </a:pP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700" b="1" dirty="0">
                          <a:solidFill>
                            <a:srgbClr val="ECEBE6"/>
                          </a:solidFill>
                        </a:rPr>
                        <a:t>S1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700" b="1" dirty="0">
                          <a:solidFill>
                            <a:srgbClr val="ECEBE6"/>
                          </a:solidFill>
                        </a:rPr>
                        <a:t>S2</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700" b="1" dirty="0">
                          <a:solidFill>
                            <a:srgbClr val="ECEBE6"/>
                          </a:solidFill>
                        </a:rPr>
                        <a:t>S3</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r>
              <a:tr h="438912">
                <a:tc>
                  <a:txBody>
                    <a:bodyPr/>
                    <a:lstStyle/>
                    <a:p>
                      <a:pPr algn="ctr" indent="0" marL="0">
                        <a:buNone/>
                      </a:pPr>
                      <a:r>
                        <a:rPr lang="en-US" sz="1700" b="1" dirty="0">
                          <a:solidFill>
                            <a:srgbClr val="1B1B1A"/>
                          </a:solidFill>
                        </a:rPr>
                        <a:t>E1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438912">
                <a:tc>
                  <a:txBody>
                    <a:bodyPr/>
                    <a:lstStyle/>
                    <a:p>
                      <a:pPr algn="ctr" indent="0" marL="0">
                        <a:buNone/>
                      </a:pPr>
                      <a:r>
                        <a:rPr lang="en-US" sz="1700" b="1" dirty="0">
                          <a:solidFill>
                            <a:srgbClr val="1B1B1A"/>
                          </a:solidFill>
                        </a:rPr>
                        <a:t>E2</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−1</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Resultados: o modelo segue a matriz</a:t>
            </a:r>
            <a:endParaRPr lang="en-US" sz="3000" dirty="0"/>
          </a:p>
        </p:txBody>
      </p:sp>
      <p:graphicFrame>
        <p:nvGraphicFramePr>
          <p:cNvPr id="24" name="Tabela 5.4"/>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3044952"/>
                <a:gridCol w="2011680"/>
                <a:gridCol w="2011680"/>
                <a:gridCol w="2011680"/>
                <a:gridCol w="2011680"/>
              </a:tblGrid>
              <a:tr h="548640">
                <a:tc>
                  <a:txBody>
                    <a:bodyPr/>
                    <a:lstStyle/>
                    <a:p>
                      <a:pPr algn="ctr" indent="0" marL="0">
                        <a:buNone/>
                      </a:pPr>
                      <a:r>
                        <a:rPr lang="en-US" sz="1700" b="1" dirty="0">
                          <a:solidFill>
                            <a:srgbClr val="ECEBE6"/>
                          </a:solidFill>
                        </a:rPr>
                        <a:t>Saída</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700" b="1" dirty="0">
                          <a:solidFill>
                            <a:srgbClr val="ECEBE6"/>
                          </a:solidFill>
                        </a:rPr>
                        <a:t>Cenário 1 (4, 4)</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700" b="1" dirty="0">
                          <a:solidFill>
                            <a:srgbClr val="ECEBE6"/>
                          </a:solidFill>
                        </a:rPr>
                        <a:t>Cenário 2 (4, 8)</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700" b="1" dirty="0">
                          <a:solidFill>
                            <a:srgbClr val="ECEBE6"/>
                          </a:solidFill>
                        </a:rPr>
                        <a:t>Cenário 3 (8, 4)</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c>
                  <a:txBody>
                    <a:bodyPr/>
                    <a:lstStyle/>
                    <a:p>
                      <a:pPr algn="ctr" indent="0" marL="0">
                        <a:buNone/>
                      </a:pPr>
                      <a:r>
                        <a:rPr lang="en-US" sz="1700" b="1" dirty="0">
                          <a:solidFill>
                            <a:srgbClr val="ECEBE6"/>
                          </a:solidFill>
                        </a:rPr>
                        <a:t>Cenário 4 (8, 8)</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1D1C1A"/>
                    </a:solidFill>
                  </a:tcPr>
                </a:tc>
              </a:tr>
              <a:tr h="548640">
                <a:tc>
                  <a:txBody>
                    <a:bodyPr/>
                    <a:lstStyle/>
                    <a:p>
                      <a:pPr algn="l" indent="0" marL="0">
                        <a:buNone/>
                      </a:pPr>
                      <a:r>
                        <a:rPr lang="en-US" sz="1700" b="1" dirty="0">
                          <a:solidFill>
                            <a:srgbClr val="1B1B1A"/>
                          </a:solidFill>
                        </a:rPr>
                        <a:t>S1 · chamadas perdidas</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644</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397</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406</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b="1" dirty="0">
                          <a:solidFill>
                            <a:srgbClr val="B3200F"/>
                          </a:solidFill>
                        </a:rPr>
                        <a:t>76</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548640">
                <a:tc>
                  <a:txBody>
                    <a:bodyPr/>
                    <a:lstStyle/>
                    <a:p>
                      <a:pPr algn="l" indent="0" marL="0">
                        <a:buNone/>
                      </a:pPr>
                      <a:r>
                        <a:rPr lang="en-US" sz="1700" b="1" dirty="0">
                          <a:solidFill>
                            <a:srgbClr val="1B1B1A"/>
                          </a:solidFill>
                        </a:rPr>
                        <a:t>S2 · em até 2 min</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63%</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77%</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80%</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b="1" dirty="0">
                          <a:solidFill>
                            <a:srgbClr val="B3200F"/>
                          </a:solidFill>
                        </a:rPr>
                        <a:t>89%</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r h="548640">
                <a:tc>
                  <a:txBody>
                    <a:bodyPr/>
                    <a:lstStyle/>
                    <a:p>
                      <a:pPr algn="l" indent="0" marL="0">
                        <a:buNone/>
                      </a:pPr>
                      <a:r>
                        <a:rPr lang="en-US" sz="1700" b="1" dirty="0">
                          <a:solidFill>
                            <a:srgbClr val="1B1B1A"/>
                          </a:solidFill>
                        </a:rPr>
                        <a:t>S3 · espera média</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1,44 min</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0,96 min</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dirty="0">
                          <a:solidFill>
                            <a:srgbClr val="1B1B1A"/>
                          </a:solidFill>
                        </a:rPr>
                        <a:t>0,86 min</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c>
                  <a:txBody>
                    <a:bodyPr/>
                    <a:lstStyle/>
                    <a:p>
                      <a:pPr algn="ctr" indent="0" marL="0">
                        <a:buNone/>
                      </a:pPr>
                      <a:r>
                        <a:rPr lang="en-US" sz="1700" b="1" dirty="0">
                          <a:solidFill>
                            <a:srgbClr val="B3200F"/>
                          </a:solidFill>
                        </a:rPr>
                        <a:t>0,52 min</a:t>
                      </a:r>
                      <a:endParaRPr lang="en-US" sz="1700" dirty="0"/>
                    </a:p>
                  </a:txBody>
                  <a:tcPr marL="109728" marR="109728" marT="0" marB="0" anchor="ctr">
                    <a:lnL w="9525" cap="flat" cmpd="sng" algn="ctr">
                      <a:solidFill>
                        <a:srgbClr val="D9D8D2"/>
                      </a:solidFill>
                      <a:prstDash val="solid"/>
                      <a:round/>
                      <a:headEnd type="none" w="med" len="med"/>
                      <a:tailEnd type="none" w="med" len="med"/>
                    </a:lnL>
                    <a:lnR w="9525" cap="flat" cmpd="sng" algn="ctr">
                      <a:solidFill>
                        <a:srgbClr val="D9D8D2"/>
                      </a:solidFill>
                      <a:prstDash val="solid"/>
                      <a:round/>
                      <a:headEnd type="none" w="med" len="med"/>
                      <a:tailEnd type="none" w="med" len="med"/>
                    </a:lnR>
                    <a:lnT w="9525" cap="flat" cmpd="sng" algn="ctr">
                      <a:solidFill>
                        <a:srgbClr val="D9D8D2"/>
                      </a:solidFill>
                      <a:prstDash val="solid"/>
                      <a:round/>
                      <a:headEnd type="none" w="med" len="med"/>
                      <a:tailEnd type="none" w="med" len="med"/>
                    </a:lnT>
                    <a:lnB w="9525" cap="flat" cmpd="sng" algn="ctr">
                      <a:solidFill>
                        <a:srgbClr val="D9D8D2"/>
                      </a:solidFill>
                      <a:prstDash val="solid"/>
                      <a:round/>
                      <a:headEnd type="none" w="med" len="med"/>
                      <a:tailEnd type="none" w="med" len="med"/>
                    </a:lnB>
                    <a:solidFill>
                      <a:srgbClr val="FFFFFF"/>
                    </a:solidFill>
                  </a:tcPr>
                </a:tc>
              </a:tr>
            </a:tbl>
          </a:graphicData>
        </a:graphic>
      </p:graphicFrame>
      <p:sp>
        <p:nvSpPr>
          <p:cNvPr id="5" name="Coerente com a matriz"/>
          <p:cNvSpPr/>
          <p:nvPr/>
        </p:nvSpPr>
        <p:spPr>
          <a:xfrm>
            <a:off x="548640" y="3886200"/>
            <a:ext cx="3520440" cy="2103120"/>
          </a:xfrm>
          <a:prstGeom prst="roundRect">
            <a:avLst>
              <a:gd name="adj" fmla="val 2609"/>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6" name="Coerente com a matriz texto"/>
          <p:cNvSpPr txBox="1"/>
          <p:nvPr/>
        </p:nvSpPr>
        <p:spPr>
          <a:xfrm>
            <a:off x="804672" y="4105656"/>
            <a:ext cx="3008376" cy="1664208"/>
          </a:xfrm>
          <a:prstGeom prst="rect">
            <a:avLst/>
          </a:prstGeom>
          <a:noFill/>
          <a:ln/>
        </p:spPr>
        <p:txBody>
          <a:bodyPr wrap="square" lIns="0" tIns="0" rIns="0" bIns="0" rtlCol="0" anchor="t"/>
          <a:lstStyle/>
          <a:p>
            <a:pPr indent="0" marL="0">
              <a:buNone/>
            </a:pPr>
            <a:r>
              <a:rPr lang="en-US" sz="2000" b="1" dirty="0">
                <a:solidFill>
                  <a:schemeClr val="tx1"/>
                </a:solidFill>
              </a:rPr>
              <a:t>Coerente com a matriz</a:t>
            </a:r>
            <a:endParaRPr lang="en-US" sz="1600" dirty="0"/>
          </a:p>
          <a:p>
            <a:pPr indent="0" marL="0">
              <a:spcBef>
                <a:spcPts val="800"/>
              </a:spcBef>
              <a:buNone/>
            </a:pPr>
            <a:r>
              <a:rPr lang="en-US" sz="1700" dirty="0">
                <a:solidFill>
                  <a:schemeClr val="accent4"/>
                </a:solidFill>
              </a:rPr>
              <a:t>Com mais postos, perdas (S1) e espera (S3) caem e o atendimento em até 2 min (S2) sobe. A confiança no modelo aumenta.</a:t>
            </a:r>
            <a:endParaRPr lang="en-US" sz="1600" dirty="0"/>
          </a:p>
        </p:txBody>
      </p:sp>
      <p:sp>
        <p:nvSpPr>
          <p:cNvPr id="7" name="Não garante validade"/>
          <p:cNvSpPr/>
          <p:nvPr/>
        </p:nvSpPr>
        <p:spPr>
          <a:xfrm>
            <a:off x="4343400" y="3886200"/>
            <a:ext cx="3520440" cy="2103120"/>
          </a:xfrm>
          <a:prstGeom prst="roundRect">
            <a:avLst>
              <a:gd name="adj" fmla="val 2609"/>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8" name="Não garante validade texto"/>
          <p:cNvSpPr txBox="1"/>
          <p:nvPr/>
        </p:nvSpPr>
        <p:spPr>
          <a:xfrm>
            <a:off x="4599432" y="4105656"/>
            <a:ext cx="3008376" cy="1664208"/>
          </a:xfrm>
          <a:prstGeom prst="rect">
            <a:avLst/>
          </a:prstGeom>
          <a:noFill/>
          <a:ln/>
        </p:spPr>
        <p:txBody>
          <a:bodyPr wrap="square" lIns="0" tIns="0" rIns="0" bIns="0" rtlCol="0" anchor="t"/>
          <a:lstStyle/>
          <a:p>
            <a:pPr indent="0" marL="0">
              <a:buNone/>
            </a:pPr>
            <a:r>
              <a:rPr lang="en-US" sz="2000" b="1" dirty="0">
                <a:solidFill>
                  <a:schemeClr val="tx1"/>
                </a:solidFill>
              </a:rPr>
              <a:t>Não garante validade</a:t>
            </a:r>
            <a:endParaRPr lang="en-US" sz="1600" dirty="0"/>
          </a:p>
          <a:p>
            <a:pPr indent="0" marL="0">
              <a:spcBef>
                <a:spcPts val="800"/>
              </a:spcBef>
              <a:buNone/>
            </a:pPr>
            <a:r>
              <a:rPr lang="en-US" sz="1700" dirty="0">
                <a:solidFill>
                  <a:schemeClr val="accent4"/>
                </a:solidFill>
              </a:rPr>
              <a:t>Nenhuma técnica de V&amp;V garante. Esta é simples e pode ser automatizada no computador.</a:t>
            </a:r>
            <a:endParaRPr lang="en-US" sz="1600" dirty="0"/>
          </a:p>
        </p:txBody>
      </p:sp>
      <p:sp>
        <p:nvSpPr>
          <p:cNvPr id="9" name="Versão completa"/>
          <p:cNvSpPr/>
          <p:nvPr/>
        </p:nvSpPr>
        <p:spPr>
          <a:xfrm>
            <a:off x="8138160" y="3886200"/>
            <a:ext cx="3520440" cy="2103120"/>
          </a:xfrm>
          <a:prstGeom prst="roundRect">
            <a:avLst>
              <a:gd name="adj" fmla="val 2609"/>
            </a:avLst>
          </a:prstGeom>
          <a:solidFill>
            <a:srgbClr val="1D1C1A"/>
          </a:solidFill>
          <a:ln w="9525">
            <a:solidFill>
              <a:srgbClr val="1D1C1A"/>
            </a:solidFill>
            <a:prstDash val="solid"/>
          </a:ln>
          <a:effectLst>
            <a:outerShdw sx="100000" sy="100000" kx="0" ky="0" algn="bl" rotWithShape="0" blurRad="101600" dist="25400" dir="5400000">
              <a:srgbClr val="000000">
                <a:alpha val="16000"/>
              </a:srgbClr>
            </a:outerShdw>
          </a:effectLst>
        </p:spPr>
      </p:sp>
      <p:sp>
        <p:nvSpPr>
          <p:cNvPr id="10" name="Versão completa texto"/>
          <p:cNvSpPr txBox="1"/>
          <p:nvPr/>
        </p:nvSpPr>
        <p:spPr>
          <a:xfrm>
            <a:off x="8394192" y="4105656"/>
            <a:ext cx="3008376" cy="1664208"/>
          </a:xfrm>
          <a:prstGeom prst="rect">
            <a:avLst/>
          </a:prstGeom>
          <a:noFill/>
          <a:ln/>
        </p:spPr>
        <p:txBody>
          <a:bodyPr wrap="square" lIns="0" tIns="0" rIns="0" bIns="0" rtlCol="0" anchor="t"/>
          <a:lstStyle/>
          <a:p>
            <a:pPr indent="0" marL="0">
              <a:buNone/>
            </a:pPr>
            <a:r>
              <a:rPr lang="en-US" sz="2000" b="1" dirty="0">
                <a:solidFill>
                  <a:schemeClr val="accent2"/>
                </a:solidFill>
              </a:rPr>
              <a:t>Versão completa</a:t>
            </a:r>
            <a:endParaRPr lang="en-US" sz="1600" dirty="0"/>
          </a:p>
          <a:p>
            <a:pPr indent="0" marL="0">
              <a:spcBef>
                <a:spcPts val="800"/>
              </a:spcBef>
              <a:buNone/>
            </a:pPr>
            <a:r>
              <a:rPr lang="en-US" sz="1700" dirty="0">
                <a:solidFill>
                  <a:schemeClr val="bg2"/>
                </a:solidFill>
              </a:rPr>
              <a:t>O método original usa Projeto de Experimentos (Capítulo VII). Veja o artigo de 2006.</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9692640" cy="685800"/>
          </a:xfrm>
          <a:prstGeom prst="rect">
            <a:avLst/>
          </a:prstGeom>
          <a:noFill/>
          <a:ln/>
        </p:spPr>
        <p:txBody>
          <a:bodyPr wrap="square" lIns="0" tIns="0" rIns="0" bIns="0" rtlCol="0" anchor="ctr"/>
          <a:lstStyle/>
          <a:p>
            <a:pPr algn="l" indent="0" marL="0">
              <a:buNone/>
            </a:pPr>
            <a:r>
              <a:rPr lang="en-US" sz="3000" b="1" dirty="0">
                <a:solidFill>
                  <a:schemeClr val="tx1"/>
                </a:solidFill>
              </a:rPr>
              <a:t>Exercícios de revisão</a:t>
            </a:r>
            <a:endParaRPr lang="en-US" sz="3000" dirty="0"/>
          </a:p>
        </p:txBody>
      </p:sp>
      <p:sp>
        <p:nvSpPr>
          <p:cNvPr id="4" name="Exercício 1 número fundo"/>
          <p:cNvSpPr/>
          <p:nvPr/>
        </p:nvSpPr>
        <p:spPr>
          <a:xfrm>
            <a:off x="548640" y="1417320"/>
            <a:ext cx="640080" cy="640080"/>
          </a:xfrm>
          <a:prstGeom prst="roundRect">
            <a:avLst>
              <a:gd name="adj" fmla="val 11429"/>
            </a:avLst>
          </a:prstGeom>
          <a:solidFill>
            <a:srgbClr val="070707"/>
          </a:solidFill>
          <a:ln/>
        </p:spPr>
      </p:sp>
      <p:sp>
        <p:nvSpPr>
          <p:cNvPr id="5" name="Exercício 1 número"/>
          <p:cNvSpPr txBox="1"/>
          <p:nvPr/>
        </p:nvSpPr>
        <p:spPr>
          <a:xfrm>
            <a:off x="548640" y="1417320"/>
            <a:ext cx="640080" cy="640080"/>
          </a:xfrm>
          <a:prstGeom prst="rect">
            <a:avLst/>
          </a:prstGeom>
          <a:noFill/>
          <a:ln/>
        </p:spPr>
        <p:txBody>
          <a:bodyPr wrap="square" lIns="0" tIns="0" rIns="0" bIns="0" rtlCol="0" anchor="ctr"/>
          <a:lstStyle/>
          <a:p>
            <a:pPr algn="ctr" indent="0" marL="0">
              <a:buNone/>
            </a:pPr>
            <a:r>
              <a:rPr lang="en-US" sz="2400" b="1" dirty="0">
                <a:solidFill>
                  <a:schemeClr val="accent1"/>
                </a:solidFill>
                <a:latin typeface="Courier New" pitchFamily="34" charset="0"/>
                <a:ea typeface="Courier New" pitchFamily="34" charset="-122"/>
                <a:cs typeface="Courier New" pitchFamily="34" charset="-120"/>
              </a:rPr>
              <a:t>1</a:t>
            </a:r>
            <a:endParaRPr lang="en-US" sz="2400" dirty="0"/>
          </a:p>
        </p:txBody>
      </p:sp>
      <p:sp>
        <p:nvSpPr>
          <p:cNvPr id="6" name="Exercício 1"/>
          <p:cNvSpPr txBox="1"/>
          <p:nvPr/>
        </p:nvSpPr>
        <p:spPr>
          <a:xfrm>
            <a:off x="1417320" y="1399032"/>
            <a:ext cx="4526280" cy="1005840"/>
          </a:xfrm>
          <a:prstGeom prst="rect">
            <a:avLst/>
          </a:prstGeom>
          <a:noFill/>
          <a:ln/>
        </p:spPr>
        <p:txBody>
          <a:bodyPr wrap="square" lIns="0" tIns="0" rIns="0" bIns="0" rtlCol="0" anchor="t"/>
          <a:lstStyle/>
          <a:p>
            <a:pPr indent="0" marL="0">
              <a:buNone/>
            </a:pPr>
            <a:r>
              <a:rPr lang="en-US" sz="1700" dirty="0">
                <a:solidFill>
                  <a:schemeClr val="tx1"/>
                </a:solidFill>
              </a:rPr>
              <a:t>Um modelo acabou de ser implementado. Já dá para rodar e colher resultados confiáveis?</a:t>
            </a:r>
            <a:endParaRPr lang="en-US" sz="1700" dirty="0"/>
          </a:p>
        </p:txBody>
      </p:sp>
      <p:sp>
        <p:nvSpPr>
          <p:cNvPr id="7" name="Exercício 2 número fundo"/>
          <p:cNvSpPr/>
          <p:nvPr/>
        </p:nvSpPr>
        <p:spPr>
          <a:xfrm>
            <a:off x="548640" y="2560320"/>
            <a:ext cx="640080" cy="640080"/>
          </a:xfrm>
          <a:prstGeom prst="roundRect">
            <a:avLst>
              <a:gd name="adj" fmla="val 11429"/>
            </a:avLst>
          </a:prstGeom>
          <a:solidFill>
            <a:srgbClr val="070707"/>
          </a:solidFill>
          <a:ln/>
        </p:spPr>
      </p:sp>
      <p:sp>
        <p:nvSpPr>
          <p:cNvPr id="8" name="Exercício 2 número"/>
          <p:cNvSpPr txBox="1"/>
          <p:nvPr/>
        </p:nvSpPr>
        <p:spPr>
          <a:xfrm>
            <a:off x="548640" y="2560320"/>
            <a:ext cx="640080" cy="640080"/>
          </a:xfrm>
          <a:prstGeom prst="rect">
            <a:avLst/>
          </a:prstGeom>
          <a:noFill/>
          <a:ln/>
        </p:spPr>
        <p:txBody>
          <a:bodyPr wrap="square" lIns="0" tIns="0" rIns="0" bIns="0" rtlCol="0" anchor="ctr"/>
          <a:lstStyle/>
          <a:p>
            <a:pPr algn="ctr" indent="0" marL="0">
              <a:buNone/>
            </a:pPr>
            <a:r>
              <a:rPr lang="en-US" sz="2400" b="1" dirty="0">
                <a:solidFill>
                  <a:schemeClr val="accent1"/>
                </a:solidFill>
                <a:latin typeface="Courier New" pitchFamily="34" charset="0"/>
                <a:ea typeface="Courier New" pitchFamily="34" charset="-122"/>
                <a:cs typeface="Courier New" pitchFamily="34" charset="-120"/>
              </a:rPr>
              <a:t>2</a:t>
            </a:r>
            <a:endParaRPr lang="en-US" sz="2400" dirty="0"/>
          </a:p>
        </p:txBody>
      </p:sp>
      <p:sp>
        <p:nvSpPr>
          <p:cNvPr id="9" name="Exercício 2"/>
          <p:cNvSpPr txBox="1"/>
          <p:nvPr/>
        </p:nvSpPr>
        <p:spPr>
          <a:xfrm>
            <a:off x="1417320" y="2542032"/>
            <a:ext cx="4526280" cy="1005840"/>
          </a:xfrm>
          <a:prstGeom prst="rect">
            <a:avLst/>
          </a:prstGeom>
          <a:noFill/>
          <a:ln/>
        </p:spPr>
        <p:txBody>
          <a:bodyPr wrap="square" lIns="0" tIns="0" rIns="0" bIns="0" rtlCol="0" anchor="t"/>
          <a:lstStyle/>
          <a:p>
            <a:pPr indent="0" marL="0">
              <a:buNone/>
            </a:pPr>
            <a:r>
              <a:rPr lang="en-US" sz="1700" dirty="0">
                <a:solidFill>
                  <a:schemeClr val="tx1"/>
                </a:solidFill>
              </a:rPr>
              <a:t>O que é mais fácil: verificar ou validar um modelo de simulação? Por quê?</a:t>
            </a:r>
            <a:endParaRPr lang="en-US" sz="1700" dirty="0"/>
          </a:p>
        </p:txBody>
      </p:sp>
      <p:sp>
        <p:nvSpPr>
          <p:cNvPr id="10" name="Exercício 3 número fundo"/>
          <p:cNvSpPr/>
          <p:nvPr/>
        </p:nvSpPr>
        <p:spPr>
          <a:xfrm>
            <a:off x="548640" y="3703320"/>
            <a:ext cx="640080" cy="640080"/>
          </a:xfrm>
          <a:prstGeom prst="roundRect">
            <a:avLst>
              <a:gd name="adj" fmla="val 11429"/>
            </a:avLst>
          </a:prstGeom>
          <a:solidFill>
            <a:srgbClr val="070707"/>
          </a:solidFill>
          <a:ln/>
        </p:spPr>
      </p:sp>
      <p:sp>
        <p:nvSpPr>
          <p:cNvPr id="11" name="Exercício 3 número"/>
          <p:cNvSpPr txBox="1"/>
          <p:nvPr/>
        </p:nvSpPr>
        <p:spPr>
          <a:xfrm>
            <a:off x="548640" y="3703320"/>
            <a:ext cx="640080" cy="640080"/>
          </a:xfrm>
          <a:prstGeom prst="rect">
            <a:avLst/>
          </a:prstGeom>
          <a:noFill/>
          <a:ln/>
        </p:spPr>
        <p:txBody>
          <a:bodyPr wrap="square" lIns="0" tIns="0" rIns="0" bIns="0" rtlCol="0" anchor="ctr"/>
          <a:lstStyle/>
          <a:p>
            <a:pPr algn="ctr" indent="0" marL="0">
              <a:buNone/>
            </a:pPr>
            <a:r>
              <a:rPr lang="en-US" sz="2400" b="1" dirty="0">
                <a:solidFill>
                  <a:schemeClr val="accent1"/>
                </a:solidFill>
                <a:latin typeface="Courier New" pitchFamily="34" charset="0"/>
                <a:ea typeface="Courier New" pitchFamily="34" charset="-122"/>
                <a:cs typeface="Courier New" pitchFamily="34" charset="-120"/>
              </a:rPr>
              <a:t>3</a:t>
            </a:r>
            <a:endParaRPr lang="en-US" sz="2400" dirty="0"/>
          </a:p>
        </p:txBody>
      </p:sp>
      <p:sp>
        <p:nvSpPr>
          <p:cNvPr id="12" name="Exercício 3"/>
          <p:cNvSpPr txBox="1"/>
          <p:nvPr/>
        </p:nvSpPr>
        <p:spPr>
          <a:xfrm>
            <a:off x="1417320" y="3685032"/>
            <a:ext cx="4526280" cy="1005840"/>
          </a:xfrm>
          <a:prstGeom prst="rect">
            <a:avLst/>
          </a:prstGeom>
          <a:noFill/>
          <a:ln/>
        </p:spPr>
        <p:txBody>
          <a:bodyPr wrap="square" lIns="0" tIns="0" rIns="0" bIns="0" rtlCol="0" anchor="t"/>
          <a:lstStyle/>
          <a:p>
            <a:pPr indent="0" marL="0">
              <a:buNone/>
            </a:pPr>
            <a:r>
              <a:rPr lang="en-US" sz="1700" dirty="0">
                <a:solidFill>
                  <a:schemeClr val="tx1"/>
                </a:solidFill>
              </a:rPr>
              <a:t>LELIS: se os dados de entrada estão corretos, está garantido que não sai lixo do modelo?</a:t>
            </a:r>
            <a:endParaRPr lang="en-US" sz="1700" dirty="0"/>
          </a:p>
        </p:txBody>
      </p:sp>
      <p:sp>
        <p:nvSpPr>
          <p:cNvPr id="13" name="Exercício 4 número fundo"/>
          <p:cNvSpPr/>
          <p:nvPr/>
        </p:nvSpPr>
        <p:spPr>
          <a:xfrm>
            <a:off x="548640" y="4846320"/>
            <a:ext cx="640080" cy="640080"/>
          </a:xfrm>
          <a:prstGeom prst="roundRect">
            <a:avLst>
              <a:gd name="adj" fmla="val 11429"/>
            </a:avLst>
          </a:prstGeom>
          <a:solidFill>
            <a:srgbClr val="070707"/>
          </a:solidFill>
          <a:ln/>
        </p:spPr>
      </p:sp>
      <p:sp>
        <p:nvSpPr>
          <p:cNvPr id="14" name="Exercício 4 número"/>
          <p:cNvSpPr txBox="1"/>
          <p:nvPr/>
        </p:nvSpPr>
        <p:spPr>
          <a:xfrm>
            <a:off x="548640" y="4846320"/>
            <a:ext cx="640080" cy="640080"/>
          </a:xfrm>
          <a:prstGeom prst="rect">
            <a:avLst/>
          </a:prstGeom>
          <a:noFill/>
          <a:ln/>
        </p:spPr>
        <p:txBody>
          <a:bodyPr wrap="square" lIns="0" tIns="0" rIns="0" bIns="0" rtlCol="0" anchor="ctr"/>
          <a:lstStyle/>
          <a:p>
            <a:pPr algn="ctr" indent="0" marL="0">
              <a:buNone/>
            </a:pPr>
            <a:r>
              <a:rPr lang="en-US" sz="2400" b="1" dirty="0">
                <a:solidFill>
                  <a:schemeClr val="accent1"/>
                </a:solidFill>
                <a:latin typeface="Courier New" pitchFamily="34" charset="0"/>
                <a:ea typeface="Courier New" pitchFamily="34" charset="-122"/>
                <a:cs typeface="Courier New" pitchFamily="34" charset="-120"/>
              </a:rPr>
              <a:t>4</a:t>
            </a:r>
            <a:endParaRPr lang="en-US" sz="2400" dirty="0"/>
          </a:p>
        </p:txBody>
      </p:sp>
      <p:sp>
        <p:nvSpPr>
          <p:cNvPr id="15" name="Exercício 4"/>
          <p:cNvSpPr txBox="1"/>
          <p:nvPr/>
        </p:nvSpPr>
        <p:spPr>
          <a:xfrm>
            <a:off x="1417320" y="4828032"/>
            <a:ext cx="4526280" cy="1005840"/>
          </a:xfrm>
          <a:prstGeom prst="rect">
            <a:avLst/>
          </a:prstGeom>
          <a:noFill/>
          <a:ln/>
        </p:spPr>
        <p:txBody>
          <a:bodyPr wrap="square" lIns="0" tIns="0" rIns="0" bIns="0" rtlCol="0" anchor="t"/>
          <a:lstStyle/>
          <a:p>
            <a:pPr indent="0" marL="0">
              <a:buNone/>
            </a:pPr>
            <a:r>
              <a:rPr lang="en-US" sz="1700" dirty="0">
                <a:solidFill>
                  <a:schemeClr val="tx1"/>
                </a:solidFill>
              </a:rPr>
              <a:t>O pub inglês do Capítulo III (Figura 3.16): que hipóteses podem não valer num pub real?</a:t>
            </a:r>
            <a:endParaRPr lang="en-US" sz="1700" dirty="0"/>
          </a:p>
        </p:txBody>
      </p:sp>
      <p:sp>
        <p:nvSpPr>
          <p:cNvPr id="16" name="Exercício 6"/>
          <p:cNvSpPr/>
          <p:nvPr/>
        </p:nvSpPr>
        <p:spPr>
          <a:xfrm>
            <a:off x="6263640" y="1417320"/>
            <a:ext cx="5376672" cy="4572000"/>
          </a:xfrm>
          <a:prstGeom prst="roundRect">
            <a:avLst>
              <a:gd name="adj" fmla="val 1200"/>
            </a:avLst>
          </a:prstGeom>
          <a:solidFill>
            <a:srgbClr val="FFFFFF"/>
          </a:solidFill>
          <a:ln w="9525">
            <a:solidFill>
              <a:srgbClr val="E2E1DB"/>
            </a:solidFill>
            <a:prstDash val="solid"/>
          </a:ln>
          <a:effectLst>
            <a:outerShdw sx="100000" sy="100000" kx="0" ky="0" algn="bl" rotWithShape="0" blurRad="101600" dist="25400" dir="5400000">
              <a:srgbClr val="000000">
                <a:alpha val="16000"/>
              </a:srgbClr>
            </a:outerShdw>
          </a:effectLst>
        </p:spPr>
      </p:sp>
      <p:sp>
        <p:nvSpPr>
          <p:cNvPr id="17" name="Exercício 6 texto"/>
          <p:cNvSpPr txBox="1"/>
          <p:nvPr/>
        </p:nvSpPr>
        <p:spPr>
          <a:xfrm>
            <a:off x="6519672" y="1645920"/>
            <a:ext cx="4864608" cy="4160520"/>
          </a:xfrm>
          <a:prstGeom prst="rect">
            <a:avLst/>
          </a:prstGeom>
          <a:noFill/>
          <a:ln/>
        </p:spPr>
        <p:txBody>
          <a:bodyPr wrap="square" lIns="0" tIns="0" rIns="0" bIns="0" rtlCol="0" anchor="t"/>
          <a:lstStyle/>
          <a:p>
            <a:pPr indent="0" marL="0">
              <a:buNone/>
            </a:pPr>
            <a:r>
              <a:rPr lang="en-US" sz="2000" b="1" dirty="0">
                <a:solidFill>
                  <a:schemeClr val="accent1"/>
                </a:solidFill>
                <a:latin typeface="Courier New" pitchFamily="34" charset="0"/>
                <a:ea typeface="Courier New" pitchFamily="34" charset="-122"/>
                <a:cs typeface="Courier New" pitchFamily="34" charset="-120"/>
              </a:rPr>
              <a:t>6  </a:t>
            </a:r>
            <a:pPr indent="0" marL="0">
              <a:buNone/>
            </a:pPr>
            <a:r>
              <a:rPr lang="en-US" sz="2000" b="1" dirty="0">
                <a:solidFill>
                  <a:schemeClr val="tx1"/>
                </a:solidFill>
              </a:rPr>
              <a:t>O modelo é válido, com 95% de confiança?</a:t>
            </a:r>
            <a:endParaRPr lang="en-US" sz="1600" dirty="0"/>
          </a:p>
          <a:p>
            <a:pPr indent="0" marL="0">
              <a:spcBef>
                <a:spcPts val="1200"/>
              </a:spcBef>
              <a:buNone/>
            </a:pPr>
            <a:r>
              <a:rPr lang="en-US" sz="1800" dirty="0">
                <a:solidFill>
                  <a:schemeClr val="accent4"/>
                </a:solidFill>
              </a:rPr>
              <a:t>Produtividade em 8 amostras (peças/hora):</a:t>
            </a:r>
            <a:endParaRPr lang="en-US" sz="1600" dirty="0"/>
          </a:p>
          <a:p>
            <a:pPr indent="0" marL="0">
              <a:spcBef>
                <a:spcPts val="2200"/>
              </a:spcBef>
              <a:buNone/>
            </a:pPr>
            <a:r>
              <a:rPr lang="en-US" sz="1900" b="1" dirty="0">
                <a:solidFill>
                  <a:schemeClr val="tx1"/>
                </a:solidFill>
              </a:rPr>
              <a:t>Simulado</a:t>
            </a:r>
            <a:endParaRPr lang="en-US" sz="1600" dirty="0"/>
          </a:p>
          <a:p>
            <a:pPr indent="0" marL="0">
              <a:spcBef>
                <a:spcPts val="400"/>
              </a:spcBef>
              <a:buNone/>
            </a:pPr>
            <a:r>
              <a:rPr lang="en-US" sz="2200" b="1" dirty="0">
                <a:solidFill>
                  <a:schemeClr val="tx1"/>
                </a:solidFill>
                <a:latin typeface="Courier New" pitchFamily="34" charset="0"/>
                <a:ea typeface="Courier New" pitchFamily="34" charset="-122"/>
                <a:cs typeface="Courier New" pitchFamily="34" charset="-120"/>
              </a:rPr>
              <a:t>13 12 16 14 15 10 13 11</a:t>
            </a:r>
            <a:endParaRPr lang="en-US" sz="1600" dirty="0"/>
          </a:p>
          <a:p>
            <a:pPr indent="0" marL="0">
              <a:spcBef>
                <a:spcPts val="2000"/>
              </a:spcBef>
              <a:buNone/>
            </a:pPr>
            <a:r>
              <a:rPr lang="en-US" sz="1900" b="1" dirty="0">
                <a:solidFill>
                  <a:schemeClr val="tx1"/>
                </a:solidFill>
              </a:rPr>
              <a:t>Real</a:t>
            </a:r>
            <a:endParaRPr lang="en-US" sz="1600" dirty="0"/>
          </a:p>
          <a:p>
            <a:pPr indent="0" marL="0">
              <a:spcBef>
                <a:spcPts val="400"/>
              </a:spcBef>
              <a:buNone/>
            </a:pPr>
            <a:r>
              <a:rPr lang="en-US" sz="2200" b="1" dirty="0">
                <a:solidFill>
                  <a:schemeClr val="accent3"/>
                </a:solidFill>
                <a:latin typeface="Courier New" pitchFamily="34" charset="0"/>
                <a:ea typeface="Courier New" pitchFamily="34" charset="-122"/>
                <a:cs typeface="Courier New" pitchFamily="34" charset="-120"/>
              </a:rPr>
              <a:t>14 17 14 16 15 17 12 19</a:t>
            </a:r>
            <a:endParaRPr lang="en-US" sz="1600" dirty="0"/>
          </a:p>
          <a:p>
            <a:pPr indent="0" marL="0">
              <a:spcBef>
                <a:spcPts val="2600"/>
              </a:spcBef>
              <a:buNone/>
            </a:pPr>
            <a:r>
              <a:rPr lang="en-US" sz="1700" dirty="0">
                <a:solidFill>
                  <a:schemeClr val="accent4"/>
                </a:solidFill>
              </a:rPr>
              <a:t>Use o teste do exercício resolvido 5.</a:t>
            </a:r>
            <a:endParaRPr lang="en-US" sz="1600" dirty="0"/>
          </a:p>
        </p:txBody>
      </p:sp>
      <p:sp>
        <p:nvSpPr>
          <p:cNvPr id="25" name="Slide Number Placeholder 0"/>
          <p:cNvSpPr>
            <a:spLocks noGrp="1"/>
          </p:cNvSpPr>
          <p:nvPr>
            <p:ph type="sldNum" sz="quarter" idx="4294967295"/>
          </p:nvPr>
        </p:nvSpPr>
        <p:spPr>
          <a:xfrm>
            <a:off x="11045952" y="457200"/>
            <a:ext cx="548640" cy="502920"/>
          </a:xfrm>
          <a:prstGeom prst="rect">
            <a:avLst/>
          </a:prstGeom>
          <a:extLst>
            <a:ext uri="{C572A759-6A51-4108-AA02-DFA0A04FC94B}">
              <ma14:wrappingTextBoxFlag xmlns:ma14="http://schemas.microsoft.com/office/mac/drawingml/2011/main" val="0"/>
            </a:ext>
          </a:extLst>
        </p:spPr>
        <p:txBody>
          <a:bodyPr lIns="0" tIns="0" rIns="0" bIns="0" anchor="ctr"/>
          <a:lstStyle>
            <a:lvl1pPr>
              <a:defRPr sz="1600">
                <a:solidFill>
                  <a:srgbClr val="FF3B1F"/>
                </a:solidFill>
                <a:latin typeface="Courier New"/>
                <a:ea typeface="Courier New"/>
                <a:cs typeface="Courier New"/>
              </a:defRPr>
            </a:lvl1pPr>
          </a:lstStyle>
          <a:p>
            <a:pPr algn="r"/>
            <a:fld id="{F7021451-1387-4CA6-816F-3879F97B5CBC}" type="slidenum">
              <a:rPr b="1"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Letreiro obrigado" descr="C:\Users\AFONSOMEDINA\Documents\GitHub\livrosimulacao\slides-src\assets\led_obrigado.png">    </p:cNvPr>
          <p:cNvPicPr>
            <a:picLocks noChangeAspect="1"/>
          </p:cNvPicPr>
          <p:nvPr/>
        </p:nvPicPr>
        <p:blipFill>
          <a:blip r:embed="rId1"/>
          <a:stretch>
            <a:fillRect/>
          </a:stretch>
        </p:blipFill>
        <p:spPr>
          <a:xfrm>
            <a:off x="731520" y="955524"/>
            <a:ext cx="6949440" cy="649271"/>
          </a:xfrm>
          <a:prstGeom prst="rect">
            <a:avLst/>
          </a:prstGeom>
        </p:spPr>
      </p:pic>
      <p:sp>
        <p:nvSpPr>
          <p:cNvPr id="3" name="Próximo rótulo"/>
          <p:cNvSpPr txBox="1"/>
          <p:nvPr/>
        </p:nvSpPr>
        <p:spPr>
          <a:xfrm>
            <a:off x="731520" y="2331720"/>
            <a:ext cx="6766560" cy="365760"/>
          </a:xfrm>
          <a:prstGeom prst="rect">
            <a:avLst/>
          </a:prstGeom>
          <a:noFill/>
          <a:ln/>
        </p:spPr>
        <p:txBody>
          <a:bodyPr wrap="square" lIns="0" tIns="0" rIns="0" bIns="0" rtlCol="0" anchor="t"/>
          <a:lstStyle/>
          <a:p>
            <a:pPr indent="0" marL="0">
              <a:buNone/>
            </a:pPr>
            <a:r>
              <a:rPr lang="en-US" sz="1300" b="1" spc="100" kern="0" dirty="0">
                <a:solidFill>
                  <a:schemeClr val="accent2"/>
                </a:solidFill>
              </a:rPr>
              <a:t>PRÓXIMO CAPÍTULO</a:t>
            </a:r>
            <a:endParaRPr lang="en-US" sz="1300" dirty="0"/>
          </a:p>
        </p:txBody>
      </p:sp>
      <p:sp>
        <p:nvSpPr>
          <p:cNvPr id="4" name="Próximo capítulo"/>
          <p:cNvSpPr txBox="1"/>
          <p:nvPr/>
        </p:nvSpPr>
        <p:spPr>
          <a:xfrm>
            <a:off x="731520" y="2697480"/>
            <a:ext cx="6949440" cy="914400"/>
          </a:xfrm>
          <a:prstGeom prst="rect">
            <a:avLst/>
          </a:prstGeom>
          <a:noFill/>
          <a:ln/>
        </p:spPr>
        <p:txBody>
          <a:bodyPr wrap="square" lIns="0" tIns="0" rIns="0" bIns="0" rtlCol="0" anchor="t"/>
          <a:lstStyle/>
          <a:p>
            <a:pPr indent="0" marL="0">
              <a:buNone/>
            </a:pPr>
            <a:r>
              <a:rPr lang="en-US" sz="2600" b="1" dirty="0">
                <a:solidFill>
                  <a:schemeClr val="bg2"/>
                </a:solidFill>
              </a:rPr>
              <a:t>VI · Dimensionamento de corridas e análise dos resultados</a:t>
            </a:r>
            <a:endParaRPr lang="en-US" sz="2600" dirty="0"/>
          </a:p>
        </p:txBody>
      </p:sp>
      <p:sp>
        <p:nvSpPr>
          <p:cNvPr id="5" name="Links"/>
          <p:cNvSpPr txBox="1"/>
          <p:nvPr/>
        </p:nvSpPr>
        <p:spPr>
          <a:xfrm>
            <a:off x="731520" y="3794760"/>
            <a:ext cx="6766560" cy="822960"/>
          </a:xfrm>
          <a:prstGeom prst="rect">
            <a:avLst/>
          </a:prstGeom>
          <a:noFill/>
          <a:ln/>
        </p:spPr>
        <p:txBody>
          <a:bodyPr wrap="square" lIns="0" tIns="0" rIns="0" bIns="0" rtlCol="0" anchor="t"/>
          <a:lstStyle/>
          <a:p>
            <a:pPr indent="0" marL="0">
              <a:buNone/>
            </a:pPr>
            <a:r>
              <a:rPr lang="en-US" sz="1700" u="sng" dirty="0">
                <a:solidFill>
                  <a:schemeClr val="bg2"/>
                </a:solidFill>
                <a:hlinkClick r:id="rId2" invalidUrl="" action="" tgtFrame="" tooltip="" history="1" highlightClick="0" endSnd="0">
                  <a:extLst>
                    <a:ext uri="{A12FA001-AC4F-418D-AE19-62706E023703}">
                      <ahyp:hlinkClr xmlns:ahyp="http://schemas.microsoft.com/office/drawing/2018/hyperlinkcolor" val="tx"/>
                    </a:ext>
                  </a:extLst>
                </a:hlinkClick>
              </a:rPr>
              <a:t>livrosimulacao.eng.br</a:t>
            </a:r>
            <a:endParaRPr lang="en-US" sz="1700" dirty="0"/>
          </a:p>
          <a:p>
            <a:pPr indent="0" marL="0">
              <a:buNone/>
            </a:pPr>
            <a:r>
              <a:rPr lang="en-US" sz="1700" u="sng" dirty="0">
                <a:solidFill>
                  <a:schemeClr val="bg2"/>
                </a:solidFill>
                <a:hlinkClick r:id="rId3" invalidUrl="" action="" tgtFrame="" tooltip="" history="1" highlightClick="0" endSnd="0">
                  <a:extLst>
                    <a:ext uri="{A12FA001-AC4F-418D-AE19-62706E023703}">
                      <ahyp:hlinkClr xmlns:ahyp="http://schemas.microsoft.com/office/drawing/2018/hyperlinkcolor" val="tx"/>
                    </a:ext>
                  </a:extLst>
                </a:hlinkClick>
              </a:rPr>
              <a:t>leanpub.com/msed</a:t>
            </a:r>
            <a:endParaRPr lang="en-US" sz="1700" dirty="0"/>
          </a:p>
        </p:txBody>
      </p:sp>
      <p:sp>
        <p:nvSpPr>
          <p:cNvPr id="6" name="Citação da fonte"/>
          <p:cNvSpPr txBox="1"/>
          <p:nvPr/>
        </p:nvSpPr>
        <p:spPr>
          <a:xfrm>
            <a:off x="731520" y="5394960"/>
            <a:ext cx="6949440" cy="731520"/>
          </a:xfrm>
          <a:prstGeom prst="rect">
            <a:avLst/>
          </a:prstGeom>
          <a:noFill/>
          <a:ln/>
        </p:spPr>
        <p:txBody>
          <a:bodyPr wrap="square" lIns="0" tIns="0" rIns="0" bIns="0" rtlCol="0" anchor="t"/>
          <a:lstStyle/>
          <a:p>
            <a:pPr indent="0" marL="0">
              <a:buNone/>
            </a:pPr>
            <a:r>
              <a:rPr lang="en-US" sz="1200" dirty="0">
                <a:solidFill>
                  <a:schemeClr val="accent5"/>
                </a:solidFill>
              </a:rPr>
              <a:t>Uso livre em sala de aula, citando a fonte: CHWIF, L.; MEDINA, A. C. Modelagem e Simulação de Eventos Discretos: teoria e aplicações. 5. ed. Leanpub.</a:t>
            </a:r>
            <a:endParaRPr lang="en-US" sz="1200" dirty="0"/>
          </a:p>
        </p:txBody>
      </p:sp>
      <p:pic>
        <p:nvPicPr>
          <p:cNvPr id="7" name="Capa do livro" descr="C:\Users\AFONSOMEDINA\Documents\GitHub\livrosimulacao\img\capa-msed.png">    </p:cNvPr>
          <p:cNvPicPr>
            <a:picLocks noChangeAspect="1"/>
          </p:cNvPicPr>
          <p:nvPr/>
        </p:nvPicPr>
        <p:blipFill>
          <a:blip r:embed="rId4"/>
          <a:stretch>
            <a:fillRect/>
          </a:stretch>
        </p:blipFill>
        <p:spPr>
          <a:xfrm>
            <a:off x="8321040" y="1101566"/>
            <a:ext cx="3291840" cy="4654868"/>
          </a:xfrm>
          <a:prstGeom prst="rect">
            <a:avLst/>
          </a:prstGeom>
          <a:effectLst>
            <a:outerShdw sx="100000" sy="100000" kx="0" ky="0" algn="bl" rotWithShape="0" blurRad="203200" dist="76200" dir="5400000">
              <a:srgbClr val="000000">
                <a:alpha val="50000"/>
              </a:srgbClr>
            </a:outerShdw>
          </a:effectLst>
        </p:spPr>
      </p:pic>
    </p:spTree>
  </p:cSld>
  <p:clrMapOvr>
    <a:masterClrMapping/>
  </p:clrMapOvr>
</p:sld>
</file>

<file path=ppt/theme/theme1.xml><?xml version="1.0" encoding="utf-8"?>
<a:theme xmlns:a="http://schemas.openxmlformats.org/drawingml/2006/main" name="MSED Painel de senhas">
  <a:themeElements>
    <a:clrScheme name="MSED Painel de senhas">
      <a:dk1>
        <a:srgbClr val="1B1B1A"/>
      </a:dk1>
      <a:lt1>
        <a:srgbClr val="F3F3EF"/>
      </a:lt1>
      <a:dk2>
        <a:srgbClr val="1D1C1A"/>
      </a:dk2>
      <a:lt2>
        <a:srgbClr val="ECEBE6"/>
      </a:lt2>
      <a:accent1>
        <a:srgbClr val="FF3B1F"/>
      </a:accent1>
      <a:accent2>
        <a:srgbClr val="FFB000"/>
      </a:accent2>
      <a:accent3>
        <a:srgbClr val="B3200F"/>
      </a:accent3>
      <a:accent4>
        <a:srgbClr val="4A4A47"/>
      </a:accent4>
      <a:accent5>
        <a:srgbClr val="A8A59D"/>
      </a:accent5>
      <a:accent6>
        <a:srgbClr val="2B2A27"/>
      </a:accent6>
      <a:hlink>
        <a:srgbClr val="B3200F"/>
      </a:hlink>
      <a:folHlink>
        <a:srgbClr val="4A4A47"/>
      </a:folHlink>
    </a:clrScheme>
    <a:fontScheme name="MSED Painel de senha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MSED 5ª edição · Capítulo V · Verificação e validação de modelos de simulação</dc:title>
  <dc:subject>Modelagem e Simulação de Eventos Discretos</dc:subject>
  <dc:creator>Leonardo Chwif e Afonso C. Medina</dc:creator>
  <cp:lastModifiedBy>Leonardo Chwif e Afonso C. Medina</cp:lastModifiedBy>
  <cp:revision>1</cp:revision>
  <dcterms:created xsi:type="dcterms:W3CDTF">2026-10-29T16:25:05Z</dcterms:created>
  <dcterms:modified xsi:type="dcterms:W3CDTF">2026-10-29T16:25:05Z</dcterms:modified>
</cp:coreProperties>
</file>