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rtura" id="{d0e2d96e-650a-4668-037b-fbd8432177eb}">
          <p14:sldIdLst>
            <p14:sldId id="256"/>
            <p14:sldId id="257"/>
          </p14:sldIdLst>
        </p14:section>
        <p14:section name="01 · Implementar um modelo" id="{d492a673-1a97-5319-a636-5cd139c01246}">
          <p14:sldIdLst>
            <p14:sldId id="258"/>
            <p14:sldId id="259"/>
            <p14:sldId id="260"/>
            <p14:sldId id="261"/>
          </p14:sldIdLst>
        </p14:section>
        <p14:section name="02 · Linguagem de programação" id="{2412050f-9521-d0fb-2b00-5101d19c8404}">
          <p14:sldIdLst>
            <p14:sldId id="262"/>
            <p14:sldId id="263"/>
            <p14:sldId id="264"/>
            <p14:sldId id="265"/>
            <p14:sldId id="266"/>
          </p14:sldIdLst>
        </p14:section>
        <p14:section name="03 · Linguagem de simulação" id="{d796e4f1-d2a6-8514-0db8-0e92967cef1e}">
          <p14:sldIdLst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04 · Simuladores e escolha do software" id="{e6d7dc08-903a-159e-fd77-6db558881425}">
          <p14:sldIdLst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Fechamento" id="{463f40da-f052-8c2b-849d-ac10599c8582}">
          <p14:sldIdLst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IV do livro Modelagem e Simulação de Eventos Discretos, 5ª edição (Leanpub): Implementação computacional do modelo de simulação e softwares de simulação. O capítulo implementa o mesmo modelo, uma fila M/M/1, de três formas: numa linguagem de programação (Python), numa linguagem de simulação didática (LINSIM-PFD, com um exemplo em GPSS) e num simulador (SIMUL8). A leitura complementar discute como selecionar um software de simulação. As partes de implementação pedem noções de lógica de programação; sem elas, o livro recomenda ler a história e a leitura complementar.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Quatro blocos: o que é implementar e um pouco de história; a fila M/M/1 numa linguagem de programação; a mesma fila numa linguagem de simulação; e, por fim, num simulador, com a leitura complementar sobre a escolha do software.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Depois do modelo conceitual (Capítulo 3), o próximo passo é implementar o modelo numa linguagem de simulação, num simulador ou numa linguagem de programação de alto nível, criando o modelo computacional. Nem sempre é fácil e direto: depende do conhecimento do analista sobre o software usado.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modelo computacional pode ser feito numa linguagem de programação, numa linguagem de simulação ou num simulador. A linguagem de simulação é mais flexível que o simulador, mas os simuladores atuais também permitem programar em alguma linguagem específica. Mesmo eles quase sempre exigem alguma lógica programada, a não ser em modelos extremamente simples; daí o cuidado com o vendedor que promete que não será preciso programar.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início da década de 1950, a Idade da Pedra da simulação, tudo era programado pelo analista numa linguagem geral como FORTRAN: geração de números aleatórios, mecanismo de simulação e tratamento estatístico. Em 1961 surgiu o GPSS (General Purpose Simulation System). A partir da década de 1980 surgiram os simuladores; com as interfaces gráficas, construir modelos ficou mais gráfico e menos textual. Hoje os simuladores dominam o mercado, com tendência de customização para manufatura, serviços, telecomunicações, reengenharia (Saliby, 1997). A Figura 4.1 resume a evolução.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Numa fila M/M/1, os tempos entre chegadas e os de atendimento são exponenciais, há um único servidor e os clientes esperam numa fila única, na ordem de chegada. A Figura 4.2 é o ACD do caso: a porta gera as chegadas, os clientes esperam e são atendidos pelo servidor. O mesmo modelo será implementado das três formas.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livro escolhe Python pela facilidade de uso, mas poderia ser Basic, C ou Fortran. Uma versão do código está no site do livro,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a M/M/1 é preciso gerar tempos exponenciais de média 10 min (chegadas) e 8 min (atendimentos). Dado U uniforme entre 0 e 1, a exponencial sai da expressão 4.1, demonstrada no Apêndice III. A função exponencial() recebe a média, que é 1/λ. Em Python, a biblioteca random já tem um gerador de exponenciais, expovariate, que recebe a taxa: 1/média.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Numa estratégia de eventos, a M/M/1 tem só dois eventos: a chegada das entidades e o término do atendimento. As variáveis guardam o relógio, os instantes dos próximos eventos, o estado do atendente e a fila. A Figura 4.3 é o fluxograma do programa.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Trecho condensado do programa do livro (o código completo, com inicialização e relatório, está no livro e no site). Enquanto o relógio não chega ao fim, processa-se o evento mais próximo. Na chegada, o atendente livre começa a atender e gera um término; ocupado, a fila aumenta. No término, se há fila, atende-se o próximo e estipula-se o novo término; se não, o próximo término passa a ser a duração da simulação. Pelo mesmo motivo, na inicialização o término é a duração da simulação: o primeiro evento é obrigatoriamente uma chegada.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taxa de utilização é o tempo em que o atendente esteve ocupado dividido pelo tempo total de simulação (expressão 4.2). Embora o modelo seja um dos mais simples, não convém implementá-lo numa linguagem de programação: o programa, de pouco menos de 100 linhas, só processa dois eventos. Imagine programar um modelo com 15 eventos diferentes. Para minimizar as linhas de código, usa-se uma linguagem específica de simulação.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LINSIM-PFD (LINguagem de SIMulação Para Fins Didáticos) é uma linguagem hipotética. Os autores acham que aprender uma linguagem geral de simulação melhora a lógica de programação, útil mesmo em simuladores. Ela se encaixa no paradigma do ACD: passar de um ACD para LINSIM-PFD é praticamente direto. GPSS, SLAM e SIMAN são linguagens comerciais que serviriam ao mesmo fim.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linguagem tem blocos de quatro tipos. Um modelo tem um único bloco Initialization e um único Termination; o número de blocos C_event e B_event depende do modelo. A prioridade é um inteiro positivo, opcional, e 0 é a maior; sem ela, os eventos C são verificados na ordem em que foram escritos. Comentários vão entre chaves.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LINSIM-PFD tem duas variáveis do sistema, para serem acessadas e não modificadas, a não ser quando o analista sabe realmente o que está fazendo. Current devolve o ID da entidade corrente; o ID é sempre fornecido pela simulação, nunca atribuído. S_time devolve o relógio de simulação. Os conectivos AND, OR e NOT combinam condições (Tabela 4.1). O comando IF é o equivalente ao IF-THEN-ELSE; o terceiro parâmetro é opcional.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Lista de comandos e de funções da LINSIM-PFD, resumida dos enunciados do livro (que traz a sintaxe completa e exemplos). Um atributo é uma variável indexada pelo ID da entidade: cada entidade tem o seu valor. Schedule planeja um evento limite para daqui a um tempo: Schedule(E1, current, 5) dispara E1 em S_time + 5. A função Utilization só vale para filas de entidades conservativas.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modelo foi escrito a partir do ACD da Figura 4.2. A porta e os clientes de fora (Q_sai, infinita) geram as chegadas, com tempos E(10); a atividade de atendimento usa o cliente em espera e o atendente, com tempos E(8). Cada atividade do ACD vira um C_event, que planeja os fins de atividade; cada fim de atividade é um B_event, que devolve a entidade a uma fila. A simulação termina em S_time &gt;= 10000 e mostra a utilização do atendente.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Fora do paradigma do ACD daria para simplificar ainda mais, mas esta implementação já aceita facilmente outras situações. Número finito de clientes: iniciar Q_sai com um número finito. Vários servidores com fila única: iniciar Q_atend com mais elementos (3 servidores no exemplo). Desistência: o cliente que vê mais de 10 elementos na fila de espera sai do sistema; basta trocar o bloco B_event(B2), em que o cliente chega à fila de espera.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Exercício resolvido 4 (baseado em Banks et al., 2001), implementado no GPSS World. O GPSS foi criado pela IBM em 1961, tem mais de 40 blocos e é um marco: substituiu as linguagens de programação e acelerou a implementação de modelos. Ainda há implementações no mercado, algumas gratuitas para uso acadêmico. Em GENERATE e ADVANCE, o primeiro parâmetro da distribuição é o conjunto da semente aleatória e, na exponencial, o segundo é o deslocamento no tempo. M1 é palavra reservada: o tempo da entidade no sistema. TERMINATE decrementa um contador iniciado pelo START; com START 500, a simulação pararia em 500 saídas.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um simulador, o modelo fica extremamente fácil. A segunda metade desta parte é a leitura complementar do capítulo, sobre a seleção de softwares de simulação.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 a interface gráfica, basta pôr os construtores básicos (uma chegada, uma fila, um atendimento e uma saída) e ligá-los segundo o fluxo lógico; em alguns simuladores isso leva segundos. Depois, os parâmetros: chegadas exponenciais de média 10 min e atendimento exponencial de média 8 min (Figura 4.5). A fila fica FIFO, de capacidade infinita, exatamente o padrão do software. Define-se o tempo de simulação (10.000 min) e roda-se: a maioria das medidas de desempenho já sai contabilizada. Hoje as linguagens de simulação têm uso restrito, e quase ninguém implementa um modelo numa linguagem geral de programação, a não ser com finalidade muito específica.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Comparação das três implementações da M/M/1 vistas no capítulo. Em qualquer delas vale a estratégia de comer o boi em bifes: implementar e testar o modelo em pequenas partes, para então executar o modelo maior. O tema volta no Capítulo 5, sobre verificação.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escolha do software é importante, mas não fundamental: o fator mais crítico para o sucesso de um estudo é o humanware, o analista. Banks e Gibson (1997): a simulação é uma disciplina, e não um pacote de software. Robinson e Pidd (1998) também sugerem que o software não é essencial. Ainda assim, a seleção adequada de software e hardware influencia principalmente o tempo total do estudo. Duas fontes de informação: a revista eletrônica OR/MS Today, do INFORMS, e o site de comparações do ARGESIM.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Três categorias de animação. Sem animação ou com pós-animador: pacotes textuais ou bibliotecas livres, como SimPy e JavaSim; o pós-animador anima um trace-file gerado pelo software. Hoje o comum é simulação e animação integradas. O software 2-D usa bitmaps; com projeção em perspectiva, parece 3-D (o 2,5-D). A dica: se dá para ver o modelo de todas as direções, é 3-D. Qual é melhor depende do objetivo: se só os resultados estatísticos importam, 3-D só complica; cenários 3-D dão mais trabalho (iluminação, câmera); e um simulador não é um animador.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características desejáveis valem para uma aplicação geral; numa aplicação específica outras pesam mais (pedestres num centro comercial, fluidos numa refinaria), e no ensino e pesquisa os softwares generalistas tendem a ser mais interessantes. Os preços são do mercado internacional; hoje há também assinaturas anuais ou mensais e manutenção para renovar versões. Bugs e crashes acontecem em todo software de simulação; quanto mais tempo no mercado e mais frequentes as versões, menor a chance, embora mudanças do sistema operacional causem problemas.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 software de simulação é muito mais do que a simulation engine, a máquina de simulação. Atenção às licenças: é comum o contrato impedir vender o mesmo modelo a mais de um cliente, e alguns impedem a execução na nuvem. A otimização é tema do Capítulo 7. Na análise de dados de entrada, hoje se prefere Python ou R; o software deve ter boa lista de distribuições, discretas e contínuas, e aceitar distribuições empíricas, porque nem sempre se consegue um bom ajuste.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Construção de modelos: controle de versões (Git, GitHub, Bitbucket, Subversion) permite integrar modelos (merge) e ter vários desenvolvedores; modelagem hierárquica diminui a complexidade aparente; modelagem por agentes ou orientada a objetos aproveita a herança, mas poucos softwares a oferecem de fato; o depurador é essencial para verificar o modelo (Capítulo 5). Suporte e documentação: suporte on-line acelera a adoção, e o insucesso da adoção é um grande risco; o software de simulação não é de prateleira; conferências de usuários e sites como o Stack Overflow ajudam.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Tabela 4.2 organiza as características em quatro classes, com um peso para cada característica e notas para cada software; as médias ponderadas de cada classe levam à média final. É uma ferramenta possível, não a única. Robinson (2004) propõe outros critérios, como o pedigree do vendedor, com cálculo análogo. Com muitos critérios e subcritérios em vários níveis, aconselha-se o AHP (Analytic Hierarchy Process) de Saaty (1980), aplicado à seleção de softwares de simulação por Davis e Williams (1994) e por Nikoukaran, Hlupic e Paul (1999).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Enunciados completos no fim do Capítulo IV. Os exercícios 2 e 4 são resolvidos no livro: o pub em LINSIM-PFD, com 50 copos e 3 garçonetes, até saírem 100 clientes, e o caixa da loja em GPSS, visto nesta apresentação.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Fim do Capítulo IV. O livro completo está no Leanpub; slides, modelos, tutoriais e uma versão do código Python da fila M/M/1 no site livrosimulacao.eng.br.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6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SORIA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Capítulo IV · Implementação e softwares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UDO">
    <p:bg>
      <p:bgPr>
        <a:solidFill>
          <a:srgbClr val="F3F3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3" name="Shape 0"/>
          <p:cNvSpPr/>
          <p:nvPr/>
        </p:nvSpPr>
        <p:spPr>
          <a:xfrm>
            <a:off x="10680192" y="457200"/>
            <a:ext cx="960120" cy="502920"/>
          </a:xfrm>
          <a:prstGeom prst="rect">
            <a:avLst/>
          </a:prstGeom>
          <a:solidFill>
            <a:srgbClr val="070707"/>
          </a:solidFill>
          <a:ln/>
        </p:spPr>
      </p:sp>
      <p:sp>
        <p:nvSpPr>
          <p:cNvPr id="4" name="Text 1"/>
          <p:cNvSpPr/>
          <p:nvPr/>
        </p:nvSpPr>
        <p:spPr>
          <a:xfrm>
            <a:off x="10735056" y="457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00" kern="0" dirty="0">
                <a:solidFill>
                  <a:srgbClr val="FFB000"/>
                </a:solidFill>
              </a:rPr>
              <a:t>SLIDE</a:t>
            </a:r>
            <a:endParaRPr lang="en-US" sz="700" dirty="0"/>
          </a:p>
        </p:txBody>
      </p:sp>
      <p:sp>
        <p:nvSpPr>
          <p:cNvPr id="5" name="Text 2"/>
          <p:cNvSpPr/>
          <p:nvPr/>
        </p:nvSpPr>
        <p:spPr>
          <a:xfrm>
            <a:off x="548640" y="635508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Modelagem e Simulação de Eventos Discretos · 5ª edição · Capítulo IV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9326880" y="6355080"/>
            <a:ext cx="2313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livrosimulacao.eng.br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NAL">
    <p:bg>
      <p:bgPr>
        <a:solidFill>
          <a:srgbClr val="0F0F0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livrosimulacao.eng.br" TargetMode="External"/><Relationship Id="rId3" Type="http://schemas.openxmlformats.org/officeDocument/2006/relationships/hyperlink" Target="https://leanpub.com/msed" TargetMode="External"/><Relationship Id="rId1" Type="http://schemas.openxmlformats.org/officeDocument/2006/relationships/image" Target="../media/image-29-1.png"/><Relationship Id="rId4" Type="http://schemas.openxmlformats.org/officeDocument/2006/relationships/image" Target="../media/image-29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do capítulo" descr="C:\Users\AFONSOMEDINA\Documents\GitHub\livrosimulacao\slides-src\assets\capIV\led_capitul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31312"/>
            <a:ext cx="4206240" cy="789135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731520" y="2057400"/>
            <a:ext cx="6766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2"/>
                </a:solidFill>
              </a:rPr>
              <a:t>Implementação computacional e softwares de simulação</a:t>
            </a:r>
            <a:endParaRPr lang="en-US" sz="46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731520" y="3520440"/>
            <a:ext cx="6766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Modelagem e Simulação de Eventos Discretos · 5ª edição</a:t>
            </a:r>
            <a:endParaRPr lang="en-US" sz="18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accent2"/>
                </a:solidFill>
              </a:rPr>
              <a:t>Leonardo Chwif e Afonso C. Medina</a:t>
            </a:r>
            <a:endParaRPr lang="en-US" sz="1800" dirty="0"/>
          </a:p>
        </p:txBody>
      </p:sp>
      <p:sp>
        <p:nvSpPr>
          <p:cNvPr id="5" name="Uso livre"/>
          <p:cNvSpPr txBox="1"/>
          <p:nvPr/>
        </p:nvSpPr>
        <p:spPr>
          <a:xfrm>
            <a:off x="731520" y="5760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Material de apoio às aulas, de uso livre em sala, citando a fonte.</a:t>
            </a:r>
            <a:endParaRPr lang="en-US" sz="1200" dirty="0"/>
          </a:p>
        </p:txBody>
      </p:sp>
      <p:pic>
        <p:nvPicPr>
          <p:cNvPr id="6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907613"/>
            <a:ext cx="3566160" cy="5042773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Roteiro do capítulo</a:t>
            </a:r>
            <a:endParaRPr lang="en-US" sz="3000" dirty="0"/>
          </a:p>
        </p:txBody>
      </p:sp>
      <p:sp>
        <p:nvSpPr>
          <p:cNvPr id="4" name="Parte 1"/>
          <p:cNvSpPr/>
          <p:nvPr/>
        </p:nvSpPr>
        <p:spPr>
          <a:xfrm>
            <a:off x="548640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Número da parte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" y="1627632"/>
            <a:ext cx="1085036" cy="658368"/>
          </a:xfrm>
          <a:prstGeom prst="rect">
            <a:avLst/>
          </a:prstGeom>
        </p:spPr>
      </p:pic>
      <p:sp>
        <p:nvSpPr>
          <p:cNvPr id="6" name="Parte 1 título"/>
          <p:cNvSpPr txBox="1"/>
          <p:nvPr/>
        </p:nvSpPr>
        <p:spPr>
          <a:xfrm>
            <a:off x="786384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Implementar um modelo</a:t>
            </a:r>
            <a:endParaRPr lang="en-US" sz="1900" dirty="0"/>
          </a:p>
        </p:txBody>
      </p:sp>
      <p:sp>
        <p:nvSpPr>
          <p:cNvPr id="7" name="Parte 1 itens"/>
          <p:cNvSpPr txBox="1"/>
          <p:nvPr/>
        </p:nvSpPr>
        <p:spPr>
          <a:xfrm>
            <a:off x="786384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Três formas de implementar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Um pouco de história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exemplo: fila M/M/1</a:t>
            </a:r>
            <a:endParaRPr lang="en-US" sz="1600" dirty="0"/>
          </a:p>
        </p:txBody>
      </p:sp>
      <p:sp>
        <p:nvSpPr>
          <p:cNvPr id="8" name="Parte 2"/>
          <p:cNvSpPr/>
          <p:nvPr/>
        </p:nvSpPr>
        <p:spPr>
          <a:xfrm>
            <a:off x="3392424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9" name="Número da parte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168" y="1627632"/>
            <a:ext cx="1085036" cy="658368"/>
          </a:xfrm>
          <a:prstGeom prst="rect">
            <a:avLst/>
          </a:prstGeom>
        </p:spPr>
      </p:pic>
      <p:sp>
        <p:nvSpPr>
          <p:cNvPr id="10" name="Parte 2 título"/>
          <p:cNvSpPr txBox="1"/>
          <p:nvPr/>
        </p:nvSpPr>
        <p:spPr>
          <a:xfrm>
            <a:off x="3630168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Linguagem de programação</a:t>
            </a:r>
            <a:endParaRPr lang="en-US" sz="1900" dirty="0"/>
          </a:p>
        </p:txBody>
      </p:sp>
      <p:sp>
        <p:nvSpPr>
          <p:cNvPr id="11" name="Parte 2 itens"/>
          <p:cNvSpPr txBox="1"/>
          <p:nvPr/>
        </p:nvSpPr>
        <p:spPr>
          <a:xfrm>
            <a:off x="3630168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Números aleatórios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Eventos e variáveis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O laço em Python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 utilização</a:t>
            </a:r>
            <a:endParaRPr lang="en-US" sz="1600" dirty="0"/>
          </a:p>
        </p:txBody>
      </p:sp>
      <p:sp>
        <p:nvSpPr>
          <p:cNvPr id="12" name="Parte 3"/>
          <p:cNvSpPr/>
          <p:nvPr/>
        </p:nvSpPr>
        <p:spPr>
          <a:xfrm>
            <a:off x="6236208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3" name="Número da parte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952" y="1627632"/>
            <a:ext cx="1085036" cy="658368"/>
          </a:xfrm>
          <a:prstGeom prst="rect">
            <a:avLst/>
          </a:prstGeom>
        </p:spPr>
      </p:pic>
      <p:sp>
        <p:nvSpPr>
          <p:cNvPr id="14" name="Parte 3 título"/>
          <p:cNvSpPr txBox="1"/>
          <p:nvPr/>
        </p:nvSpPr>
        <p:spPr>
          <a:xfrm>
            <a:off x="6473952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Linguagem de simulação</a:t>
            </a:r>
            <a:endParaRPr lang="en-US" sz="1900" dirty="0"/>
          </a:p>
        </p:txBody>
      </p:sp>
      <p:sp>
        <p:nvSpPr>
          <p:cNvPr id="15" name="Parte 3 itens"/>
          <p:cNvSpPr txBox="1"/>
          <p:nvPr/>
        </p:nvSpPr>
        <p:spPr>
          <a:xfrm>
            <a:off x="6473952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LINSIM-PFD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 M/M/1 em LINSIM-PFD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Estendendo o modelo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Um exemplo em GPSS</a:t>
            </a:r>
            <a:endParaRPr lang="en-US" sz="1600" dirty="0"/>
          </a:p>
        </p:txBody>
      </p:sp>
      <p:sp>
        <p:nvSpPr>
          <p:cNvPr id="16" name="Parte 4"/>
          <p:cNvSpPr/>
          <p:nvPr/>
        </p:nvSpPr>
        <p:spPr>
          <a:xfrm>
            <a:off x="9079992" y="1371600"/>
            <a:ext cx="2569464" cy="4617720"/>
          </a:xfrm>
          <a:prstGeom prst="roundRect">
            <a:avLst>
              <a:gd name="adj" fmla="val 213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17" name="Número da parte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736" y="1627632"/>
            <a:ext cx="1085036" cy="658368"/>
          </a:xfrm>
          <a:prstGeom prst="rect">
            <a:avLst/>
          </a:prstGeom>
        </p:spPr>
      </p:pic>
      <p:sp>
        <p:nvSpPr>
          <p:cNvPr id="18" name="Parte 4 título"/>
          <p:cNvSpPr txBox="1"/>
          <p:nvPr/>
        </p:nvSpPr>
        <p:spPr>
          <a:xfrm>
            <a:off x="9317736" y="2468880"/>
            <a:ext cx="2093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Simuladores e software</a:t>
            </a:r>
            <a:endParaRPr lang="en-US" sz="1900" dirty="0"/>
          </a:p>
        </p:txBody>
      </p:sp>
      <p:sp>
        <p:nvSpPr>
          <p:cNvPr id="19" name="Parte 4 itens"/>
          <p:cNvSpPr txBox="1"/>
          <p:nvPr/>
        </p:nvSpPr>
        <p:spPr>
          <a:xfrm>
            <a:off x="9317736" y="3246120"/>
            <a:ext cx="2093976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 M/M/1 num simulador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Três formas comparadas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Animação e características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Pesos e notas</a:t>
            </a:r>
            <a:endParaRPr lang="en-US" sz="1600" dirty="0"/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chemeClr val="accent4"/>
                </a:solidFill>
              </a:rPr>
              <a:t>Exercícios de revisão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1" descr="C:\Users\AFONSOMEDINA\Documents\GitHub\livrosimulacao\slides-src\assets\led_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Implementar um modelo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Do modelo conceitual ao modelo computacional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Três formas de implementar o modelo</a:t>
            </a:r>
            <a:endParaRPr lang="en-US" sz="3000" dirty="0"/>
          </a:p>
        </p:txBody>
      </p:sp>
      <p:sp>
        <p:nvSpPr>
          <p:cNvPr id="4" name="Introdução"/>
          <p:cNvSpPr txBox="1"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Do modelo conceitual (Cap. 3) ao modelo computacional: o mesmo modelo, implementado em algum software.</a:t>
            </a:r>
            <a:endParaRPr lang="en-US" sz="1800" dirty="0"/>
          </a:p>
        </p:txBody>
      </p:sp>
      <p:sp>
        <p:nvSpPr>
          <p:cNvPr id="5" name="Linguagem de programação"/>
          <p:cNvSpPr/>
          <p:nvPr/>
        </p:nvSpPr>
        <p:spPr>
          <a:xfrm>
            <a:off x="548640" y="2011680"/>
            <a:ext cx="352044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Linguagem de programação texto"/>
          <p:cNvSpPr txBox="1"/>
          <p:nvPr/>
        </p:nvSpPr>
        <p:spPr>
          <a:xfrm>
            <a:off x="804672" y="2231136"/>
            <a:ext cx="3008376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Linguagem de programação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Uma linguagem geral, como Basic, C, Pascal ou Python. Tudo o que a simulação precisa é programado pelo analista.</a:t>
            </a:r>
            <a:endParaRPr lang="en-US" sz="1600" dirty="0"/>
          </a:p>
        </p:txBody>
      </p:sp>
      <p:sp>
        <p:nvSpPr>
          <p:cNvPr id="7" name="Linguagem de simulação"/>
          <p:cNvSpPr/>
          <p:nvPr/>
        </p:nvSpPr>
        <p:spPr>
          <a:xfrm>
            <a:off x="4343400" y="2011680"/>
            <a:ext cx="352044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Linguagem de simulação texto"/>
          <p:cNvSpPr txBox="1"/>
          <p:nvPr/>
        </p:nvSpPr>
        <p:spPr>
          <a:xfrm>
            <a:off x="4599432" y="2231136"/>
            <a:ext cx="3008376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Linguagem de simulação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Uma linguagem dirigida à simulação, como GPSS, SLAM ou SIMAN. É mais flexível que um simulador.</a:t>
            </a:r>
            <a:endParaRPr lang="en-US" sz="1600" dirty="0"/>
          </a:p>
        </p:txBody>
      </p:sp>
      <p:sp>
        <p:nvSpPr>
          <p:cNvPr id="9" name="Simulador"/>
          <p:cNvSpPr/>
          <p:nvPr/>
        </p:nvSpPr>
        <p:spPr>
          <a:xfrm>
            <a:off x="8138160" y="2011680"/>
            <a:ext cx="352044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Simulador texto"/>
          <p:cNvSpPr txBox="1"/>
          <p:nvPr/>
        </p:nvSpPr>
        <p:spPr>
          <a:xfrm>
            <a:off x="8394192" y="2231136"/>
            <a:ext cx="3008376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Simulador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Software com interface própria, para minimizar as linhas de programação. Os atuais também permitem programar.</a:t>
            </a:r>
            <a:endParaRPr lang="en-US" sz="1600" dirty="0"/>
          </a:p>
        </p:txBody>
      </p:sp>
      <p:sp>
        <p:nvSpPr>
          <p:cNvPr id="11" name="Vendedor"/>
          <p:cNvSpPr/>
          <p:nvPr/>
        </p:nvSpPr>
        <p:spPr>
          <a:xfrm>
            <a:off x="548640" y="4663440"/>
            <a:ext cx="11091672" cy="1325880"/>
          </a:xfrm>
          <a:prstGeom prst="roundRect">
            <a:avLst>
              <a:gd name="adj" fmla="val 413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Vendedor texto"/>
          <p:cNvSpPr txBox="1"/>
          <p:nvPr/>
        </p:nvSpPr>
        <p:spPr>
          <a:xfrm>
            <a:off x="804672" y="4882896"/>
            <a:ext cx="10579608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“Com o meu software você não precisa programar!”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bg2"/>
                </a:solidFill>
              </a:rPr>
              <a:t>Às vezes isso quer dizer: com o meu software você não consegue programar. Quase sempre alguma lógica terá de ser programada.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Um pouco de história</a:t>
            </a:r>
            <a:endParaRPr lang="en-US" sz="3000" dirty="0"/>
          </a:p>
        </p:txBody>
      </p:sp>
      <p:pic>
        <p:nvPicPr>
          <p:cNvPr id="4" name="Figura 4.1" descr="Linha do tempo dos softwares de simulação, de 1950 a 20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34569"/>
            <a:ext cx="11091672" cy="2360061"/>
          </a:xfrm>
          <a:prstGeom prst="rect">
            <a:avLst/>
          </a:prstGeom>
        </p:spPr>
      </p:pic>
      <p:sp>
        <p:nvSpPr>
          <p:cNvPr id="5" name="A Idade da Pedra"/>
          <p:cNvSpPr/>
          <p:nvPr/>
        </p:nvSpPr>
        <p:spPr>
          <a:xfrm>
            <a:off x="548640" y="388620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A Idade da Pedra texto"/>
          <p:cNvSpPr txBox="1"/>
          <p:nvPr/>
        </p:nvSpPr>
        <p:spPr>
          <a:xfrm>
            <a:off x="804672" y="410565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ANOS 1950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A Idade da Pedra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Tudo programado pelo analista em FORTRAN: números aleatórios, mecanismo e estatísticas.</a:t>
            </a:r>
            <a:endParaRPr lang="en-US" sz="1600" dirty="0"/>
          </a:p>
        </p:txBody>
      </p:sp>
      <p:sp>
        <p:nvSpPr>
          <p:cNvPr id="7" name="Surge o GPSS"/>
          <p:cNvSpPr/>
          <p:nvPr/>
        </p:nvSpPr>
        <p:spPr>
          <a:xfrm>
            <a:off x="4343400" y="388620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Surge o GPSS texto"/>
          <p:cNvSpPr txBox="1"/>
          <p:nvPr/>
        </p:nvSpPr>
        <p:spPr>
          <a:xfrm>
            <a:off x="4599432" y="410565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3"/>
                </a:solidFill>
              </a:rPr>
              <a:t>1961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2000" b="1" dirty="0">
                <a:solidFill>
                  <a:schemeClr val="tx1"/>
                </a:solidFill>
              </a:rPr>
              <a:t>Surge o GPSS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50" dirty="0">
                <a:solidFill>
                  <a:schemeClr val="accent4"/>
                </a:solidFill>
              </a:rPr>
              <a:t>A primeira linguagem de programação dirigida à simulação a virar marco.</a:t>
            </a:r>
            <a:endParaRPr lang="en-US" sz="1600" dirty="0"/>
          </a:p>
        </p:txBody>
      </p:sp>
      <p:sp>
        <p:nvSpPr>
          <p:cNvPr id="9" name="Os simuladores"/>
          <p:cNvSpPr/>
          <p:nvPr/>
        </p:nvSpPr>
        <p:spPr>
          <a:xfrm>
            <a:off x="8138160" y="3886200"/>
            <a:ext cx="3520440" cy="2103120"/>
          </a:xfrm>
          <a:prstGeom prst="roundRect">
            <a:avLst>
              <a:gd name="adj" fmla="val 260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Os simuladores texto"/>
          <p:cNvSpPr txBox="1"/>
          <p:nvPr/>
        </p:nvSpPr>
        <p:spPr>
          <a:xfrm>
            <a:off x="8394192" y="4105656"/>
            <a:ext cx="3008376" cy="1664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</a:rPr>
              <a:t>ANOS 1980 EM DIANTE</a:t>
            </a:r>
            <a:endParaRPr lang="en-US" sz="1600" dirty="0"/>
          </a:p>
          <a:p>
            <a:pPr indent="0" marL="0">
              <a:spcBef>
                <a:spcPts val="400"/>
              </a:spcBef>
              <a:buNone/>
            </a:pPr>
            <a:r>
              <a:rPr lang="en-US" sz="2000" b="1" dirty="0">
                <a:solidFill>
                  <a:schemeClr val="bg2"/>
                </a:solidFill>
              </a:rPr>
              <a:t>Os simuladores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Interfaces gráficas, menos linhas de código. Hoje dominam o mercado (Saliby, 1997).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exemplo: uma fila M/M/1</a:t>
            </a:r>
            <a:endParaRPr lang="en-US" sz="3000" dirty="0"/>
          </a:p>
        </p:txBody>
      </p:sp>
      <p:pic>
        <p:nvPicPr>
          <p:cNvPr id="4" name="Figura 4.2" descr="ACD da fila M/M/1: porta, clientes e servido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374750"/>
            <a:ext cx="6949440" cy="2416861"/>
          </a:xfrm>
          <a:prstGeom prst="rect">
            <a:avLst/>
          </a:prstGeom>
        </p:spPr>
      </p:pic>
      <p:sp>
        <p:nvSpPr>
          <p:cNvPr id="5" name="M/M/1"/>
          <p:cNvSpPr/>
          <p:nvPr/>
        </p:nvSpPr>
        <p:spPr>
          <a:xfrm>
            <a:off x="548640" y="4023360"/>
            <a:ext cx="6949440" cy="1965960"/>
          </a:xfrm>
          <a:prstGeom prst="roundRect">
            <a:avLst>
              <a:gd name="adj" fmla="val 279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M/M/1 texto"/>
          <p:cNvSpPr txBox="1"/>
          <p:nvPr/>
        </p:nvSpPr>
        <p:spPr>
          <a:xfrm>
            <a:off x="804672" y="4242816"/>
            <a:ext cx="6437376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Fila M/M/1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Chegadas exponenciais, atendimento exponencial e um só servidor. Ocupado o servidor, o cliente espera numa fila única: o primeiro a chegar é o primeiro a ser atendido.</a:t>
            </a:r>
            <a:endParaRPr lang="en-US" sz="1600" dirty="0"/>
          </a:p>
        </p:txBody>
      </p:sp>
      <p:sp>
        <p:nvSpPr>
          <p:cNvPr id="7" name="Dados"/>
          <p:cNvSpPr/>
          <p:nvPr/>
        </p:nvSpPr>
        <p:spPr>
          <a:xfrm>
            <a:off x="7818120" y="1417320"/>
            <a:ext cx="3822192" cy="315468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Dados texto"/>
          <p:cNvSpPr txBox="1"/>
          <p:nvPr/>
        </p:nvSpPr>
        <p:spPr>
          <a:xfrm>
            <a:off x="8074152" y="1600200"/>
            <a:ext cx="3310128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10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min</a:t>
            </a:r>
            <a:endParaRPr lang="en-US" sz="1600" dirty="0"/>
          </a:p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média entre chegadas (exponencial)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4000" b="1" dirty="0">
                <a:solidFill>
                  <a:schemeClr val="accent3"/>
                </a:solidFill>
              </a:rPr>
              <a:t>8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min</a:t>
            </a:r>
            <a:endParaRPr lang="en-US" sz="1600" dirty="0"/>
          </a:p>
          <a:p>
            <a:pPr indent="0" marL="0">
              <a:buNone/>
            </a:pPr>
            <a:r>
              <a:rPr lang="en-US" sz="1550" dirty="0">
                <a:solidFill>
                  <a:schemeClr val="accent4"/>
                </a:solidFill>
              </a:rPr>
              <a:t>média de atendimento (exponencial)</a:t>
            </a:r>
            <a:endParaRPr lang="en-US" sz="1600" dirty="0"/>
          </a:p>
        </p:txBody>
      </p:sp>
      <p:sp>
        <p:nvSpPr>
          <p:cNvPr id="9" name="Objetivo"/>
          <p:cNvSpPr/>
          <p:nvPr/>
        </p:nvSpPr>
        <p:spPr>
          <a:xfrm>
            <a:off x="7818120" y="4709160"/>
            <a:ext cx="3822192" cy="1280160"/>
          </a:xfrm>
          <a:prstGeom prst="roundRect">
            <a:avLst>
              <a:gd name="adj" fmla="val 4286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Objetivo texto"/>
          <p:cNvSpPr txBox="1"/>
          <p:nvPr/>
        </p:nvSpPr>
        <p:spPr>
          <a:xfrm>
            <a:off x="8074152" y="4928616"/>
            <a:ext cx="331012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Objetivo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A utilização do atendente em 10.000 min simulados.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2" descr="C:\Users\AFONSOMEDINA\Documents\GitHub\livrosimulacao\slides-src\assets\led_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Linguagem de programação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 fila M/M/1 em Python, evento a evento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Primeira dificuldade: números aleatórios</a:t>
            </a:r>
            <a:endParaRPr lang="en-US" sz="3000" dirty="0"/>
          </a:p>
        </p:txBody>
      </p:sp>
      <p:sp>
        <p:nvSpPr>
          <p:cNvPr id="4" name="Fórmula"/>
          <p:cNvSpPr/>
          <p:nvPr/>
        </p:nvSpPr>
        <p:spPr>
          <a:xfrm>
            <a:off x="548640" y="1417320"/>
            <a:ext cx="5486400" cy="2423160"/>
          </a:xfrm>
          <a:prstGeom prst="roundRect">
            <a:avLst>
              <a:gd name="adj" fmla="val 226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órmula 4.1" descr="E igual a menos 1 sobre lambda vezes logaritmo natural de 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5244" y="1645920"/>
            <a:ext cx="3893192" cy="1005840"/>
          </a:xfrm>
          <a:prstGeom prst="rect">
            <a:avLst/>
          </a:prstGeom>
        </p:spPr>
      </p:pic>
      <p:sp>
        <p:nvSpPr>
          <p:cNvPr id="6" name="Fórmula legenda"/>
          <p:cNvSpPr txBox="1"/>
          <p:nvPr/>
        </p:nvSpPr>
        <p:spPr>
          <a:xfrm>
            <a:off x="804672" y="2788920"/>
            <a:ext cx="49743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U: uniforme entre 0 e 1 · λ: parâmetro da exponencial · ln: logaritmo natural. Demonstração no Apêndice III.</a:t>
            </a:r>
            <a:endParaRPr lang="en-US" sz="1600" dirty="0"/>
          </a:p>
        </p:txBody>
      </p:sp>
      <p:sp>
        <p:nvSpPr>
          <p:cNvPr id="7" name="Função exponencial"/>
          <p:cNvSpPr/>
          <p:nvPr/>
        </p:nvSpPr>
        <p:spPr>
          <a:xfrm>
            <a:off x="6355080" y="1417320"/>
            <a:ext cx="5285232" cy="2423160"/>
          </a:xfrm>
          <a:prstGeom prst="roundRect">
            <a:avLst>
              <a:gd name="adj" fmla="val 2264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Função exponencial código"/>
          <p:cNvSpPr txBox="1"/>
          <p:nvPr/>
        </p:nvSpPr>
        <p:spPr>
          <a:xfrm>
            <a:off x="6611112" y="1618488"/>
            <a:ext cx="4773168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import math, random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 exponencial(media):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U = random.random()  </a:t>
            </a:r>
            <a:pPr indent="0" marL="0">
              <a:buNone/>
            </a:pPr>
            <a:r>
              <a:rPr lang="en-US" sz="16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entre 0 e 1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-media * math.log(U)</a:t>
            </a:r>
            <a:endParaRPr lang="en-US" sz="1600" dirty="0"/>
          </a:p>
        </p:txBody>
      </p:sp>
      <p:sp>
        <p:nvSpPr>
          <p:cNvPr id="9" name="Atalho"/>
          <p:cNvSpPr/>
          <p:nvPr/>
        </p:nvSpPr>
        <p:spPr>
          <a:xfrm>
            <a:off x="548640" y="4069080"/>
            <a:ext cx="11091672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Atalho texto"/>
          <p:cNvSpPr txBox="1"/>
          <p:nvPr/>
        </p:nvSpPr>
        <p:spPr>
          <a:xfrm>
            <a:off x="804672" y="4288536"/>
            <a:ext cx="10579608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Atalho: a biblioteca random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b="1" dirty="0">
                <a:solidFill>
                  <a:schemeClr val="tx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random.expovariate(1.0/media)</a:t>
            </a:r>
            <a:pPr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  já gera exponenciais. Ela recebe a taxa, 1/média: 1/10 para as chegadas e 1/8 para os atendimentos da fila M/M/1.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Eventos e variáveis</a:t>
            </a:r>
            <a:endParaRPr lang="en-US" sz="3000" dirty="0"/>
          </a:p>
        </p:txBody>
      </p:sp>
      <p:pic>
        <p:nvPicPr>
          <p:cNvPr id="4" name="Figura 4.3" descr="Fluxograma do programa da fila M/M/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284" y="1325880"/>
            <a:ext cx="4023512" cy="4663440"/>
          </a:xfrm>
          <a:prstGeom prst="rect">
            <a:avLst/>
          </a:prstGeom>
        </p:spPr>
      </p:pic>
      <p:sp>
        <p:nvSpPr>
          <p:cNvPr id="5" name="Evento 1"/>
          <p:cNvSpPr/>
          <p:nvPr/>
        </p:nvSpPr>
        <p:spPr>
          <a:xfrm>
            <a:off x="4937760" y="1417320"/>
            <a:ext cx="324612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Evento 1 texto"/>
          <p:cNvSpPr txBox="1"/>
          <p:nvPr/>
        </p:nvSpPr>
        <p:spPr>
          <a:xfrm>
            <a:off x="5193792" y="1636776"/>
            <a:ext cx="273405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Evento 1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Chegada de uma entidade.</a:t>
            </a:r>
            <a:endParaRPr lang="en-US" sz="1600" dirty="0"/>
          </a:p>
        </p:txBody>
      </p:sp>
      <p:sp>
        <p:nvSpPr>
          <p:cNvPr id="7" name="Evento 2"/>
          <p:cNvSpPr/>
          <p:nvPr/>
        </p:nvSpPr>
        <p:spPr>
          <a:xfrm>
            <a:off x="8394192" y="1417320"/>
            <a:ext cx="3246120" cy="1143000"/>
          </a:xfrm>
          <a:prstGeom prst="roundRect">
            <a:avLst>
              <a:gd name="adj" fmla="val 48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vento 2 texto"/>
          <p:cNvSpPr txBox="1"/>
          <p:nvPr/>
        </p:nvSpPr>
        <p:spPr>
          <a:xfrm>
            <a:off x="8650224" y="1636776"/>
            <a:ext cx="273405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Evento 2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Término do atendimento.</a:t>
            </a:r>
            <a:endParaRPr lang="en-US" sz="1600" dirty="0"/>
          </a:p>
        </p:txBody>
      </p:sp>
      <p:graphicFrame>
        <p:nvGraphicFramePr>
          <p:cNvPr id="10" name="Variávei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937760" y="2788920"/>
          <a:ext cx="6702552" cy="914400"/>
        </p:xfrm>
        <a:graphic>
          <a:graphicData uri="http://schemas.openxmlformats.org/drawingml/2006/table">
            <a:tbl>
              <a:tblPr/>
              <a:tblGrid>
                <a:gridCol w="2862072"/>
                <a:gridCol w="384048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Variável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Significado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relogio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Tempo corrente de simulação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tempoProximaChegada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Instante da próxima chegada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tempoTerminoAtendimento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Instante em que termina o atendimento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statusAtendente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Estado do atendente: 0 = livre, 1 = ocupado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clientesFila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Número de clientes na fila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duracaoSimulacao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Tempo máximo de simulação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TC, TA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Médias entre chegadas e de atendimento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O laço de simulação em Python</a:t>
            </a:r>
            <a:endParaRPr lang="en-US" sz="3000" dirty="0"/>
          </a:p>
        </p:txBody>
      </p:sp>
      <p:sp>
        <p:nvSpPr>
          <p:cNvPr id="4" name="Laço"/>
          <p:cNvSpPr/>
          <p:nvPr/>
        </p:nvSpPr>
        <p:spPr>
          <a:xfrm>
            <a:off x="548640" y="1325880"/>
            <a:ext cx="6812280" cy="4681728"/>
          </a:xfrm>
          <a:prstGeom prst="roundRect">
            <a:avLst>
              <a:gd name="adj" fmla="val 1172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Laço código"/>
          <p:cNvSpPr txBox="1"/>
          <p:nvPr/>
        </p:nvSpPr>
        <p:spPr>
          <a:xfrm>
            <a:off x="804672" y="1527048"/>
            <a:ext cx="6300216" cy="4279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tempoTerminoAtendimento = duracaoSimulacao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{8}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while relogio &lt; duracaoSimulacao: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{1}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if tempoProximaChegada &lt; tempoTerminoAtendimento: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relogio = tempoProximaChegada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{2}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statusAtendente == 0:     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{4}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statusAtendente = 1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d = random.expovariate(1/TA)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tempoTerminoAtendimento = relogio + d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tempoAtendente += d        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{9}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else: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clientesFila += 1          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{5}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tempoProximaChegada = relogio + random.expovariate(1/TC)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else: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relogio = tempoTerminoAtendimento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{3}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clientesFila &gt; 0:         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{6}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clientesFila -= 1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d = random.expovariate(1/TA)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tempoTerminoAtendimento = relogio + d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tempoAtendente += d        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{10}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else: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statusAtendente = 0                   </a:t>
            </a:r>
            <a:pPr indent="0" marL="0">
              <a:buNone/>
            </a:pPr>
            <a:r>
              <a:rPr lang="en-US" sz="130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{7}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tempoTerminoAtendimento = duracaoSimulacao</a:t>
            </a:r>
            <a:endParaRPr lang="en-US" sz="1300" dirty="0"/>
          </a:p>
        </p:txBody>
      </p:sp>
      <p:sp>
        <p:nvSpPr>
          <p:cNvPr id="6" name="Explicação"/>
          <p:cNvSpPr txBox="1"/>
          <p:nvPr/>
        </p:nvSpPr>
        <p:spPr>
          <a:xfrm>
            <a:off x="7635240" y="1417320"/>
            <a:ext cx="4005072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{1} 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Repete até o relógio chegar à duração da simulação.</a:t>
            </a:r>
            <a:endParaRPr lang="en-US" sz="1600" dirty="0"/>
          </a:p>
          <a:p>
            <a:pPr indent="0" marL="0">
              <a:spcBef>
                <a:spcPts val="900"/>
              </a:spcBef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{2} {3} 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Avança o relógio para o evento mais próximo: chegada ou término.</a:t>
            </a:r>
            <a:endParaRPr lang="en-US" sz="1600" dirty="0"/>
          </a:p>
          <a:p>
            <a:pPr indent="0" marL="0">
              <a:spcBef>
                <a:spcPts val="900"/>
              </a:spcBef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{4} {5} 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Na chegada, o atendente livre atende; ocupado, a fila cresce.</a:t>
            </a:r>
            <a:endParaRPr lang="en-US" sz="1600" dirty="0"/>
          </a:p>
          <a:p>
            <a:pPr indent="0" marL="0">
              <a:spcBef>
                <a:spcPts val="900"/>
              </a:spcBef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{6} {7} 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No término, se há fila, atende o próximo; senão, fica livre.</a:t>
            </a:r>
            <a:endParaRPr lang="en-US" sz="1600" dirty="0"/>
          </a:p>
          <a:p>
            <a:pPr indent="0" marL="0">
              <a:spcBef>
                <a:spcPts val="900"/>
              </a:spcBef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{8} 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Sem ninguém em atendimento, o término fica no fim: o 1º evento é uma chegada.</a:t>
            </a:r>
            <a:endParaRPr lang="en-US" sz="1600" dirty="0"/>
          </a:p>
          <a:p>
            <a:pPr indent="0" marL="0">
              <a:spcBef>
                <a:spcPts val="900"/>
              </a:spcBef>
              <a:buNone/>
            </a:pPr>
            <a:r>
              <a:rPr lang="en-US" sz="16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{9} {10}  </a:t>
            </a:r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Soma o tempo em que o atendente esteve ocupado.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Utilização do atendente, e o preço de programar</a:t>
            </a:r>
            <a:endParaRPr lang="en-US" sz="3000" dirty="0"/>
          </a:p>
        </p:txBody>
      </p:sp>
      <p:sp>
        <p:nvSpPr>
          <p:cNvPr id="4" name="Fórmula"/>
          <p:cNvSpPr/>
          <p:nvPr/>
        </p:nvSpPr>
        <p:spPr>
          <a:xfrm>
            <a:off x="548640" y="1417320"/>
            <a:ext cx="11091672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pic>
        <p:nvPicPr>
          <p:cNvPr id="5" name="Fórmula 4.2" descr="Rho igual ao tempo em que o atendente permaneceu ocupado dividido pelo tempo total de simulaçã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572967"/>
            <a:ext cx="10543032" cy="1096883"/>
          </a:xfrm>
          <a:prstGeom prst="rect">
            <a:avLst/>
          </a:prstGeom>
        </p:spPr>
      </p:pic>
      <p:sp>
        <p:nvSpPr>
          <p:cNvPr id="6" name="Destaque 1"/>
          <p:cNvSpPr/>
          <p:nvPr/>
        </p:nvSpPr>
        <p:spPr>
          <a:xfrm>
            <a:off x="548640" y="3063240"/>
            <a:ext cx="3520440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Destaque 1 texto"/>
          <p:cNvSpPr txBox="1"/>
          <p:nvPr/>
        </p:nvSpPr>
        <p:spPr>
          <a:xfrm>
            <a:off x="804672" y="3291840"/>
            <a:ext cx="30083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3"/>
                </a:solidFill>
              </a:rPr>
              <a:t>&lt; 100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  linhas de código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Um programa de pouco menos de 100 linhas para um dos modelos mais simples.</a:t>
            </a:r>
            <a:endParaRPr lang="en-US" sz="1600" dirty="0"/>
          </a:p>
        </p:txBody>
      </p:sp>
      <p:sp>
        <p:nvSpPr>
          <p:cNvPr id="8" name="Destaque 2"/>
          <p:cNvSpPr/>
          <p:nvPr/>
        </p:nvSpPr>
        <p:spPr>
          <a:xfrm>
            <a:off x="4343400" y="3063240"/>
            <a:ext cx="3520440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Destaque 2 texto"/>
          <p:cNvSpPr txBox="1"/>
          <p:nvPr/>
        </p:nvSpPr>
        <p:spPr>
          <a:xfrm>
            <a:off x="4599432" y="3291840"/>
            <a:ext cx="30083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3"/>
                </a:solidFill>
              </a:rPr>
              <a:t>2</a:t>
            </a:r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  eventos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00" dirty="0">
                <a:solidFill>
                  <a:schemeClr val="accent4"/>
                </a:solidFill>
              </a:rPr>
              <a:t>Ele só processa chegadas e términos de atendimento.</a:t>
            </a:r>
            <a:endParaRPr lang="en-US" sz="1600" dirty="0"/>
          </a:p>
        </p:txBody>
      </p:sp>
      <p:sp>
        <p:nvSpPr>
          <p:cNvPr id="10" name="Destaque 3"/>
          <p:cNvSpPr/>
          <p:nvPr/>
        </p:nvSpPr>
        <p:spPr>
          <a:xfrm>
            <a:off x="8138160" y="3063240"/>
            <a:ext cx="3520440" cy="2926080"/>
          </a:xfrm>
          <a:prstGeom prst="roundRect">
            <a:avLst>
              <a:gd name="adj" fmla="val 1875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Destaque 3 texto"/>
          <p:cNvSpPr txBox="1"/>
          <p:nvPr/>
        </p:nvSpPr>
        <p:spPr>
          <a:xfrm>
            <a:off x="8394192" y="3291840"/>
            <a:ext cx="3008376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</a:rPr>
              <a:t>15?</a:t>
            </a:r>
            <a:pPr indent="0" marL="0">
              <a:buNone/>
            </a:pPr>
            <a:r>
              <a:rPr lang="en-US" sz="1900" b="1" dirty="0">
                <a:solidFill>
                  <a:schemeClr val="bg2"/>
                </a:solidFill>
              </a:rPr>
              <a:t>  eventos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Imagine programar um modelo com 15 eventos diferentes. Daí as linguagens de simulação.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3" descr="C:\Users\AFONSOMEDINA\Documents\GitHub\livrosimulacao\slides-src\assets\led_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Linguagem de simulação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LINSIM-PFD, uma linguagem para fins didáticos, e um exemplo em GPSS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LINSIM-PFD: quatro tipos de bloco</a:t>
            </a:r>
            <a:endParaRPr lang="en-US" sz="3000" dirty="0"/>
          </a:p>
        </p:txBody>
      </p:sp>
      <p:sp>
        <p:nvSpPr>
          <p:cNvPr id="4" name="Estrutura"/>
          <p:cNvSpPr/>
          <p:nvPr/>
        </p:nvSpPr>
        <p:spPr>
          <a:xfrm>
            <a:off x="548640" y="1371600"/>
            <a:ext cx="5532120" cy="4617720"/>
          </a:xfrm>
          <a:prstGeom prst="roundRect">
            <a:avLst>
              <a:gd name="adj" fmla="val 118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Estrutura código"/>
          <p:cNvSpPr txBox="1"/>
          <p:nvPr/>
        </p:nvSpPr>
        <p:spPr>
          <a:xfrm>
            <a:off x="804672" y="1572768"/>
            <a:ext cx="5020056" cy="4215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Initialization()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&lt;lista de comandos&gt;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Termination(&lt;condição de término&gt;)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&lt;lista de comandos&gt;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C_event(&lt;nome&gt;, &lt;condição&gt;, &lt;prioridade&gt;)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&lt;lista de comandos&gt;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B_event(&lt;nome do evento&gt;)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&lt;lista de instruções&gt;</a:t>
            </a:r>
            <a:endParaRPr lang="en-US" sz="1550" dirty="0"/>
          </a:p>
          <a:p>
            <a:pPr indent="0" marL="0">
              <a:buNone/>
            </a:pPr>
            <a:r>
              <a:rPr lang="en-US" sz="15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550" dirty="0"/>
          </a:p>
        </p:txBody>
      </p:sp>
      <p:sp>
        <p:nvSpPr>
          <p:cNvPr id="6" name="Initialization"/>
          <p:cNvSpPr/>
          <p:nvPr/>
        </p:nvSpPr>
        <p:spPr>
          <a:xfrm>
            <a:off x="6355080" y="1371600"/>
            <a:ext cx="2596896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Initialization texto"/>
          <p:cNvSpPr txBox="1"/>
          <p:nvPr/>
        </p:nvSpPr>
        <p:spPr>
          <a:xfrm>
            <a:off x="6611112" y="1591056"/>
            <a:ext cx="2084832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Initialization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Um só por modelo: os comandos iniciais, antes da simulação.</a:t>
            </a:r>
            <a:endParaRPr lang="en-US" sz="1600" dirty="0"/>
          </a:p>
        </p:txBody>
      </p:sp>
      <p:sp>
        <p:nvSpPr>
          <p:cNvPr id="8" name="Termination"/>
          <p:cNvSpPr/>
          <p:nvPr/>
        </p:nvSpPr>
        <p:spPr>
          <a:xfrm>
            <a:off x="9043416" y="1371600"/>
            <a:ext cx="2596896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Termination texto"/>
          <p:cNvSpPr txBox="1"/>
          <p:nvPr/>
        </p:nvSpPr>
        <p:spPr>
          <a:xfrm>
            <a:off x="9299448" y="1591056"/>
            <a:ext cx="2084832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Termination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Um só: os comandos depois do término, que a condição dispara.</a:t>
            </a:r>
            <a:endParaRPr lang="en-US" sz="1600" dirty="0"/>
          </a:p>
        </p:txBody>
      </p:sp>
      <p:sp>
        <p:nvSpPr>
          <p:cNvPr id="10" name="C_event"/>
          <p:cNvSpPr/>
          <p:nvPr/>
        </p:nvSpPr>
        <p:spPr>
          <a:xfrm>
            <a:off x="6355080" y="3749040"/>
            <a:ext cx="2596896" cy="2240280"/>
          </a:xfrm>
          <a:prstGeom prst="roundRect">
            <a:avLst>
              <a:gd name="adj" fmla="val 244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C_event texto"/>
          <p:cNvSpPr txBox="1"/>
          <p:nvPr/>
        </p:nvSpPr>
        <p:spPr>
          <a:xfrm>
            <a:off x="6611112" y="3968496"/>
            <a:ext cx="2084832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C_event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Executa quando uma condição vale, como uma fila com certo número de entidades. Prioridade opcional: 0 é a maior.</a:t>
            </a:r>
            <a:endParaRPr lang="en-US" sz="1600" dirty="0"/>
          </a:p>
        </p:txBody>
      </p:sp>
      <p:sp>
        <p:nvSpPr>
          <p:cNvPr id="12" name="B_event"/>
          <p:cNvSpPr/>
          <p:nvPr/>
        </p:nvSpPr>
        <p:spPr>
          <a:xfrm>
            <a:off x="9043416" y="3749040"/>
            <a:ext cx="2596896" cy="2240280"/>
          </a:xfrm>
          <a:prstGeom prst="roundRect">
            <a:avLst>
              <a:gd name="adj" fmla="val 2449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B_event texto"/>
          <p:cNvSpPr txBox="1"/>
          <p:nvPr/>
        </p:nvSpPr>
        <p:spPr>
          <a:xfrm>
            <a:off x="9299448" y="3968496"/>
            <a:ext cx="2084832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B_event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bg2"/>
                </a:solidFill>
              </a:rPr>
              <a:t>Disparado por temporizador: quando o relógio de simulação atinge certo valor.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Variáveis do sistema e conectivos</a:t>
            </a:r>
            <a:endParaRPr lang="en-US" sz="3000" dirty="0"/>
          </a:p>
        </p:txBody>
      </p:sp>
      <p:sp>
        <p:nvSpPr>
          <p:cNvPr id="4" name="Current"/>
          <p:cNvSpPr/>
          <p:nvPr/>
        </p:nvSpPr>
        <p:spPr>
          <a:xfrm>
            <a:off x="548640" y="1417320"/>
            <a:ext cx="493776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Current texto"/>
          <p:cNvSpPr txBox="1"/>
          <p:nvPr/>
        </p:nvSpPr>
        <p:spPr>
          <a:xfrm>
            <a:off x="804672" y="1636776"/>
            <a:ext cx="4425696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Current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ID da entidade corrente. Dado pela simulação, nunca atribuído.</a:t>
            </a:r>
            <a:endParaRPr lang="en-US" sz="1600" dirty="0"/>
          </a:p>
        </p:txBody>
      </p:sp>
      <p:sp>
        <p:nvSpPr>
          <p:cNvPr id="6" name="S_time"/>
          <p:cNvSpPr/>
          <p:nvPr/>
        </p:nvSpPr>
        <p:spPr>
          <a:xfrm>
            <a:off x="548640" y="2971800"/>
            <a:ext cx="4937760" cy="123444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S_time texto"/>
          <p:cNvSpPr txBox="1"/>
          <p:nvPr/>
        </p:nvSpPr>
        <p:spPr>
          <a:xfrm>
            <a:off x="804672" y="3191256"/>
            <a:ext cx="4425696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S_time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O relógio de simulação: o tempo corrente.</a:t>
            </a:r>
            <a:endParaRPr lang="en-US" sz="1600" dirty="0"/>
          </a:p>
        </p:txBody>
      </p:sp>
      <p:sp>
        <p:nvSpPr>
          <p:cNvPr id="8" name="Regra"/>
          <p:cNvSpPr/>
          <p:nvPr/>
        </p:nvSpPr>
        <p:spPr>
          <a:xfrm>
            <a:off x="548640" y="4343400"/>
            <a:ext cx="4937760" cy="1645920"/>
          </a:xfrm>
          <a:prstGeom prst="roundRect">
            <a:avLst>
              <a:gd name="adj" fmla="val 333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Regra texto"/>
          <p:cNvSpPr txBox="1"/>
          <p:nvPr/>
        </p:nvSpPr>
        <p:spPr>
          <a:xfrm>
            <a:off x="804672" y="4562856"/>
            <a:ext cx="4425696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Acesse, não modifique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Mexer nelas só em aplicações muito específicas, sabendo o que está fazendo.</a:t>
            </a:r>
            <a:endParaRPr lang="en-US" sz="1600" dirty="0"/>
          </a:p>
        </p:txBody>
      </p:sp>
      <p:sp>
        <p:nvSpPr>
          <p:cNvPr id="10" name="Tabela título"/>
          <p:cNvSpPr txBox="1"/>
          <p:nvPr/>
        </p:nvSpPr>
        <p:spPr>
          <a:xfrm>
            <a:off x="5806440" y="1371600"/>
            <a:ext cx="58338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Conectivos AND, OR e NOT (V = verdadeira, F = falsa)</a:t>
            </a:r>
            <a:endParaRPr lang="en-US" sz="1600" dirty="0"/>
          </a:p>
        </p:txBody>
      </p:sp>
      <p:graphicFrame>
        <p:nvGraphicFramePr>
          <p:cNvPr id="15" name="Tabela 4.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06440" y="1874520"/>
          <a:ext cx="5833872" cy="914400"/>
        </p:xfrm>
        <a:graphic>
          <a:graphicData uri="http://schemas.openxmlformats.org/drawingml/2006/table">
            <a:tbl>
              <a:tblPr/>
              <a:tblGrid>
                <a:gridCol w="685800"/>
                <a:gridCol w="685800"/>
                <a:gridCol w="1143000"/>
                <a:gridCol w="1216152"/>
                <a:gridCol w="1051560"/>
                <a:gridCol w="1051560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C1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C2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C1 OR C2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C1 AND C2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NOT C1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b="1" dirty="0">
                          <a:solidFill>
                            <a:srgbClr val="ECEBE6"/>
                          </a:solidFill>
                        </a:rPr>
                        <a:t>NOT C2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V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500" dirty="0">
                          <a:solidFill>
                            <a:srgbClr val="1B1B1A"/>
                          </a:solidFill>
                        </a:rPr>
                        <a:t>F</a:t>
                      </a:r>
                      <a:endParaRPr lang="en-US" sz="15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IF"/>
          <p:cNvSpPr/>
          <p:nvPr/>
        </p:nvSpPr>
        <p:spPr>
          <a:xfrm>
            <a:off x="5806440" y="4526280"/>
            <a:ext cx="5833872" cy="1463040"/>
          </a:xfrm>
          <a:prstGeom prst="roundRect">
            <a:avLst>
              <a:gd name="adj" fmla="val 375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IF código"/>
          <p:cNvSpPr txBox="1"/>
          <p:nvPr/>
        </p:nvSpPr>
        <p:spPr>
          <a:xfrm>
            <a:off x="6062472" y="4727448"/>
            <a:ext cx="5321808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IF(&lt;condição&gt;,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&lt;comando se verdadeira&gt;,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&lt;comando se falsa&gt;)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Comandos e funções</a:t>
            </a:r>
            <a:endParaRPr lang="en-US" sz="3000" dirty="0"/>
          </a:p>
        </p:txBody>
      </p:sp>
      <p:graphicFrame>
        <p:nvGraphicFramePr>
          <p:cNvPr id="16" name="Comando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5440680" cy="914400"/>
        </p:xfrm>
        <a:graphic>
          <a:graphicData uri="http://schemas.openxmlformats.org/drawingml/2006/table">
            <a:tbl>
              <a:tblPr/>
              <a:tblGrid>
                <a:gridCol w="1965960"/>
                <a:gridCol w="3474720"/>
              </a:tblGrid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Comando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O que faz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Create_Var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Cria uma variável numérica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Create_Index_Var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Cria um atributo da entidade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CreateQ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Cria uma fila com valor inicial (até Infinite)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Enqueue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Põe a entidade no fim (true) ou no início da fila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Schedule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Planeja um evento limite para daqui a um tempo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Set_Var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Muda o valor de uma variável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IF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Executa comandos condicionais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Message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Mostra um texto ou valor na tela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Reset_Stat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Redefine todas as estatísticas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Funçõ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99632" y="1371600"/>
          <a:ext cx="5440680" cy="914400"/>
        </p:xfrm>
        <a:graphic>
          <a:graphicData uri="http://schemas.openxmlformats.org/drawingml/2006/table">
            <a:tbl>
              <a:tblPr/>
              <a:tblGrid>
                <a:gridCol w="1965960"/>
                <a:gridCol w="3474720"/>
              </a:tblGrid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Função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ECEBE6"/>
                          </a:solidFill>
                        </a:rPr>
                        <a:t>O que devolve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Qsize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Número de entidades na fila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Dequeue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Retira a entidade da cabeça da fila e devolve o ID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Ent_Code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ID da entidade corrente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U(a,b)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Uniforme no intervalo [a, b]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N(a,b)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Normal de média a e desvio-padrão b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E(a)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Exponencial de média 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AvgQueue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Número médio de elementos na fila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Avg_Time_Queue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Tempo médio de espera na fila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80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Utilization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B1B1A"/>
                          </a:solidFill>
                        </a:rPr>
                        <a:t>Utilização (entidades conservativas)</a:t>
                      </a:r>
                      <a:endParaRPr lang="en-US" sz="145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fila M/M/1 em LINSIM-PFD</a:t>
            </a:r>
            <a:endParaRPr lang="en-US" sz="3000" dirty="0"/>
          </a:p>
        </p:txBody>
      </p:sp>
      <p:sp>
        <p:nvSpPr>
          <p:cNvPr id="4" name="LINSIM parte 1"/>
          <p:cNvSpPr/>
          <p:nvPr/>
        </p:nvSpPr>
        <p:spPr>
          <a:xfrm>
            <a:off x="548640" y="1325880"/>
            <a:ext cx="5440680" cy="4343400"/>
          </a:xfrm>
          <a:prstGeom prst="roundRect">
            <a:avLst>
              <a:gd name="adj" fmla="val 126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LINSIM parte 1 código"/>
          <p:cNvSpPr txBox="1"/>
          <p:nvPr/>
        </p:nvSpPr>
        <p:spPr>
          <a:xfrm>
            <a:off x="804672" y="1527048"/>
            <a:ext cx="4928616" cy="3941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Initialization()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CreateQ(Q_sai, infinite)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CreateQ(Q_esp, 0)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CreateQ(Q_atend, 1)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CreateQ(Q_porta, 1)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Create_Var(tempo1)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Create_Var(tempo2)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C_event(Chegada, Qsize(Q_sai)&gt;=1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and Qsize(Q_porta)&gt;=1)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Set_Var(tempo1, E(10))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Schedule(B1, Dequeue(Q_porta), tempo1)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Schedule(B2, Dequeue(Q_sai), tempo1)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B_event(B1)  </a:t>
            </a:r>
            <a:pPr indent="0" marL="0">
              <a:buNone/>
            </a:pPr>
            <a:r>
              <a:rPr lang="en-US" sz="135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{porta acaba}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Enqueue(Q_porta, current, true)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350" dirty="0"/>
          </a:p>
        </p:txBody>
      </p:sp>
      <p:sp>
        <p:nvSpPr>
          <p:cNvPr id="6" name="LINSIM parte 2"/>
          <p:cNvSpPr/>
          <p:nvPr/>
        </p:nvSpPr>
        <p:spPr>
          <a:xfrm>
            <a:off x="6199632" y="1325880"/>
            <a:ext cx="5440680" cy="4343400"/>
          </a:xfrm>
          <a:prstGeom prst="roundRect">
            <a:avLst>
              <a:gd name="adj" fmla="val 126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LINSIM parte 2 código"/>
          <p:cNvSpPr txBox="1"/>
          <p:nvPr/>
        </p:nvSpPr>
        <p:spPr>
          <a:xfrm>
            <a:off x="6455664" y="1527048"/>
            <a:ext cx="4928616" cy="3941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B_event(B2)  </a:t>
            </a:r>
            <a:pPr indent="0" marL="0">
              <a:buNone/>
            </a:pPr>
            <a:r>
              <a:rPr lang="en-US" sz="135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{cliente chega na fila}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Enqueue(Q_esp, current, true)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C_event(atendimento, Qsize(Q_esp)&gt;=1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and Qsize(Q_atend)&gt;=1)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Set_Var(tempo2, E(8))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Schedule(B3, Dequeue(Q_esp), tempo2)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Schedule(B4, Dequeue(Q_atend), tempo2)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B_event(B3)  </a:t>
            </a:r>
            <a:pPr indent="0" marL="0">
              <a:buNone/>
            </a:pPr>
            <a:r>
              <a:rPr lang="en-US" sz="135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{cliente sai}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Enqueue(Q_sai, current, true)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B_event(B4)  </a:t>
            </a:r>
            <a:pPr indent="0" marL="0">
              <a:buNone/>
            </a:pPr>
            <a:r>
              <a:rPr lang="en-US" sz="1350" dirty="0">
                <a:solidFill>
                  <a:srgbClr val="FFB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{atendente termina}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Enqueue(Q_atend, current, true)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Termination(S_time&gt;=10000)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Message(“utilização do atendente = ”,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utilization(Q_atend))</a:t>
            </a:r>
            <a:endParaRPr lang="en-US" sz="1350" dirty="0"/>
          </a:p>
        </p:txBody>
      </p:sp>
      <p:sp>
        <p:nvSpPr>
          <p:cNvPr id="8" name="Mensagem"/>
          <p:cNvSpPr txBox="1"/>
          <p:nvPr/>
        </p:nvSpPr>
        <p:spPr>
          <a:xfrm>
            <a:off x="548640" y="576072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</a:rPr>
              <a:t>Direto do ACD: cada atividade vira um C_event, e cada fim de atividade, um B_event.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Estendendo o modelo</a:t>
            </a:r>
            <a:endParaRPr lang="en-US" sz="3000" dirty="0"/>
          </a:p>
        </p:txBody>
      </p:sp>
      <p:sp>
        <p:nvSpPr>
          <p:cNvPr id="4" name="Número finito"/>
          <p:cNvSpPr/>
          <p:nvPr/>
        </p:nvSpPr>
        <p:spPr>
          <a:xfrm>
            <a:off x="548640" y="1371600"/>
            <a:ext cx="5120640" cy="2212848"/>
          </a:xfrm>
          <a:prstGeom prst="roundRect">
            <a:avLst>
              <a:gd name="adj" fmla="val 247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Número finito texto"/>
          <p:cNvSpPr txBox="1"/>
          <p:nvPr/>
        </p:nvSpPr>
        <p:spPr>
          <a:xfrm>
            <a:off x="804672" y="1572768"/>
            <a:ext cx="46085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Número finito de clientes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Inicie a fila Q_sai com um número finito.</a:t>
            </a:r>
            <a:endParaRPr lang="en-US" sz="1600" dirty="0"/>
          </a:p>
        </p:txBody>
      </p:sp>
      <p:sp>
        <p:nvSpPr>
          <p:cNvPr id="6" name="Número finito código fundo"/>
          <p:cNvSpPr/>
          <p:nvPr/>
        </p:nvSpPr>
        <p:spPr>
          <a:xfrm>
            <a:off x="804672" y="2697480"/>
            <a:ext cx="4608576" cy="640080"/>
          </a:xfrm>
          <a:prstGeom prst="roundRect">
            <a:avLst>
              <a:gd name="adj" fmla="val 7143"/>
            </a:avLst>
          </a:prstGeom>
          <a:solidFill>
            <a:srgbClr val="1D1C1A"/>
          </a:solidFill>
          <a:ln/>
        </p:spPr>
      </p:sp>
      <p:sp>
        <p:nvSpPr>
          <p:cNvPr id="7" name="Número finito código"/>
          <p:cNvSpPr txBox="1"/>
          <p:nvPr/>
        </p:nvSpPr>
        <p:spPr>
          <a:xfrm>
            <a:off x="987552" y="2697480"/>
            <a:ext cx="4242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CreateQ(Q_sai, 50)</a:t>
            </a:r>
            <a:endParaRPr lang="en-US" sz="1700" dirty="0"/>
          </a:p>
        </p:txBody>
      </p:sp>
      <p:sp>
        <p:nvSpPr>
          <p:cNvPr id="8" name="Vários servidores"/>
          <p:cNvSpPr/>
          <p:nvPr/>
        </p:nvSpPr>
        <p:spPr>
          <a:xfrm>
            <a:off x="548640" y="3776472"/>
            <a:ext cx="5120640" cy="2212848"/>
          </a:xfrm>
          <a:prstGeom prst="roundRect">
            <a:avLst>
              <a:gd name="adj" fmla="val 247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Vários servidores texto"/>
          <p:cNvSpPr txBox="1"/>
          <p:nvPr/>
        </p:nvSpPr>
        <p:spPr>
          <a:xfrm>
            <a:off x="804672" y="3977640"/>
            <a:ext cx="4608576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Vários servidores, fila única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Inicie Q_atend com mais elementos.</a:t>
            </a:r>
            <a:endParaRPr lang="en-US" sz="1600" dirty="0"/>
          </a:p>
        </p:txBody>
      </p:sp>
      <p:sp>
        <p:nvSpPr>
          <p:cNvPr id="10" name="Vários servidores código fundo"/>
          <p:cNvSpPr/>
          <p:nvPr/>
        </p:nvSpPr>
        <p:spPr>
          <a:xfrm>
            <a:off x="804672" y="5102352"/>
            <a:ext cx="4608576" cy="640080"/>
          </a:xfrm>
          <a:prstGeom prst="roundRect">
            <a:avLst>
              <a:gd name="adj" fmla="val 7143"/>
            </a:avLst>
          </a:prstGeom>
          <a:solidFill>
            <a:srgbClr val="1D1C1A"/>
          </a:solidFill>
          <a:ln/>
        </p:spPr>
      </p:sp>
      <p:sp>
        <p:nvSpPr>
          <p:cNvPr id="11" name="Vários servidores código"/>
          <p:cNvSpPr txBox="1"/>
          <p:nvPr/>
        </p:nvSpPr>
        <p:spPr>
          <a:xfrm>
            <a:off x="987552" y="5102352"/>
            <a:ext cx="4242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CreateQ(Q_atend, 3)</a:t>
            </a:r>
            <a:endParaRPr lang="en-US" sz="1700" dirty="0"/>
          </a:p>
        </p:txBody>
      </p:sp>
      <p:sp>
        <p:nvSpPr>
          <p:cNvPr id="12" name="Desistência"/>
          <p:cNvSpPr/>
          <p:nvPr/>
        </p:nvSpPr>
        <p:spPr>
          <a:xfrm>
            <a:off x="5943600" y="1371600"/>
            <a:ext cx="5696712" cy="4617720"/>
          </a:xfrm>
          <a:prstGeom prst="roundRect">
            <a:avLst>
              <a:gd name="adj" fmla="val 118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Desistência texto"/>
          <p:cNvSpPr txBox="1"/>
          <p:nvPr/>
        </p:nvSpPr>
        <p:spPr>
          <a:xfrm>
            <a:off x="6199632" y="1572768"/>
            <a:ext cx="5184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Desistência de fila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700" dirty="0">
                <a:solidFill>
                  <a:schemeClr val="accent4"/>
                </a:solidFill>
              </a:rPr>
              <a:t>Quem vê mais de 10 na fila de espera sai do sistema. Basta trocar o bloco B_event(B2):</a:t>
            </a:r>
            <a:endParaRPr lang="en-US" sz="1600" dirty="0"/>
          </a:p>
        </p:txBody>
      </p:sp>
      <p:sp>
        <p:nvSpPr>
          <p:cNvPr id="14" name="Desistência código"/>
          <p:cNvSpPr/>
          <p:nvPr/>
        </p:nvSpPr>
        <p:spPr>
          <a:xfrm>
            <a:off x="6199632" y="3063240"/>
            <a:ext cx="5184648" cy="2697480"/>
          </a:xfrm>
          <a:prstGeom prst="roundRect">
            <a:avLst>
              <a:gd name="adj" fmla="val 2034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5" name="Desistência código código"/>
          <p:cNvSpPr txBox="1"/>
          <p:nvPr/>
        </p:nvSpPr>
        <p:spPr>
          <a:xfrm>
            <a:off x="6455664" y="3264408"/>
            <a:ext cx="4672584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B_event(B2)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IF(Qsize(Q_esp)&lt;10,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Enqueue(Q_esp, current, true),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Enqueue(Q_sai, current, true))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ECEBE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Uma linguagem real: GPSS</a:t>
            </a:r>
            <a:endParaRPr lang="en-US" sz="3000" dirty="0"/>
          </a:p>
        </p:txBody>
      </p:sp>
      <p:graphicFrame>
        <p:nvGraphicFramePr>
          <p:cNvPr id="19" name="Código GPS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5486400" cy="914400"/>
        </p:xfrm>
        <a:graphic>
          <a:graphicData uri="http://schemas.openxmlformats.org/drawingml/2006/table">
            <a:tbl>
              <a:tblPr/>
              <a:tblGrid>
                <a:gridCol w="777240"/>
                <a:gridCol w="1965960"/>
                <a:gridCol w="2743200"/>
              </a:tblGrid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Linha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Bloco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ECEBE6"/>
                          </a:solidFill>
                        </a:rPr>
                        <a:t>Operandos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1A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GENERATE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(EXPONENTIAL(1,0,4.5))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QUEUE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tempo_sistema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3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QUEUE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fila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SEIZE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caixa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5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DEPART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fila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6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ADVANCE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(NORMAL(1,3.2,0.6))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7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RELEASE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caixa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8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DEPART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tempo_sistema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9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TEST GE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M1,4,TER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10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SAVEVALUE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Contador+,1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11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TER TERMINATE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</a:rPr>
                        <a:t>12</a:t>
                      </a:r>
                      <a:endParaRPr lang="en-US" sz="1400" dirty="0"/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START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B1B1A"/>
                          </a:solidFill>
                          <a:latin typeface="Courier New" pitchFamily="34" charset="0"/>
                          <a:ea typeface="Courier New" pitchFamily="34" charset="-122"/>
                          <a:cs typeface="Courier New" pitchFamily="34" charset="-120"/>
                        </a:rPr>
                        <a:t>1000</a:t>
                      </a:r>
                      <a:endParaRPr lang="en-US" sz="14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109728" marR="109728" marT="0" marB="0" anchor="ctr">
                    <a:lnL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9D8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Problema"/>
          <p:cNvSpPr/>
          <p:nvPr/>
        </p:nvSpPr>
        <p:spPr>
          <a:xfrm>
            <a:off x="6309360" y="1417320"/>
            <a:ext cx="5330952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Problema texto"/>
          <p:cNvSpPr txBox="1"/>
          <p:nvPr/>
        </p:nvSpPr>
        <p:spPr>
          <a:xfrm>
            <a:off x="6565392" y="1636776"/>
            <a:ext cx="4818888" cy="11612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O caixa de uma loja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Chegadas exponenciais de média 4,5 min; caixa normal, média 3,2 e desvio 0,6 min. Que % dos clientes fica mais de 4 min no sistema?</a:t>
            </a:r>
            <a:endParaRPr lang="en-US" sz="1600" dirty="0"/>
          </a:p>
        </p:txBody>
      </p:sp>
      <p:sp>
        <p:nvSpPr>
          <p:cNvPr id="7" name="Explicação GPSS"/>
          <p:cNvSpPr txBox="1"/>
          <p:nvPr/>
        </p:nvSpPr>
        <p:spPr>
          <a:xfrm>
            <a:off x="6309360" y="3154680"/>
            <a:ext cx="5330952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GENERATE · TERMINATE · START</a:t>
            </a:r>
            <a:endParaRPr lang="en-US" sz="15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criam as entidades, contam as saídas e param em 1.000.</a:t>
            </a:r>
            <a:endParaRPr lang="en-US" sz="15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QUEUE … DEPART</a:t>
            </a:r>
            <a:endParaRPr lang="en-US" sz="15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abrem e fecham as estatísticas: “fila” só a espera; “tempo_sistema” até o fim do atendimento.</a:t>
            </a:r>
            <a:endParaRPr lang="en-US" sz="15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SEIZE · ADVANCE · RELEASE</a:t>
            </a:r>
            <a:endParaRPr lang="en-US" sz="15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ocupam o caixa, avançam o relógio pelo atendimento e o liberam.</a:t>
            </a:r>
            <a:endParaRPr lang="en-US" sz="15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500" b="1" dirty="0">
                <a:solidFill>
                  <a:schemeClr val="accent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TEST GE M1,4,TER</a:t>
            </a:r>
            <a:endParaRPr lang="en-US" sz="15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550" dirty="0">
                <a:solidFill>
                  <a:schemeClr val="accent4"/>
                </a:solidFill>
              </a:rPr>
              <a:t>se o tempo no sistema é ≥ 4 min, SAVEVALUE soma 1 ao contador; senão, pula para TER.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4" descr="C:\Users\AFONSOMEDINA\Documents\GitHub\livrosimulacao\slides-src\assets\led_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240280"/>
            <a:ext cx="2411190" cy="146304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3657600" y="233172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2"/>
                </a:solidFill>
              </a:rPr>
              <a:t>Simuladores e software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3657600" y="361188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 fila M/M/1 num simulador e como escolher o software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 fila M/M/1 num simulador</a:t>
            </a:r>
            <a:endParaRPr lang="en-US" sz="3000" dirty="0"/>
          </a:p>
        </p:txBody>
      </p:sp>
      <p:pic>
        <p:nvPicPr>
          <p:cNvPr id="4" name="Figura 4.4" descr="Modelo M/M/1 no SIMUL8: entrada, fila, atendimento e saíd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451853"/>
            <a:ext cx="5120640" cy="1348254"/>
          </a:xfrm>
          <a:prstGeom prst="rect">
            <a:avLst/>
          </a:prstGeom>
        </p:spPr>
      </p:pic>
      <p:sp>
        <p:nvSpPr>
          <p:cNvPr id="5" name="No SIMUL8"/>
          <p:cNvSpPr/>
          <p:nvPr/>
        </p:nvSpPr>
        <p:spPr>
          <a:xfrm>
            <a:off x="548640" y="3017520"/>
            <a:ext cx="5120640" cy="2971800"/>
          </a:xfrm>
          <a:prstGeom prst="roundRect">
            <a:avLst>
              <a:gd name="adj" fmla="val 1846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No SIMUL8 texto"/>
          <p:cNvSpPr txBox="1"/>
          <p:nvPr/>
        </p:nvSpPr>
        <p:spPr>
          <a:xfrm>
            <a:off x="804672" y="3236976"/>
            <a:ext cx="4608576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No SIMUL8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Chegada, fila, atendimento e saída, ligados pelo fluxo lógico. Chegadas e atendimento exponenciais, de média 10 e 8 min. Fila FIFO e infinita: o padrão do software. Simular 10.000 min e ler a utilização.</a:t>
            </a:r>
            <a:endParaRPr lang="en-US" sz="1600" dirty="0"/>
          </a:p>
        </p:txBody>
      </p:sp>
      <p:pic>
        <p:nvPicPr>
          <p:cNvPr id="7" name="Figura 4.5" descr="Janelas de parâmetros da chegada, da fila e do atendimento no SIMUL8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1344239"/>
            <a:ext cx="5696712" cy="3026523"/>
          </a:xfrm>
          <a:prstGeom prst="rect">
            <a:avLst/>
          </a:prstGeom>
        </p:spPr>
      </p:pic>
      <p:sp>
        <p:nvSpPr>
          <p:cNvPr id="8" name="Menos de um minuto"/>
          <p:cNvSpPr/>
          <p:nvPr/>
        </p:nvSpPr>
        <p:spPr>
          <a:xfrm>
            <a:off x="5943600" y="4572000"/>
            <a:ext cx="5696712" cy="1417320"/>
          </a:xfrm>
          <a:prstGeom prst="roundRect">
            <a:avLst>
              <a:gd name="adj" fmla="val 3871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Menos de um minuto texto"/>
          <p:cNvSpPr txBox="1"/>
          <p:nvPr/>
        </p:nvSpPr>
        <p:spPr>
          <a:xfrm>
            <a:off x="6199632" y="4791456"/>
            <a:ext cx="5184648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Menos de um minuto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00" dirty="0">
                <a:solidFill>
                  <a:schemeClr val="bg2"/>
                </a:solidFill>
              </a:rPr>
              <a:t>É o tempo para alguém experiente no software construir este modelo.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Três formas, um mesmo modelo</a:t>
            </a:r>
            <a:endParaRPr lang="en-US" sz="3000" dirty="0"/>
          </a:p>
        </p:txBody>
      </p:sp>
      <p:sp>
        <p:nvSpPr>
          <p:cNvPr id="4" name="Linguagem de programação"/>
          <p:cNvSpPr/>
          <p:nvPr/>
        </p:nvSpPr>
        <p:spPr>
          <a:xfrm>
            <a:off x="548640" y="1417320"/>
            <a:ext cx="35204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Linguagem de programação texto"/>
          <p:cNvSpPr txBox="1"/>
          <p:nvPr/>
        </p:nvSpPr>
        <p:spPr>
          <a:xfrm>
            <a:off x="804672" y="1673352"/>
            <a:ext cx="3008376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4"/>
                </a:solidFill>
              </a:rPr>
              <a:t>LINGUAGEM DE PROGRAMAÇÃO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4800" b="1" dirty="0">
                <a:solidFill>
                  <a:schemeClr val="tx1"/>
                </a:solidFill>
              </a:rPr>
              <a:t>&lt; 100</a:t>
            </a:r>
            <a:pPr indent="0" marL="0">
              <a:buNone/>
            </a:pPr>
            <a:r>
              <a:rPr lang="en-US" sz="1900" b="1" dirty="0">
                <a:solidFill>
                  <a:schemeClr val="accent4"/>
                </a:solidFill>
              </a:rPr>
              <a:t> linhas de Python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para um modelo com só dois eventos. Tudo, do relógio às estatísticas, é programado.</a:t>
            </a:r>
            <a:endParaRPr lang="en-US" sz="1600" dirty="0"/>
          </a:p>
        </p:txBody>
      </p:sp>
      <p:sp>
        <p:nvSpPr>
          <p:cNvPr id="6" name="Linguagem de simulação"/>
          <p:cNvSpPr/>
          <p:nvPr/>
        </p:nvSpPr>
        <p:spPr>
          <a:xfrm>
            <a:off x="4343400" y="1417320"/>
            <a:ext cx="35204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Linguagem de simulação texto"/>
          <p:cNvSpPr txBox="1"/>
          <p:nvPr/>
        </p:nvSpPr>
        <p:spPr>
          <a:xfrm>
            <a:off x="4599432" y="1673352"/>
            <a:ext cx="3008376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4"/>
                </a:solidFill>
              </a:rPr>
              <a:t>LINGUAGEM DE SIMULAÇÃO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4800" b="1" dirty="0">
                <a:solidFill>
                  <a:schemeClr val="tx1"/>
                </a:solidFill>
              </a:rPr>
              <a:t>ACD</a:t>
            </a:r>
            <a:pPr indent="0" marL="0">
              <a:buNone/>
            </a:pPr>
            <a:r>
              <a:rPr lang="en-US" sz="1900" b="1" dirty="0">
                <a:solidFill>
                  <a:schemeClr val="accent4"/>
                </a:solidFill>
              </a:rPr>
              <a:t> → código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A tradução do ACD para LINSIM-PFD é praticamente direta, em blocos de evento.</a:t>
            </a:r>
            <a:endParaRPr lang="en-US" sz="1600" dirty="0"/>
          </a:p>
        </p:txBody>
      </p:sp>
      <p:sp>
        <p:nvSpPr>
          <p:cNvPr id="8" name="Simulador"/>
          <p:cNvSpPr/>
          <p:nvPr/>
        </p:nvSpPr>
        <p:spPr>
          <a:xfrm>
            <a:off x="8138160" y="1417320"/>
            <a:ext cx="3520440" cy="3017520"/>
          </a:xfrm>
          <a:prstGeom prst="roundRect">
            <a:avLst>
              <a:gd name="adj" fmla="val 1818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Simulador texto"/>
          <p:cNvSpPr txBox="1"/>
          <p:nvPr/>
        </p:nvSpPr>
        <p:spPr>
          <a:xfrm>
            <a:off x="8394192" y="1673352"/>
            <a:ext cx="3008376" cy="2505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chemeClr val="accent2"/>
                </a:solidFill>
              </a:rPr>
              <a:t>SIMULADOR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4800" b="1" dirty="0">
                <a:solidFill>
                  <a:schemeClr val="accent1"/>
                </a:solidFill>
              </a:rPr>
              <a:t>&lt; 1</a:t>
            </a:r>
            <a:pPr indent="0" marL="0">
              <a:buNone/>
            </a:pPr>
            <a:r>
              <a:rPr lang="en-US" sz="1900" b="1" dirty="0">
                <a:solidFill>
                  <a:schemeClr val="bg2"/>
                </a:solidFill>
              </a:rPr>
              <a:t> minuto</a:t>
            </a:r>
            <a:endParaRPr lang="en-US" sz="1600" dirty="0"/>
          </a:p>
          <a:p>
            <a:pPr indent="0" marL="0">
              <a:spcBef>
                <a:spcPts val="1000"/>
              </a:spcBef>
              <a:buNone/>
            </a:pPr>
            <a:r>
              <a:rPr lang="en-US" sz="1900" dirty="0">
                <a:solidFill>
                  <a:schemeClr val="bg2"/>
                </a:solidFill>
              </a:rPr>
              <a:t>para montar o modelo, para quem conhece o software. As medidas já saem prontas.</a:t>
            </a:r>
            <a:endParaRPr lang="en-US" sz="1600" dirty="0"/>
          </a:p>
        </p:txBody>
      </p:sp>
      <p:sp>
        <p:nvSpPr>
          <p:cNvPr id="10" name="Boi em bifes"/>
          <p:cNvSpPr/>
          <p:nvPr/>
        </p:nvSpPr>
        <p:spPr>
          <a:xfrm>
            <a:off x="548640" y="4617720"/>
            <a:ext cx="11091672" cy="1371600"/>
          </a:xfrm>
          <a:prstGeom prst="roundRect">
            <a:avLst>
              <a:gd name="adj" fmla="val 40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Boi em bifes texto"/>
          <p:cNvSpPr txBox="1"/>
          <p:nvPr/>
        </p:nvSpPr>
        <p:spPr>
          <a:xfrm>
            <a:off x="804672" y="4837176"/>
            <a:ext cx="1057960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Coma o boi em bifes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bg2"/>
                </a:solidFill>
              </a:rPr>
              <a:t>Qualquer que seja a forma, implemente e teste o modelo em pequenas partes antes do modelo maior (verificação, Cap. 5).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Software importa, mas não é tudo</a:t>
            </a:r>
            <a:endParaRPr lang="en-US" sz="3000" dirty="0"/>
          </a:p>
        </p:txBody>
      </p:sp>
      <p:sp>
        <p:nvSpPr>
          <p:cNvPr id="4" name="Humanware"/>
          <p:cNvSpPr/>
          <p:nvPr/>
        </p:nvSpPr>
        <p:spPr>
          <a:xfrm>
            <a:off x="548640" y="1417320"/>
            <a:ext cx="5760720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Humanware texto"/>
          <p:cNvSpPr txBox="1"/>
          <p:nvPr/>
        </p:nvSpPr>
        <p:spPr>
          <a:xfrm>
            <a:off x="822960" y="1691640"/>
            <a:ext cx="52120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HUMANWARE</a:t>
            </a:r>
            <a:endParaRPr lang="en-US" sz="1600" dirty="0"/>
          </a:p>
          <a:p>
            <a:pPr indent="0" marL="0">
              <a:spcBef>
                <a:spcPts val="1200"/>
              </a:spcBef>
              <a:buNone/>
            </a:pPr>
            <a:r>
              <a:rPr lang="en-US" sz="2900" b="1" dirty="0">
                <a:solidFill>
                  <a:schemeClr val="bg2"/>
                </a:solidFill>
              </a:rPr>
              <a:t>“A simulação é uma disciplina, e não um pacote de software.”</a:t>
            </a:r>
            <a:endParaRPr lang="en-US" sz="1600" dirty="0"/>
          </a:p>
          <a:p>
            <a:pPr indent="0" marL="0">
              <a:spcBef>
                <a:spcPts val="600"/>
              </a:spcBef>
              <a:buNone/>
            </a:pPr>
            <a:r>
              <a:rPr lang="en-US" sz="1500" dirty="0">
                <a:solidFill>
                  <a:schemeClr val="accent5"/>
                </a:solidFill>
              </a:rPr>
              <a:t>Banks e Gibson (1997)</a:t>
            </a:r>
            <a:endParaRPr lang="en-US" sz="1600" dirty="0"/>
          </a:p>
          <a:p>
            <a:pPr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chemeClr val="bg2"/>
                </a:solidFill>
              </a:rPr>
              <a:t>O fator mais crítico é o analista. O software escolhido pesa sobretudo no tempo total do estudo.</a:t>
            </a:r>
            <a:endParaRPr lang="en-US" sz="1600" dirty="0"/>
          </a:p>
        </p:txBody>
      </p:sp>
      <p:sp>
        <p:nvSpPr>
          <p:cNvPr id="6" name="OR/MS Today"/>
          <p:cNvSpPr/>
          <p:nvPr/>
        </p:nvSpPr>
        <p:spPr>
          <a:xfrm>
            <a:off x="6583680" y="1417320"/>
            <a:ext cx="505663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OR/MS Today texto"/>
          <p:cNvSpPr txBox="1"/>
          <p:nvPr/>
        </p:nvSpPr>
        <p:spPr>
          <a:xfrm>
            <a:off x="6839712" y="1636776"/>
            <a:ext cx="45445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OR/MS Today (INFORMS)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A cada dois anos, um survey dos softwares de simulação: vendedores, usos, custos, clientes e sistema operacional.</a:t>
            </a:r>
            <a:endParaRPr lang="en-US" sz="1600" dirty="0"/>
          </a:p>
        </p:txBody>
      </p:sp>
      <p:sp>
        <p:nvSpPr>
          <p:cNvPr id="8" name="ARGESIM"/>
          <p:cNvSpPr/>
          <p:nvPr/>
        </p:nvSpPr>
        <p:spPr>
          <a:xfrm>
            <a:off x="6583680" y="3794760"/>
            <a:ext cx="505663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ARGESIM texto"/>
          <p:cNvSpPr txBox="1"/>
          <p:nvPr/>
        </p:nvSpPr>
        <p:spPr>
          <a:xfrm>
            <a:off x="6839712" y="4014216"/>
            <a:ext cx="4544568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ARGESIM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900" dirty="0">
                <a:solidFill>
                  <a:schemeClr val="accent4"/>
                </a:solidFill>
              </a:rPr>
              <a:t>Grupo europeu de pesquisa: 12 modelos resolvidos por pelo menos dois softwares, para comparar o desempenho.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Animação: textual, 2-D ou 3-D</a:t>
            </a:r>
            <a:endParaRPr lang="en-US" sz="3000" dirty="0"/>
          </a:p>
        </p:txBody>
      </p:sp>
      <p:sp>
        <p:nvSpPr>
          <p:cNvPr id="4" name="Categoria 1 fundo"/>
          <p:cNvSpPr/>
          <p:nvPr/>
        </p:nvSpPr>
        <p:spPr>
          <a:xfrm>
            <a:off x="548640" y="141732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70707"/>
          </a:solidFill>
          <a:ln/>
        </p:spPr>
      </p:sp>
      <p:sp>
        <p:nvSpPr>
          <p:cNvPr id="5" name="Categoria 1"/>
          <p:cNvSpPr txBox="1"/>
          <p:nvPr/>
        </p:nvSpPr>
        <p:spPr>
          <a:xfrm>
            <a:off x="548640" y="14173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Categoria 1 texto"/>
          <p:cNvSpPr txBox="1"/>
          <p:nvPr/>
        </p:nvSpPr>
        <p:spPr>
          <a:xfrm>
            <a:off x="1280160" y="137160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Textual ou pós-animador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Sem animação, ou um trace-file animado por outro software. Ex.: SimPy, JavaSim.</a:t>
            </a:r>
            <a:endParaRPr lang="en-US" sz="1600" dirty="0"/>
          </a:p>
        </p:txBody>
      </p:sp>
      <p:sp>
        <p:nvSpPr>
          <p:cNvPr id="7" name="Categoria 2 fundo"/>
          <p:cNvSpPr/>
          <p:nvPr/>
        </p:nvSpPr>
        <p:spPr>
          <a:xfrm>
            <a:off x="548640" y="237744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70707"/>
          </a:solidFill>
          <a:ln/>
        </p:spPr>
      </p:sp>
      <p:sp>
        <p:nvSpPr>
          <p:cNvPr id="8" name="Categoria 2"/>
          <p:cNvSpPr txBox="1"/>
          <p:nvPr/>
        </p:nvSpPr>
        <p:spPr>
          <a:xfrm>
            <a:off x="54864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000" dirty="0"/>
          </a:p>
        </p:txBody>
      </p:sp>
      <p:sp>
        <p:nvSpPr>
          <p:cNvPr id="9" name="Categoria 2 texto"/>
          <p:cNvSpPr txBox="1"/>
          <p:nvPr/>
        </p:nvSpPr>
        <p:spPr>
          <a:xfrm>
            <a:off x="1280160" y="2331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2-D (e o “2,5-D”)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Bitmaps; com projeção em perspectiva, parecem 3-D.</a:t>
            </a:r>
            <a:endParaRPr lang="en-US" sz="1600" dirty="0"/>
          </a:p>
        </p:txBody>
      </p:sp>
      <p:sp>
        <p:nvSpPr>
          <p:cNvPr id="10" name="Categoria 3 fundo"/>
          <p:cNvSpPr/>
          <p:nvPr/>
        </p:nvSpPr>
        <p:spPr>
          <a:xfrm>
            <a:off x="548640" y="3337560"/>
            <a:ext cx="548640" cy="548640"/>
          </a:xfrm>
          <a:prstGeom prst="roundRect">
            <a:avLst>
              <a:gd name="adj" fmla="val 13333"/>
            </a:avLst>
          </a:prstGeom>
          <a:solidFill>
            <a:srgbClr val="070707"/>
          </a:solidFill>
          <a:ln/>
        </p:spPr>
      </p:sp>
      <p:sp>
        <p:nvSpPr>
          <p:cNvPr id="11" name="Categoria 3"/>
          <p:cNvSpPr txBox="1"/>
          <p:nvPr/>
        </p:nvSpPr>
        <p:spPr>
          <a:xfrm>
            <a:off x="548640" y="33375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Categoria 3 texto"/>
          <p:cNvSpPr txBox="1"/>
          <p:nvPr/>
        </p:nvSpPr>
        <p:spPr>
          <a:xfrm>
            <a:off x="1280160" y="329184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3-D real</a:t>
            </a:r>
            <a:endParaRPr lang="en-US" sz="1600" dirty="0"/>
          </a:p>
          <a:p>
            <a:pPr indent="0" marL="0">
              <a:spcBef>
                <a:spcPts val="200"/>
              </a:spcBef>
              <a:buNone/>
            </a:pPr>
            <a:r>
              <a:rPr lang="en-US" sz="1600" dirty="0">
                <a:solidFill>
                  <a:schemeClr val="accent4"/>
                </a:solidFill>
              </a:rPr>
              <a:t>O teste: dá para ver o modelo de todas as direções?</a:t>
            </a:r>
            <a:endParaRPr lang="en-US" sz="1600" dirty="0"/>
          </a:p>
        </p:txBody>
      </p:sp>
      <p:sp>
        <p:nvSpPr>
          <p:cNvPr id="13" name="Qual escolher"/>
          <p:cNvSpPr/>
          <p:nvPr/>
        </p:nvSpPr>
        <p:spPr>
          <a:xfrm>
            <a:off x="548640" y="4297680"/>
            <a:ext cx="5760720" cy="1691640"/>
          </a:xfrm>
          <a:prstGeom prst="roundRect">
            <a:avLst>
              <a:gd name="adj" fmla="val 3243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Qual escolher texto"/>
          <p:cNvSpPr txBox="1"/>
          <p:nvPr/>
        </p:nvSpPr>
        <p:spPr>
          <a:xfrm>
            <a:off x="804672" y="4517136"/>
            <a:ext cx="5248656" cy="1252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Qual escolher?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Depende do objetivo. Só estatística? O 3-D só complica, e dá mais trabalho. Para impressionar plateias, use um animador: simulador não é animador.</a:t>
            </a:r>
            <a:endParaRPr lang="en-US" sz="1600" dirty="0"/>
          </a:p>
        </p:txBody>
      </p:sp>
      <p:pic>
        <p:nvPicPr>
          <p:cNvPr id="15" name="Figura 4.6" descr="Modelo 2-D com efeitos 3-D no software Taylo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29400" y="1546878"/>
            <a:ext cx="5010912" cy="3627085"/>
          </a:xfrm>
          <a:prstGeom prst="rect">
            <a:avLst/>
          </a:prstGeom>
        </p:spPr>
      </p:pic>
      <p:sp>
        <p:nvSpPr>
          <p:cNvPr id="16" name="Legenda"/>
          <p:cNvSpPr txBox="1"/>
          <p:nvPr/>
        </p:nvSpPr>
        <p:spPr>
          <a:xfrm>
            <a:off x="6629400" y="5532120"/>
            <a:ext cx="5010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2-D com efeito 3-D (software Taylor)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Características desejáveis: gerais</a:t>
            </a:r>
            <a:endParaRPr lang="en-US" sz="3000" dirty="0"/>
          </a:p>
        </p:txBody>
      </p:sp>
      <p:sp>
        <p:nvSpPr>
          <p:cNvPr id="4" name="Baixo custo"/>
          <p:cNvSpPr/>
          <p:nvPr/>
        </p:nvSpPr>
        <p:spPr>
          <a:xfrm>
            <a:off x="548640" y="1417320"/>
            <a:ext cx="352044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Baixo custo texto"/>
          <p:cNvSpPr txBox="1"/>
          <p:nvPr/>
        </p:nvSpPr>
        <p:spPr>
          <a:xfrm>
            <a:off x="804672" y="1636776"/>
            <a:ext cx="300837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Baixo custo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Bons softwares custam de US$ 7.500 a 20.000. Ele vai retornar o investimento?</a:t>
            </a:r>
            <a:endParaRPr lang="en-US" sz="1600" dirty="0"/>
          </a:p>
        </p:txBody>
      </p:sp>
      <p:sp>
        <p:nvSpPr>
          <p:cNvPr id="6" name="Animação conforme a necessidade"/>
          <p:cNvSpPr/>
          <p:nvPr/>
        </p:nvSpPr>
        <p:spPr>
          <a:xfrm>
            <a:off x="4343400" y="1417320"/>
            <a:ext cx="352044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Animação conforme a necessidade texto"/>
          <p:cNvSpPr txBox="1"/>
          <p:nvPr/>
        </p:nvSpPr>
        <p:spPr>
          <a:xfrm>
            <a:off x="4599432" y="1636776"/>
            <a:ext cx="300837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Animação conforme a necessidade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Importa menos o que o software consegue fazer e mais o que você precisa dele.</a:t>
            </a:r>
            <a:endParaRPr lang="en-US" sz="1600" dirty="0"/>
          </a:p>
        </p:txBody>
      </p:sp>
      <p:sp>
        <p:nvSpPr>
          <p:cNvPr id="8" name="Versões frequentes"/>
          <p:cNvSpPr/>
          <p:nvPr/>
        </p:nvSpPr>
        <p:spPr>
          <a:xfrm>
            <a:off x="8138160" y="1417320"/>
            <a:ext cx="352044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9" name="Versões frequentes texto"/>
          <p:cNvSpPr txBox="1"/>
          <p:nvPr/>
        </p:nvSpPr>
        <p:spPr>
          <a:xfrm>
            <a:off x="8394192" y="1636776"/>
            <a:ext cx="3008376" cy="1892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Versões frequentes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Sinal de boa base de usuários e de correção de bugs. Há quanto tempo está no mercado?</a:t>
            </a:r>
            <a:endParaRPr lang="en-US" sz="1600" dirty="0"/>
          </a:p>
        </p:txBody>
      </p:sp>
      <p:sp>
        <p:nvSpPr>
          <p:cNvPr id="10" name="Reputação do fornecedor"/>
          <p:cNvSpPr/>
          <p:nvPr/>
        </p:nvSpPr>
        <p:spPr>
          <a:xfrm>
            <a:off x="548640" y="3931920"/>
            <a:ext cx="5394960" cy="20574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1" name="Reputação do fornecedor texto"/>
          <p:cNvSpPr txBox="1"/>
          <p:nvPr/>
        </p:nvSpPr>
        <p:spPr>
          <a:xfrm>
            <a:off x="804672" y="4151376"/>
            <a:ext cx="4882896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Reputação do fornecedor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accent4"/>
                </a:solidFill>
              </a:rPr>
              <a:t>Anos de operação, usuários no mundo, estudos de caso no seu setor.</a:t>
            </a:r>
            <a:endParaRPr lang="en-US" sz="1600" dirty="0"/>
          </a:p>
        </p:txBody>
      </p:sp>
      <p:sp>
        <p:nvSpPr>
          <p:cNvPr id="12" name="Facilidade de uso"/>
          <p:cNvSpPr/>
          <p:nvPr/>
        </p:nvSpPr>
        <p:spPr>
          <a:xfrm>
            <a:off x="6245352" y="3931920"/>
            <a:ext cx="5394960" cy="2057400"/>
          </a:xfrm>
          <a:prstGeom prst="roundRect">
            <a:avLst>
              <a:gd name="adj" fmla="val 266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3" name="Facilidade de uso texto"/>
          <p:cNvSpPr txBox="1"/>
          <p:nvPr/>
        </p:nvSpPr>
        <p:spPr>
          <a:xfrm>
            <a:off x="6501384" y="4151376"/>
            <a:ext cx="4882896" cy="1618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Facilidade de uso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850" dirty="0">
                <a:solidFill>
                  <a:schemeClr val="bg2"/>
                </a:solidFill>
              </a:rPr>
              <a:t>É relativa: quem usa Word acha o LaTeX difícil, e vice-versa. Conta a curva de aprendizado.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Características desejáveis: módulos incorporados</a:t>
            </a:r>
            <a:endParaRPr lang="en-US" sz="3000" dirty="0"/>
          </a:p>
        </p:txBody>
      </p:sp>
      <p:sp>
        <p:nvSpPr>
          <p:cNvPr id="4" name="Introdução"/>
          <p:cNvSpPr txBox="1"/>
          <p:nvPr/>
        </p:nvSpPr>
        <p:spPr>
          <a:xfrm>
            <a:off x="548640" y="13258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chemeClr val="accent4"/>
                </a:solidFill>
              </a:rPr>
              <a:t>Um software de simulação é muito mais do que a máquina de simulação (simulation engine).</a:t>
            </a:r>
            <a:endParaRPr lang="en-US" sz="1700" dirty="0"/>
          </a:p>
        </p:txBody>
      </p:sp>
      <p:sp>
        <p:nvSpPr>
          <p:cNvPr id="5" name="Execução independente"/>
          <p:cNvSpPr/>
          <p:nvPr/>
        </p:nvSpPr>
        <p:spPr>
          <a:xfrm>
            <a:off x="548640" y="1920240"/>
            <a:ext cx="3520440" cy="1947672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6" name="Execução independente texto"/>
          <p:cNvSpPr txBox="1"/>
          <p:nvPr/>
        </p:nvSpPr>
        <p:spPr>
          <a:xfrm>
            <a:off x="804672" y="2139696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Execução independente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Versão run-time para rodar e ver resultados sem o pacote completo; o AnyLogic exporta aplicativos.</a:t>
            </a:r>
            <a:endParaRPr lang="en-US" sz="1600" dirty="0"/>
          </a:p>
        </p:txBody>
      </p:sp>
      <p:sp>
        <p:nvSpPr>
          <p:cNvPr id="7" name="Execução na nuvem"/>
          <p:cNvSpPr/>
          <p:nvPr/>
        </p:nvSpPr>
        <p:spPr>
          <a:xfrm>
            <a:off x="4343400" y="1920240"/>
            <a:ext cx="3520440" cy="1947672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8" name="Execução na nuvem texto"/>
          <p:cNvSpPr txBox="1"/>
          <p:nvPr/>
        </p:nvSpPr>
        <p:spPr>
          <a:xfrm>
            <a:off x="4599432" y="2139696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Execução na nuvem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Roda fora da plataforma de desenvolvimento e distribui o modelo depressa. Veja a licença.</a:t>
            </a:r>
            <a:endParaRPr lang="en-US" sz="1600" dirty="0"/>
          </a:p>
        </p:txBody>
      </p:sp>
      <p:sp>
        <p:nvSpPr>
          <p:cNvPr id="9" name="Análise estatística"/>
          <p:cNvSpPr/>
          <p:nvPr/>
        </p:nvSpPr>
        <p:spPr>
          <a:xfrm>
            <a:off x="8138160" y="1920240"/>
            <a:ext cx="3520440" cy="1947672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0" name="Análise estatística texto"/>
          <p:cNvSpPr txBox="1"/>
          <p:nvPr/>
        </p:nvSpPr>
        <p:spPr>
          <a:xfrm>
            <a:off x="8394192" y="2139696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Análise estatística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Datasets, intervalos de confiança, DOE embutido, comparação de cenários.</a:t>
            </a:r>
            <a:endParaRPr lang="en-US" sz="1600" dirty="0"/>
          </a:p>
        </p:txBody>
      </p:sp>
      <p:sp>
        <p:nvSpPr>
          <p:cNvPr id="11" name="Otimização"/>
          <p:cNvSpPr/>
          <p:nvPr/>
        </p:nvSpPr>
        <p:spPr>
          <a:xfrm>
            <a:off x="548640" y="4005072"/>
            <a:ext cx="3520440" cy="1947672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2" name="Otimização texto"/>
          <p:cNvSpPr txBox="1"/>
          <p:nvPr/>
        </p:nvSpPr>
        <p:spPr>
          <a:xfrm>
            <a:off x="804672" y="4224528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Otimização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Um algoritmo busca os melhores parâmetros, em vez do ajuste manual (Cap. 7).</a:t>
            </a:r>
            <a:endParaRPr lang="en-US" sz="1600" dirty="0"/>
          </a:p>
        </p:txBody>
      </p:sp>
      <p:sp>
        <p:nvSpPr>
          <p:cNvPr id="13" name="Integração"/>
          <p:cNvSpPr/>
          <p:nvPr/>
        </p:nvSpPr>
        <p:spPr>
          <a:xfrm>
            <a:off x="4343400" y="4005072"/>
            <a:ext cx="3520440" cy="1947672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Integração texto"/>
          <p:cNvSpPr txBox="1"/>
          <p:nvPr/>
        </p:nvSpPr>
        <p:spPr>
          <a:xfrm>
            <a:off x="4599432" y="4224528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Integração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Conversa com planilhas, bancos de dados, editores de texto e CAD.</a:t>
            </a:r>
            <a:endParaRPr lang="en-US" sz="1600" dirty="0"/>
          </a:p>
        </p:txBody>
      </p:sp>
      <p:sp>
        <p:nvSpPr>
          <p:cNvPr id="15" name="Dados de entrada"/>
          <p:cNvSpPr/>
          <p:nvPr/>
        </p:nvSpPr>
        <p:spPr>
          <a:xfrm>
            <a:off x="8138160" y="4005072"/>
            <a:ext cx="3520440" cy="1947672"/>
          </a:xfrm>
          <a:prstGeom prst="roundRect">
            <a:avLst>
              <a:gd name="adj" fmla="val 2817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6" name="Dados de entrada texto"/>
          <p:cNvSpPr txBox="1"/>
          <p:nvPr/>
        </p:nvSpPr>
        <p:spPr>
          <a:xfrm>
            <a:off x="8394192" y="4224528"/>
            <a:ext cx="300837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</a:rPr>
              <a:t>Dados de entrada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750" dirty="0">
                <a:solidFill>
                  <a:schemeClr val="accent4"/>
                </a:solidFill>
              </a:rPr>
              <a:t>Ajuste de curvas e boa lista de distribuições, inclusive empíricas.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Construção de modelos, suporte e documentação</a:t>
            </a:r>
            <a:endParaRPr lang="en-US" sz="3000" dirty="0"/>
          </a:p>
        </p:txBody>
      </p:sp>
      <p:sp>
        <p:nvSpPr>
          <p:cNvPr id="4" name="Construção"/>
          <p:cNvSpPr/>
          <p:nvPr/>
        </p:nvSpPr>
        <p:spPr>
          <a:xfrm>
            <a:off x="548640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5" name="Construção texto"/>
          <p:cNvSpPr txBox="1"/>
          <p:nvPr/>
        </p:nvSpPr>
        <p:spPr>
          <a:xfrm>
            <a:off x="804672" y="1664208"/>
            <a:ext cx="488289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</a:rPr>
              <a:t>Construção de modelos</a:t>
            </a:r>
            <a:endParaRPr lang="en-US" sz="185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850" b="1" dirty="0">
                <a:solidFill>
                  <a:schemeClr val="accent4"/>
                </a:solidFill>
              </a:rPr>
              <a:t>Controle de versões: 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Git, Bitbucket, Subversion; vários desenvolvedores e histórico.</a:t>
            </a:r>
            <a:endParaRPr lang="en-US" sz="185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b="1" dirty="0">
                <a:solidFill>
                  <a:schemeClr val="accent4"/>
                </a:solidFill>
              </a:rPr>
              <a:t>Modelagem hierárquica: 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submodelos reduzem a complexidade aparente.</a:t>
            </a:r>
            <a:endParaRPr lang="en-US" sz="185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b="1" dirty="0">
                <a:solidFill>
                  <a:schemeClr val="accent4"/>
                </a:solidFill>
              </a:rPr>
              <a:t>Agentes ou objetos: 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com herança, modelos novos nascem dos antigos.</a:t>
            </a:r>
            <a:endParaRPr lang="en-US" sz="185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b="1" dirty="0">
                <a:solidFill>
                  <a:schemeClr val="accent4"/>
                </a:solidFill>
              </a:rPr>
              <a:t>Depurador: </a:t>
            </a:r>
            <a:pPr indent="0" marL="0">
              <a:buNone/>
            </a:pPr>
            <a:r>
              <a:rPr lang="en-US" sz="1850" dirty="0">
                <a:solidFill>
                  <a:schemeClr val="accent4"/>
                </a:solidFill>
              </a:rPr>
              <a:t>preocupe-se se o software não tiver (Cap. 5).</a:t>
            </a:r>
            <a:endParaRPr lang="en-US" sz="1850" dirty="0"/>
          </a:p>
        </p:txBody>
      </p:sp>
      <p:sp>
        <p:nvSpPr>
          <p:cNvPr id="6" name="Suporte"/>
          <p:cNvSpPr/>
          <p:nvPr/>
        </p:nvSpPr>
        <p:spPr>
          <a:xfrm>
            <a:off x="6245352" y="1417320"/>
            <a:ext cx="5394960" cy="4572000"/>
          </a:xfrm>
          <a:prstGeom prst="roundRect">
            <a:avLst>
              <a:gd name="adj" fmla="val 1200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7" name="Suporte texto"/>
          <p:cNvSpPr txBox="1"/>
          <p:nvPr/>
        </p:nvSpPr>
        <p:spPr>
          <a:xfrm>
            <a:off x="6501384" y="1664208"/>
            <a:ext cx="4882896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2"/>
                </a:solidFill>
              </a:rPr>
              <a:t>Suporte e documentação</a:t>
            </a:r>
            <a:endParaRPr lang="en-US" sz="185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Suporte on-line: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acelera a adoção, que pode fracassar.</a:t>
            </a:r>
            <a:endParaRPr lang="en-US" sz="185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Boa documentação: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manual e ajuda bem escritos e didáticos.</a:t>
            </a:r>
            <a:endParaRPr lang="en-US" sz="185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Sites atualizados,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com novas versões e grupos de usuários.</a:t>
            </a:r>
            <a:endParaRPr lang="en-US" sz="185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Treinamento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em vários níveis: não é software de prateleira.</a:t>
            </a:r>
            <a:endParaRPr lang="en-US" sz="1850" dirty="0"/>
          </a:p>
          <a:p>
            <a:pPr marL="342900" indent="-342900">
              <a:spcBef>
                <a:spcPts val="1000"/>
              </a:spcBef>
              <a:buSzPct val="100000"/>
              <a:buChar char="•"/>
            </a:pPr>
            <a:r>
              <a:rPr lang="en-US" sz="1850" b="1" dirty="0">
                <a:solidFill>
                  <a:schemeClr val="bg2"/>
                </a:solidFill>
              </a:rPr>
              <a:t>Fóruns de usuários: </a:t>
            </a:r>
            <a:pPr indent="0" marL="0">
              <a:buNone/>
            </a:pPr>
            <a:r>
              <a:rPr lang="en-US" sz="1850" dirty="0">
                <a:solidFill>
                  <a:schemeClr val="bg2"/>
                </a:solidFill>
              </a:rPr>
              <a:t>conferências anuais e o Stack Overflow.</a:t>
            </a:r>
            <a:endParaRPr lang="en-US" sz="1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Pesos e notas para comparar softwares</a:t>
            </a:r>
            <a:endParaRPr lang="en-US" sz="3000" dirty="0"/>
          </a:p>
        </p:txBody>
      </p:sp>
      <p:sp>
        <p:nvSpPr>
          <p:cNvPr id="4" name="Passo 1 fundo"/>
          <p:cNvSpPr/>
          <p:nvPr/>
        </p:nvSpPr>
        <p:spPr>
          <a:xfrm>
            <a:off x="548640" y="146304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5" name="Passo 1"/>
          <p:cNvSpPr txBox="1"/>
          <p:nvPr/>
        </p:nvSpPr>
        <p:spPr>
          <a:xfrm>
            <a:off x="548640" y="14630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Passo 1 texto"/>
          <p:cNvSpPr txBox="1"/>
          <p:nvPr/>
        </p:nvSpPr>
        <p:spPr>
          <a:xfrm>
            <a:off x="1371600" y="1444752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Dê um peso a cada característica, nas quatro classes.</a:t>
            </a:r>
            <a:endParaRPr lang="en-US" sz="1850" dirty="0"/>
          </a:p>
        </p:txBody>
      </p:sp>
      <p:sp>
        <p:nvSpPr>
          <p:cNvPr id="7" name="Passo 2 fundo"/>
          <p:cNvSpPr/>
          <p:nvPr/>
        </p:nvSpPr>
        <p:spPr>
          <a:xfrm>
            <a:off x="548640" y="233172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8" name="Passo 2"/>
          <p:cNvSpPr txBox="1"/>
          <p:nvPr/>
        </p:nvSpPr>
        <p:spPr>
          <a:xfrm>
            <a:off x="548640" y="2331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Passo 2 texto"/>
          <p:cNvSpPr txBox="1"/>
          <p:nvPr/>
        </p:nvSpPr>
        <p:spPr>
          <a:xfrm>
            <a:off x="1371600" y="2313432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Dê a cada software uma nota em cada característica.</a:t>
            </a:r>
            <a:endParaRPr lang="en-US" sz="1850" dirty="0"/>
          </a:p>
        </p:txBody>
      </p:sp>
      <p:sp>
        <p:nvSpPr>
          <p:cNvPr id="10" name="Passo 3 fundo"/>
          <p:cNvSpPr/>
          <p:nvPr/>
        </p:nvSpPr>
        <p:spPr>
          <a:xfrm>
            <a:off x="548640" y="3200400"/>
            <a:ext cx="594360" cy="594360"/>
          </a:xfrm>
          <a:prstGeom prst="roundRect">
            <a:avLst>
              <a:gd name="adj" fmla="val 12308"/>
            </a:avLst>
          </a:prstGeom>
          <a:solidFill>
            <a:srgbClr val="070707"/>
          </a:solidFill>
          <a:ln/>
        </p:spPr>
      </p:sp>
      <p:sp>
        <p:nvSpPr>
          <p:cNvPr id="11" name="Passo 3"/>
          <p:cNvSpPr txBox="1"/>
          <p:nvPr/>
        </p:nvSpPr>
        <p:spPr>
          <a:xfrm>
            <a:off x="548640" y="3200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200" dirty="0"/>
          </a:p>
        </p:txBody>
      </p:sp>
      <p:sp>
        <p:nvSpPr>
          <p:cNvPr id="12" name="Passo 3 texto"/>
          <p:cNvSpPr txBox="1"/>
          <p:nvPr/>
        </p:nvSpPr>
        <p:spPr>
          <a:xfrm>
            <a:off x="1371600" y="3182112"/>
            <a:ext cx="6035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50" dirty="0">
                <a:solidFill>
                  <a:schemeClr val="tx1"/>
                </a:solidFill>
              </a:rPr>
              <a:t>Calcule a média ponderada de cada classe e a média final.</a:t>
            </a:r>
            <a:endParaRPr lang="en-US" sz="1850" dirty="0"/>
          </a:p>
        </p:txBody>
      </p:sp>
      <p:sp>
        <p:nvSpPr>
          <p:cNvPr id="13" name="AHP"/>
          <p:cNvSpPr/>
          <p:nvPr/>
        </p:nvSpPr>
        <p:spPr>
          <a:xfrm>
            <a:off x="548640" y="4206240"/>
            <a:ext cx="6858000" cy="1783080"/>
          </a:xfrm>
          <a:prstGeom prst="roundRect">
            <a:avLst>
              <a:gd name="adj" fmla="val 3077"/>
            </a:avLst>
          </a:prstGeom>
          <a:solidFill>
            <a:srgbClr val="1D1C1A"/>
          </a:solidFill>
          <a:ln w="9525">
            <a:solidFill>
              <a:srgbClr val="1D1C1A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4" name="AHP texto"/>
          <p:cNvSpPr txBox="1"/>
          <p:nvPr/>
        </p:nvSpPr>
        <p:spPr>
          <a:xfrm>
            <a:off x="804672" y="4425696"/>
            <a:ext cx="6345936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2"/>
                </a:solidFill>
              </a:rPr>
              <a:t>Muitos critérios, em vários níveis? AHP</a:t>
            </a:r>
            <a:endParaRPr lang="en-US" sz="1600" dirty="0"/>
          </a:p>
          <a:p>
            <a:pPr indent="0" marL="0">
              <a:spcBef>
                <a:spcPts val="800"/>
              </a:spcBef>
              <a:buNone/>
            </a:pPr>
            <a:r>
              <a:rPr lang="en-US" sz="1650" dirty="0">
                <a:solidFill>
                  <a:schemeClr val="bg2"/>
                </a:solidFill>
              </a:rPr>
              <a:t>Analytic Hierarchy Process (Saaty, 1980), aplicado à seleção de softwares de simulação por Davis e Williams (1994) e Nikoukaran, Hlupic e Paul (1999).</a:t>
            </a:r>
            <a:endParaRPr lang="en-US" sz="1600" dirty="0"/>
          </a:p>
        </p:txBody>
      </p:sp>
      <p:pic>
        <p:nvPicPr>
          <p:cNvPr id="15" name="Tabela 4.2" descr="Tabela comparativa para seleção de softwares de simulação, com classes, pesos e nota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7914" y="1325880"/>
            <a:ext cx="3671164" cy="4663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9692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Exercícios de revisão</a:t>
            </a:r>
            <a:endParaRPr lang="en-US" sz="3000" dirty="0"/>
          </a:p>
        </p:txBody>
      </p:sp>
      <p:sp>
        <p:nvSpPr>
          <p:cNvPr id="4" name="Exercício 1 número fundo"/>
          <p:cNvSpPr/>
          <p:nvPr/>
        </p:nvSpPr>
        <p:spPr>
          <a:xfrm>
            <a:off x="548640" y="141732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5" name="Exercício 1 número"/>
          <p:cNvSpPr txBox="1"/>
          <p:nvPr/>
        </p:nvSpPr>
        <p:spPr>
          <a:xfrm>
            <a:off x="548640" y="1417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Exercício 1"/>
          <p:cNvSpPr txBox="1"/>
          <p:nvPr/>
        </p:nvSpPr>
        <p:spPr>
          <a:xfrm>
            <a:off x="1417320" y="1399032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Implemente a fila M/M/1 numa linguagem que você conheça, estenda para M/M/2 e compare, com cada servidor da M/M/2 levando o dobro do tempo.</a:t>
            </a:r>
            <a:endParaRPr lang="en-US" sz="1650" dirty="0"/>
          </a:p>
        </p:txBody>
      </p:sp>
      <p:sp>
        <p:nvSpPr>
          <p:cNvPr id="7" name="Exercício 2 número fundo"/>
          <p:cNvSpPr/>
          <p:nvPr/>
        </p:nvSpPr>
        <p:spPr>
          <a:xfrm>
            <a:off x="548640" y="260604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8" name="Exercício 2 número"/>
          <p:cNvSpPr txBox="1"/>
          <p:nvPr/>
        </p:nvSpPr>
        <p:spPr>
          <a:xfrm>
            <a:off x="548640" y="26060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</a:t>
            </a:r>
            <a:endParaRPr lang="en-US" sz="2400" dirty="0"/>
          </a:p>
        </p:txBody>
      </p:sp>
      <p:sp>
        <p:nvSpPr>
          <p:cNvPr id="9" name="Exercício 2"/>
          <p:cNvSpPr txBox="1"/>
          <p:nvPr/>
        </p:nvSpPr>
        <p:spPr>
          <a:xfrm>
            <a:off x="1417320" y="2587752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Resolvido: o pub do Capítulo III em LINSIM-PFD.</a:t>
            </a:r>
            <a:endParaRPr lang="en-US" sz="1650" dirty="0"/>
          </a:p>
        </p:txBody>
      </p:sp>
      <p:sp>
        <p:nvSpPr>
          <p:cNvPr id="10" name="Exercício 3 número fundo"/>
          <p:cNvSpPr/>
          <p:nvPr/>
        </p:nvSpPr>
        <p:spPr>
          <a:xfrm>
            <a:off x="548640" y="379476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1" name="Exercício 3 número"/>
          <p:cNvSpPr txBox="1"/>
          <p:nvPr/>
        </p:nvSpPr>
        <p:spPr>
          <a:xfrm>
            <a:off x="548640" y="3794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Exercício 3"/>
          <p:cNvSpPr txBox="1"/>
          <p:nvPr/>
        </p:nvSpPr>
        <p:spPr>
          <a:xfrm>
            <a:off x="1417320" y="3776472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Implemente em LINSIM-PFD os exercícios 1 a 5 do Capítulo III.</a:t>
            </a:r>
            <a:endParaRPr lang="en-US" sz="1650" dirty="0"/>
          </a:p>
        </p:txBody>
      </p:sp>
      <p:sp>
        <p:nvSpPr>
          <p:cNvPr id="13" name="Exercício 4 número fundo"/>
          <p:cNvSpPr/>
          <p:nvPr/>
        </p:nvSpPr>
        <p:spPr>
          <a:xfrm>
            <a:off x="548640" y="4983480"/>
            <a:ext cx="640080" cy="640080"/>
          </a:xfrm>
          <a:prstGeom prst="roundRect">
            <a:avLst>
              <a:gd name="adj" fmla="val 11429"/>
            </a:avLst>
          </a:prstGeom>
          <a:solidFill>
            <a:srgbClr val="070707"/>
          </a:solidFill>
          <a:ln/>
        </p:spPr>
      </p:sp>
      <p:sp>
        <p:nvSpPr>
          <p:cNvPr id="14" name="Exercício 4 número"/>
          <p:cNvSpPr txBox="1"/>
          <p:nvPr/>
        </p:nvSpPr>
        <p:spPr>
          <a:xfrm>
            <a:off x="548640" y="4983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Exercício 4"/>
          <p:cNvSpPr txBox="1"/>
          <p:nvPr/>
        </p:nvSpPr>
        <p:spPr>
          <a:xfrm>
            <a:off x="1417320" y="4965192"/>
            <a:ext cx="4526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dirty="0">
                <a:solidFill>
                  <a:schemeClr val="tx1"/>
                </a:solidFill>
              </a:rPr>
              <a:t>Resolvido: o caixa de uma loja em GPSS.</a:t>
            </a:r>
            <a:endParaRPr lang="en-US" sz="1650" dirty="0"/>
          </a:p>
        </p:txBody>
      </p:sp>
      <p:sp>
        <p:nvSpPr>
          <p:cNvPr id="16" name="Exercício 5"/>
          <p:cNvSpPr/>
          <p:nvPr/>
        </p:nvSpPr>
        <p:spPr>
          <a:xfrm>
            <a:off x="6263640" y="1417320"/>
            <a:ext cx="5376672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9525">
            <a:solidFill>
              <a:srgbClr val="E2E1DB"/>
            </a:solidFill>
            <a:prstDash val="solid"/>
          </a:ln>
          <a:effectLst>
            <a:outerShdw sx="100000" sy="100000" kx="0" ky="0" algn="bl" rotWithShape="0" blurRad="101600" dist="25400" dir="5400000">
              <a:srgbClr val="000000">
                <a:alpha val="16000"/>
              </a:srgbClr>
            </a:outerShdw>
          </a:effectLst>
        </p:spPr>
      </p:sp>
      <p:sp>
        <p:nvSpPr>
          <p:cNvPr id="17" name="Exercício 5 texto"/>
          <p:cNvSpPr txBox="1"/>
          <p:nvPr/>
        </p:nvSpPr>
        <p:spPr>
          <a:xfrm>
            <a:off x="6519672" y="1645920"/>
            <a:ext cx="4864608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 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Implemente num simulador</a:t>
            </a:r>
            <a:endParaRPr lang="en-US" sz="1600" dirty="0"/>
          </a:p>
          <a:p>
            <a:pPr marL="342900" indent="-342900">
              <a:spcBef>
                <a:spcPts val="1600"/>
              </a:spcBef>
              <a:buSzPct val="100000"/>
              <a:buChar char="•"/>
            </a:pPr>
            <a:r>
              <a:rPr lang="en-US" sz="1900" dirty="0">
                <a:solidFill>
                  <a:schemeClr val="accent4"/>
                </a:solidFill>
              </a:rPr>
              <a:t>Posto de brindes: retiradas e trocas, 2 atendentes, desistência com 15 na fila.</a:t>
            </a:r>
            <a:endParaRPr lang="en-US" sz="160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900" dirty="0">
                <a:solidFill>
                  <a:schemeClr val="accent4"/>
                </a:solidFill>
              </a:rPr>
              <a:t>Célula de montagem: fixação, usinagem em pares e união por parafusos.</a:t>
            </a:r>
            <a:endParaRPr lang="en-US" sz="1600" dirty="0"/>
          </a:p>
          <a:p>
            <a:pPr marL="342900" indent="-342900">
              <a:spcBef>
                <a:spcPts val="1200"/>
              </a:spcBef>
              <a:buSzPct val="100000"/>
              <a:buChar char="•"/>
            </a:pPr>
            <a:r>
              <a:rPr lang="en-US" sz="1900" dirty="0">
                <a:solidFill>
                  <a:schemeClr val="accent4"/>
                </a:solidFill>
              </a:rPr>
              <a:t>Clínica médica do Capítulo III, com variações: desistência após 30 min, deslocamento das recepcionistas, atendimento especial e desistência com mais de 10 esperando.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45952" y="457200"/>
            <a:ext cx="548640" cy="5029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1600">
                <a:solidFill>
                  <a:srgbClr val="FF3B1F"/>
                </a:solidFill>
                <a:latin typeface="Courier New"/>
                <a:ea typeface="Courier New"/>
                <a:cs typeface="Courier New"/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etreiro obrigado" descr="C:\Users\AFONSOMEDINA\Documents\GitHub\livrosimulacao\slides-src\assets\led_obrigad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955524"/>
            <a:ext cx="6949440" cy="649271"/>
          </a:xfrm>
          <a:prstGeom prst="rect">
            <a:avLst/>
          </a:prstGeom>
        </p:spPr>
      </p:pic>
      <p:sp>
        <p:nvSpPr>
          <p:cNvPr id="3" name="Próximo rótulo"/>
          <p:cNvSpPr txBox="1"/>
          <p:nvPr/>
        </p:nvSpPr>
        <p:spPr>
          <a:xfrm>
            <a:off x="731520" y="2331720"/>
            <a:ext cx="6766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2"/>
                </a:solidFill>
              </a:rPr>
              <a:t>PRÓXIMO CAPÍTULO</a:t>
            </a:r>
            <a:endParaRPr lang="en-US" sz="1300" dirty="0"/>
          </a:p>
        </p:txBody>
      </p:sp>
      <p:sp>
        <p:nvSpPr>
          <p:cNvPr id="4" name="Próximo capítulo"/>
          <p:cNvSpPr txBox="1"/>
          <p:nvPr/>
        </p:nvSpPr>
        <p:spPr>
          <a:xfrm>
            <a:off x="731520" y="2697480"/>
            <a:ext cx="6949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2"/>
                </a:solidFill>
              </a:rPr>
              <a:t>V · Verificação e validação de modelos de simulação</a:t>
            </a:r>
            <a:endParaRPr lang="en-US" sz="3000" dirty="0"/>
          </a:p>
        </p:txBody>
      </p:sp>
      <p:sp>
        <p:nvSpPr>
          <p:cNvPr id="5" name="Links"/>
          <p:cNvSpPr txBox="1"/>
          <p:nvPr/>
        </p:nvSpPr>
        <p:spPr>
          <a:xfrm>
            <a:off x="731520" y="397764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livrosimulacao.eng.br</a:t>
            </a:r>
            <a:endParaRPr lang="en-US" sz="1700" dirty="0"/>
          </a:p>
          <a:p>
            <a:pPr indent="0" marL="0">
              <a:buNone/>
            </a:pPr>
            <a:r>
              <a:rPr lang="en-US" sz="1700" u="sng" dirty="0">
                <a:solidFill>
                  <a:schemeClr val="bg2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leanpub.com/msed</a:t>
            </a:r>
            <a:endParaRPr lang="en-US" sz="1700" dirty="0"/>
          </a:p>
        </p:txBody>
      </p:sp>
      <p:sp>
        <p:nvSpPr>
          <p:cNvPr id="6" name="Citação da fonte"/>
          <p:cNvSpPr txBox="1"/>
          <p:nvPr/>
        </p:nvSpPr>
        <p:spPr>
          <a:xfrm>
            <a:off x="731520" y="5394960"/>
            <a:ext cx="694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Uso livre em sala de aula, citando a fonte: CHWIF, L.; MEDINA, A. C. Modelagem e Simulação de Eventos Discretos: teoria e aplicações. 5. ed. Leanpub.</a:t>
            </a:r>
            <a:endParaRPr lang="en-US" sz="1200" dirty="0"/>
          </a:p>
        </p:txBody>
      </p:sp>
      <p:pic>
        <p:nvPicPr>
          <p:cNvPr id="7" name="Capa do livro" descr="C:\Users\AFONSOMEDINA\Documents\GitHub\livrosimulacao\img\capa-ms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0" y="1101566"/>
            <a:ext cx="3291840" cy="4654868"/>
          </a:xfrm>
          <a:prstGeom prst="rect">
            <a:avLst/>
          </a:prstGeom>
          <a:effectLst>
            <a:outerShdw sx="100000" sy="100000" kx="0" ky="0" algn="bl" rotWithShape="0" blurRad="203200" dist="76200" dir="540000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SED Painel de senhas">
  <a:themeElements>
    <a:clrScheme name="MSED Painel de senhas">
      <a:dk1>
        <a:srgbClr val="1B1B1A"/>
      </a:dk1>
      <a:lt1>
        <a:srgbClr val="F3F3EF"/>
      </a:lt1>
      <a:dk2>
        <a:srgbClr val="1D1C1A"/>
      </a:dk2>
      <a:lt2>
        <a:srgbClr val="ECEBE6"/>
      </a:lt2>
      <a:accent1>
        <a:srgbClr val="FF3B1F"/>
      </a:accent1>
      <a:accent2>
        <a:srgbClr val="FFB000"/>
      </a:accent2>
      <a:accent3>
        <a:srgbClr val="B3200F"/>
      </a:accent3>
      <a:accent4>
        <a:srgbClr val="4A4A47"/>
      </a:accent4>
      <a:accent5>
        <a:srgbClr val="A8A59D"/>
      </a:accent5>
      <a:accent6>
        <a:srgbClr val="2B2A27"/>
      </a:accent6>
      <a:hlink>
        <a:srgbClr val="B3200F"/>
      </a:hlink>
      <a:folHlink>
        <a:srgbClr val="4A4A47"/>
      </a:folHlink>
    </a:clrScheme>
    <a:fontScheme name="MSED Painel de senha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MSED 5ª edição · Capítulo IV · Implementação e softwares</dc:title>
  <dc:subject>Modelagem e Simulação de Eventos Discretos</dc:subject>
  <dc:creator>Leonardo Chwif e Afonso C. Medina</dc:creator>
  <cp:lastModifiedBy>Leonardo Chwif e Afonso C. Medina</cp:lastModifiedBy>
  <cp:revision>1</cp:revision>
  <dcterms:created xsi:type="dcterms:W3CDTF">2026-10-29T16:24:35Z</dcterms:created>
  <dcterms:modified xsi:type="dcterms:W3CDTF">2026-10-29T16:24:35Z</dcterms:modified>
</cp:coreProperties>
</file>