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8a5960c2-721f-86d7-1b2e-d35766e833d3}">
          <p14:sldIdLst>
            <p14:sldId id="256"/>
            <p14:sldId id="257"/>
          </p14:sldIdLst>
        </p14:section>
        <p14:section name="01 · Abstração e ACD" id="{72e67340-8319-dd49-55a9-85dade8a80b9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02 · Simulação manual" id="{87bb90ad-94d7-60d2-4e86-160a40887014}">
          <p14:sldIdLst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03 · ACD ampliado e especificação" id="{87926c74-298c-9bf1-627b-26d614f115aa}">
          <p14:sldIdLst>
            <p14:sldId id="276"/>
            <p14:sldId id="277"/>
            <p14:sldId id="278"/>
            <p14:sldId id="279"/>
            <p14:sldId id="280"/>
          </p14:sldIdLst>
        </p14:section>
        <p14:section name="04 · Complexidade dos modelos" id="{b6b8f02f-c68b-8a66-c6ef-ead0dc5808df}">
          <p14:sldIdLst>
            <p14:sldId id="281"/>
            <p14:sldId id="282"/>
            <p14:sldId id="283"/>
            <p14:sldId id="284"/>
            <p14:sldId id="285"/>
          </p14:sldIdLst>
        </p14:section>
        <p14:section name="Fechamento" id="{b2d6ba55-5010-b656-a2a9-ae75a161f26f}">
          <p14:sldIdLst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III do livro Modelagem e Simulação de Eventos Discretos, 5ª edição (Leanpub). O capítulo trata da passagem do modelo abstrato, que está na cabeça do analista, para o modelo conceitual: a técnica do Diagrama do Ciclo de Atividades (ACD), a simulação manual pelo método das três fases, a especificação do modelo de simulação e, na leitura complementar, a complexidade dos modelos.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blocos: abstração e a técnica do ACD, com dois exemplos; a simulação manual pelo método das três fases; o ACD ampliado e a especificação do modelo; e, como leitura complementar, a complexidade dos modelos de simulação.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primeiro passo da metodologia, além de definir sistema, objetivos e hipóteses, é criar o modelo abstrato, que está na cabeça de quem modela. Depois ele vai para o papel como modelo conceitual.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Abstrair é identificar o que realmente importa no sistema e trazer para o modelo, e isso depende dos objetivos. O exemplo do solado do sapato: fica fora do modelo de produtividade, a menos que cause acidentes que reduzam o contingente de trabalhadores; aí ele, ou pelo menos seus efeitos, entra. A frase é uma paráfrase de Einstein. Não há regra para o nível ideal de abstração: vale o bom senso e o SINSFIT. A leitura complementar do capítulo volta ao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mapa do metrô é um modelo icônico. A utilidade dele é traçar um roteiro entre a estação de origem e a de destino; a distância entre as estações importa pouco. O mapa de 1921 era em escala e confundia. O de 1999 tem mais linhas e estações, mas, mais abstrato, é muito mais fácil de usar. Pergunte à turma: qual dos dois você prefere?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de elaborado na mente, o modelo abstrato vai para o papel por meio de uma técnica de representação: é o modelo conceitual. Law (1991) diz que essa é a etapa mais importante de um estudo de simulação; Shannon (1975) vai além. Mesmo assim, muitos livros e analistas pulam esta etapa. A técnica do capítulo é o Activity Cycle Diagram, ou Diagrama do Ciclo de Atividades (ou de vida das entidades).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ACD modela as interações entre os objetos do sistema e é útil sobretudo em sistemas com filas. Baseia-se nas engrenagens estocásticas de Tocher (1963) e segue o princípio da parcimônia: só dois símbolos, o círculo (fila) e o retângulo (atividade). Exemplo do texto: o descarregamento de um navio num berço é estado ativo (navio, berço e talvez guindastes e empilhadeiras participam). O tempo de espera do navio por um berço depende da chegada do navio e de quando um berço se libera. O texto desta parte do capítulo foi escrito pelo Prof. Ray J. Paul, da Universidade de Brunel.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retirado de Paul (1993). Os autores comentam que o exemplo faria mais sentido com filósofos chineses e palitinhos no lugar dos garfos: aí sim cada um precisa de dois. O primeiro passo da modelagem é definir as entidades: filósofos e garfos.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Tabela 3.1: os estados de cada entidade. Os garfos esperam ou são utilizados pelos filósofos. Os filósofos comem, esperam para pensar, pensam e esperam para comer. Cada ciclo de vida individual é uma engrenagem (Figuras 3.5 e 3.6).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formar o ACD completo, basta reconhecer as atividades comuns, realizadas pela interação entre duas ou mais entidades. Quando um filósofo come, o garfo é utilizado ao mesmo tempo: “come” e “é utilizado” são a mesma atividade, vista por cada entidade. Na prática o filósofo não espera para pensar, mas a regra de alternância obriga a pôr uma fila ali: é a fila dummy, ou fantasma, de duração zero, indicada por asterisco.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Versão simplificada de um pub com três entidades: cliente, garçonete e copo. O cliente entra, pede uma cerveja, a garçonete enche um copo e o cliente bebe. A Tabela 3.2 lista os estados de cada entidade e o nome do bloco no ACD. A Figura 3.8 mostra os ciclos de vida individuais.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ACD completo combina as atividades comuns. Ele mostra a lógica do sistema: as condições para cada atividade começar e o destino fixo das entidades quando ela termina. A alternância entre filas e atividades torna a modelagem robusta a mudanças inevitáveis. Todo ciclo de vida deve ser fechado; entidades externas que visitam o sistema precisam de uma fila do mundo externo (Seção “Um pouco mais sobre o ACD”).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Construído o modelo conceitual, o próximo passo é garantir que a lógica do sistema esteja bem descrita. Uma das melhores maneiras é a simulação manual, e um dos métodos usa o próprio ACD.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simulação manual com ACD, os ciclos de vida são desenhados numa folha grande, com cores diferentes por entidade, e pequenos recortes de papel mostram onde cada entidade está. A duração de uma atividade é amostrada de uma distribuição (Capítulo 2) quando ela começa, e o término vai para a lista de eventos futuros. O início depende da combinação certa de entidades nas filas anteriores. Um benefício da simulação manual: obrigar a definir prioridades onde elas existem.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fase C, as atividades são verificadas em ordem de numeração, definida antes da simulação. As três fases representam a estrutura comum a qualquer simulação de eventos discretos: avançar o relógio para o próximo evento, executar os eventos limite (fim das atividades) e executar os eventos condicionais (início das atividades). O fluxograma repete as fases até acabar o tempo de simulação e gerar o relatório.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Configuração inicial (Figura 3.11): os 3 copos, os 3 clientes e a garçonete estão nas filas de espera. Beber dura 4 minutos e encher, 3. Em T = 0 nenhum evento termina, por isso a fase B fica com um traço. Na fase C, beber é verificada primeiro (prioridade arbitrária) e não pode começar; encher pode, porque há copo, cliente e garçonete. Com 2 garçonetes, um segundo encher começaria no mesmo instante.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T = 0, fase C: encher começa e termina em 3; como só há uma garçonete, não começa outro encher. Não há mais o que começar, e o relógio avança para o próximo evento, T = 3. Na fase B de T = 3, encher termina e as entidades vão para as filas de saída: o copo para CHEIO, o cliente para PRONTO e a garçonete para ESPERA.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Pela prioridade, pergunta-se primeiro: beber pode começar? Sim, há um copo cheio e um cliente pronto; termina em 3 + 4 = 7. Outro beber não pode, pois não há outro copo cheio. Encher pode começar: há copo, cliente e garçonete; termina em 3 + 3 = 6. Outro encher não, só há uma garçonete. Daí em diante a ideia é sempre a mesma: avançar o relógio para o próximo evento (T = 6) e executar as fases B e 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Tabela 3.3 e Figura 3.15, que mostra o pub ao fim de cada fase até T = 12. A simulação manual pode seguir até um tempo preestabelecido ou até um acontecimento específico, por exemplo um cliente beber mais de 4 vezes. Dá para coletar estatísticas, embora seja trabalhoso (calculadoras ou um computador ajudam): de 0 a 12 minutos a garçonete ficou ocupada o tempo todo, utilização de 100%. Os tempos aqui são constantes, mas poderiam ser amostrados de distribuições.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Além do método das três fases, há três estratégias de simulação. Elas têm vantagens e desvantagens que o livro não discute. O método das três fases mescla a estratégia de evento com a de atividade. Na prática, a estratégia de evento é mais popular nos Estados Unidos; a de atividade e o método das três fases, no Reino Unido.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Até aqui os sistemas eram conservativos, ou fechados: o número de entidades não muda. Com chegadas e saídas externas, uma entidade fictícia, a porta, controla o fluxo, e uma fila externa fecha o ciclo de vida de quem entra e sai. Atributo: valor que a entidade carrega a simulação inteira e que pode mudar. No pub, o atributo sede é sorteado na entrada e diminui a cada copo. A Figura 3.16 reúne tudo, com as atividades numeradas.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principais vantagens e desvantagens do ACD, segundo o capítulo. O VS7 foi desenvolvido pela Universidade de Brunel (SYSPACK, 1990). Paul (1993): o ACD mostra o fluxo lógico, mas não a lógica em profundidade; ele não mostra claramente disciplinas de fila nem atribuições condicionais de valores a atributos.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modelagem conceitual é pouco explorada na literatura e é o tema menos compreendido (Robinson, 2006). Um modelo conceitual abrangente leva a um modelo computacional completo e, em geral, a um modelo operacional válido. A especificação é um documento em linguagem natural, que pode incluir o ACD ou fluxogramas. Hipótese é premissa; característica do sistema não é hipótese. A coleta de dados pode mudar o modelo conceitual: um processo muito curto pode ser desprezado mais tarde. DOE e otimização: Capítulo 7. O Apêndice V traz uma especificação completa.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Vantagens de ter a especificação em mãos. É possível construir o modelo computacional sem ela, mas sua construção é altamente recomendada: força a pensar antecipadamente sobre o modelo. Chwif et al. (2009) discutem modelagem conceitual e especificações em detalhe. Aviso do livro: a cena é criação dos autores, e qualquer semelhança com pessoas ou fatos reais terá sido mera coincidência.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Leitura complementar do capítulo, baseada em Chwif et al. (2000).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complexidade costuma ser confundida com o nível de detalhamento, mas depende de dois componentes: escopo e nível de detalhamento. Uma estação de trabalho tem escopo menor que a fábrica inteira e pode ter detalhe maior. A Figura 3.18 (baseada em Robinson, 2013): nunca se chega a 100% de acurácia, porque todo modelo nasce como simplificação. A curva melhora com a complexidade até piorar dramaticamente, quando se incluem complexidades sem dados ou conhecimento para representá-las. Nada impede que o projeto exija acurácia acima de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Há consenso de que um modelo simples é preferível: é mais fácil de compreender, modificar, implementar e analisar, e de jogar fora para recomeçar; é mais difícil admitir uma falha num modelo caro. Alguns autores dizem que a simplificação é a essência da simulação. Casos de Robinson (1994): um engenheiro automotivo economizou 150 mil dólares numa tarde de sexta-feira; um modelo enorme levou nove meses para mostrar uma economia de 2 a 3 veículos. Mas simplificar demais tem riscos: um modelo pode ficar inválido (Capítulo 5), e não há método para achar o nível ideal de complexidade.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Causas não técnicas: o complicado é mais valorizado, e um modelo simples demais parece coisa que qualquer um faria; e a capacidade computacional e as facilidades dos softwares tentam o analista. Causas técnicas: pouco entendimento do sistema, deficiência em modelar, programação pobre. Para vários autores, a principal causa é a falta de objetivos claros. Regras práticas, algumas baseadas nos cinco princípios de Pidd (1996). KISS: keep it simple, stupid, acrônimo de Kelly Johnson, da Lockheed. Reduzir o escopo tira flexibilidade.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Enunciados completos, com todos os tempos e quantidades, no fim do Capítulo III. Alguns exemplos foram adaptados de Paul e Balmer (1993); a usina é baseada em Chwif et al. O exercício 6 traz tabelas de números já sorteados das distribuições pedidas.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Fim do Capítulo III. O livro completo está no Leanpub; slides, modelos e tutoriais no site livrosimulacao.eng.br.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I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Capítulo III · Criação do modelo conceitual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3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Shape 0"/>
          <p:cNvSpPr/>
          <p:nvPr/>
        </p:nvSpPr>
        <p:spPr>
          <a:xfrm>
            <a:off x="10680192" y="457200"/>
            <a:ext cx="960120" cy="502920"/>
          </a:xfrm>
          <a:prstGeom prst="rect">
            <a:avLst/>
          </a:prstGeom>
          <a:solidFill>
            <a:srgbClr val="070707"/>
          </a:solidFill>
          <a:ln/>
        </p:spPr>
      </p:sp>
      <p:sp>
        <p:nvSpPr>
          <p:cNvPr id="4" name="Text 1"/>
          <p:cNvSpPr/>
          <p:nvPr/>
        </p:nvSpPr>
        <p:spPr>
          <a:xfrm>
            <a:off x="10735056" y="457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FB000"/>
                </a:solidFill>
              </a:rPr>
              <a:t>SLIDE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4864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Modelagem e Simulação de Eventos Discretos · 5ª edição · Capítulo III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326880" y="6355080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livrosimulacao.eng.br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livrosimulacao.eng.br" TargetMode="External"/><Relationship Id="rId3" Type="http://schemas.openxmlformats.org/officeDocument/2006/relationships/hyperlink" Target="https://leanpub.com/msed" TargetMode="External"/><Relationship Id="rId1" Type="http://schemas.openxmlformats.org/officeDocument/2006/relationships/image" Target="../media/image-31-1.png"/><Relationship Id="rId4" Type="http://schemas.openxmlformats.org/officeDocument/2006/relationships/image" Target="../media/image-31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do capítulo" descr="C:\Users\AFONSOMEDINA\Documents\GitHub\livrosimulacao\slides-src\assets\capIII\led_capitu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60420"/>
            <a:ext cx="4206240" cy="73092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2"/>
                </a:solidFill>
              </a:rPr>
              <a:t>Criação do modelo conceitual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Modelagem e Simulação de Eventos Discretos · 5ª edição</a:t>
            </a:r>
            <a:endParaRPr lang="en-US" sz="18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Leonardo Chwif e Afonso C. Medina</a:t>
            </a:r>
            <a:endParaRPr lang="en-US" sz="1800" dirty="0"/>
          </a:p>
        </p:txBody>
      </p:sp>
      <p:sp>
        <p:nvSpPr>
          <p:cNvPr id="5" name="Uso livre"/>
          <p:cNvSpPr txBox="1"/>
          <p:nvPr/>
        </p:nvSpPr>
        <p:spPr>
          <a:xfrm>
            <a:off x="731520" y="5760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Material de apoio às aulas, de uso livre em sala, citando a fonte.</a:t>
            </a:r>
            <a:endParaRPr lang="en-US" sz="1200" dirty="0"/>
          </a:p>
        </p:txBody>
      </p:sp>
      <p:pic>
        <p:nvPicPr>
          <p:cNvPr id="6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907613"/>
            <a:ext cx="3566160" cy="5042773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Roteiro do capítulo</a:t>
            </a:r>
            <a:endParaRPr lang="en-US" sz="3000" dirty="0"/>
          </a:p>
        </p:txBody>
      </p:sp>
      <p:sp>
        <p:nvSpPr>
          <p:cNvPr id="4" name="Parte 1"/>
          <p:cNvSpPr/>
          <p:nvPr/>
        </p:nvSpPr>
        <p:spPr>
          <a:xfrm>
            <a:off x="548640" y="1371600"/>
            <a:ext cx="2569464" cy="4617720"/>
          </a:xfrm>
          <a:prstGeom prst="roundRect">
            <a:avLst>
              <a:gd name="adj" fmla="val 21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Número da parte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627632"/>
            <a:ext cx="1085036" cy="658368"/>
          </a:xfrm>
          <a:prstGeom prst="rect">
            <a:avLst/>
          </a:prstGeom>
        </p:spPr>
      </p:pic>
      <p:sp>
        <p:nvSpPr>
          <p:cNvPr id="6" name="Parte 1 título"/>
          <p:cNvSpPr txBox="1"/>
          <p:nvPr/>
        </p:nvSpPr>
        <p:spPr>
          <a:xfrm>
            <a:off x="786384" y="2468880"/>
            <a:ext cx="2093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Abstração e ACD</a:t>
            </a:r>
            <a:endParaRPr lang="en-US" sz="1900" dirty="0"/>
          </a:p>
        </p:txBody>
      </p:sp>
      <p:sp>
        <p:nvSpPr>
          <p:cNvPr id="7" name="Parte 1 itens"/>
          <p:cNvSpPr txBox="1"/>
          <p:nvPr/>
        </p:nvSpPr>
        <p:spPr>
          <a:xfrm>
            <a:off x="786384" y="3246120"/>
            <a:ext cx="209397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Abstração e modelo abstrato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Por que o modelo conceitual importa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Os dois símbolos do ACD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Filósofos famintos e o pub</a:t>
            </a:r>
            <a:endParaRPr lang="en-US" sz="1600" dirty="0"/>
          </a:p>
        </p:txBody>
      </p:sp>
      <p:sp>
        <p:nvSpPr>
          <p:cNvPr id="8" name="Parte 2"/>
          <p:cNvSpPr/>
          <p:nvPr/>
        </p:nvSpPr>
        <p:spPr>
          <a:xfrm>
            <a:off x="3392424" y="1371600"/>
            <a:ext cx="2569464" cy="4617720"/>
          </a:xfrm>
          <a:prstGeom prst="roundRect">
            <a:avLst>
              <a:gd name="adj" fmla="val 21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Número da parte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168" y="1627632"/>
            <a:ext cx="1085036" cy="658368"/>
          </a:xfrm>
          <a:prstGeom prst="rect">
            <a:avLst/>
          </a:prstGeom>
        </p:spPr>
      </p:pic>
      <p:sp>
        <p:nvSpPr>
          <p:cNvPr id="10" name="Parte 2 título"/>
          <p:cNvSpPr txBox="1"/>
          <p:nvPr/>
        </p:nvSpPr>
        <p:spPr>
          <a:xfrm>
            <a:off x="3630168" y="2468880"/>
            <a:ext cx="2093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Simulação manual</a:t>
            </a:r>
            <a:endParaRPr lang="en-US" sz="1900" dirty="0"/>
          </a:p>
        </p:txBody>
      </p:sp>
      <p:sp>
        <p:nvSpPr>
          <p:cNvPr id="11" name="Parte 2 itens"/>
          <p:cNvSpPr txBox="1"/>
          <p:nvPr/>
        </p:nvSpPr>
        <p:spPr>
          <a:xfrm>
            <a:off x="3630168" y="3246120"/>
            <a:ext cx="209397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Eventos limite e condicionais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método das três fases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pub, passo a passo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Outras estratégias</a:t>
            </a:r>
            <a:endParaRPr lang="en-US" sz="1600" dirty="0"/>
          </a:p>
        </p:txBody>
      </p:sp>
      <p:sp>
        <p:nvSpPr>
          <p:cNvPr id="12" name="Parte 3"/>
          <p:cNvSpPr/>
          <p:nvPr/>
        </p:nvSpPr>
        <p:spPr>
          <a:xfrm>
            <a:off x="6236208" y="1371600"/>
            <a:ext cx="2569464" cy="4617720"/>
          </a:xfrm>
          <a:prstGeom prst="roundRect">
            <a:avLst>
              <a:gd name="adj" fmla="val 21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3" name="Número da parte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1627632"/>
            <a:ext cx="1085036" cy="658368"/>
          </a:xfrm>
          <a:prstGeom prst="rect">
            <a:avLst/>
          </a:prstGeom>
        </p:spPr>
      </p:pic>
      <p:sp>
        <p:nvSpPr>
          <p:cNvPr id="14" name="Parte 3 título"/>
          <p:cNvSpPr txBox="1"/>
          <p:nvPr/>
        </p:nvSpPr>
        <p:spPr>
          <a:xfrm>
            <a:off x="6473952" y="2468880"/>
            <a:ext cx="2093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ACD ampliado e especificação</a:t>
            </a:r>
            <a:endParaRPr lang="en-US" sz="1900" dirty="0"/>
          </a:p>
        </p:txBody>
      </p:sp>
      <p:sp>
        <p:nvSpPr>
          <p:cNvPr id="15" name="Parte 3 itens"/>
          <p:cNvSpPr txBox="1"/>
          <p:nvPr/>
        </p:nvSpPr>
        <p:spPr>
          <a:xfrm>
            <a:off x="6473952" y="3246120"/>
            <a:ext cx="209397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Sistemas abertos e atributos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Vantagens e limites do ACD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Os itens da especificação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Por que especificar</a:t>
            </a:r>
            <a:endParaRPr lang="en-US" sz="1600" dirty="0"/>
          </a:p>
        </p:txBody>
      </p:sp>
      <p:sp>
        <p:nvSpPr>
          <p:cNvPr id="16" name="Parte 4"/>
          <p:cNvSpPr/>
          <p:nvPr/>
        </p:nvSpPr>
        <p:spPr>
          <a:xfrm>
            <a:off x="9079992" y="1371600"/>
            <a:ext cx="2569464" cy="4617720"/>
          </a:xfrm>
          <a:prstGeom prst="roundRect">
            <a:avLst>
              <a:gd name="adj" fmla="val 21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7" name="Número da parte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736" y="1627632"/>
            <a:ext cx="1085036" cy="658368"/>
          </a:xfrm>
          <a:prstGeom prst="rect">
            <a:avLst/>
          </a:prstGeom>
        </p:spPr>
      </p:pic>
      <p:sp>
        <p:nvSpPr>
          <p:cNvPr id="18" name="Parte 4 título"/>
          <p:cNvSpPr txBox="1"/>
          <p:nvPr/>
        </p:nvSpPr>
        <p:spPr>
          <a:xfrm>
            <a:off x="9317736" y="2468880"/>
            <a:ext cx="2093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Complexidade dos modelos</a:t>
            </a:r>
            <a:endParaRPr lang="en-US" sz="1900" dirty="0"/>
          </a:p>
        </p:txBody>
      </p:sp>
      <p:sp>
        <p:nvSpPr>
          <p:cNvPr id="19" name="Parte 4 itens"/>
          <p:cNvSpPr txBox="1"/>
          <p:nvPr/>
        </p:nvSpPr>
        <p:spPr>
          <a:xfrm>
            <a:off x="9317736" y="3246120"/>
            <a:ext cx="209397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Escopo e nível de detalhe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Acurácia × complexidade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Simples é melhor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Causas e regras práticas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Exercícios de revisão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Abstração e ACD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Do modelo abstrato ao Diagrama do Ciclo de Atividades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Abstrair é escolher o que importa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41732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</a:rPr>
              <a:t>Abstrair é identificar o que realmente importa no sistema e trazer isso para o modelo. O que importa depende do objetivo.</a:t>
            </a:r>
            <a:endParaRPr lang="en-US" sz="2300" dirty="0"/>
          </a:p>
        </p:txBody>
      </p:sp>
      <p:sp>
        <p:nvSpPr>
          <p:cNvPr id="5" name="O solado do sapato"/>
          <p:cNvSpPr/>
          <p:nvPr/>
        </p:nvSpPr>
        <p:spPr>
          <a:xfrm>
            <a:off x="548640" y="3063240"/>
            <a:ext cx="5486400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O solado do sapato texto"/>
          <p:cNvSpPr txBox="1"/>
          <p:nvPr/>
        </p:nvSpPr>
        <p:spPr>
          <a:xfrm>
            <a:off x="804672" y="3282696"/>
            <a:ext cx="4974336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O solado do sapato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dirty="0">
                <a:solidFill>
                  <a:schemeClr val="accent4"/>
                </a:solidFill>
              </a:rPr>
              <a:t>Para medir a produtividade de uma fábrica, o solado do sapato dos operadores fica fora do modelo abstrato. Se ele causa acidentes que reduzem o número de trabalhadores, entra no modelo, ou pelo menos seus efeitos entram.</a:t>
            </a:r>
            <a:endParaRPr lang="en-US" sz="1600" dirty="0"/>
          </a:p>
        </p:txBody>
      </p:sp>
      <p:sp>
        <p:nvSpPr>
          <p:cNvPr id="7" name="Simples, mas não muito"/>
          <p:cNvSpPr/>
          <p:nvPr/>
        </p:nvSpPr>
        <p:spPr>
          <a:xfrm>
            <a:off x="6355080" y="1417320"/>
            <a:ext cx="5285232" cy="4572000"/>
          </a:xfrm>
          <a:prstGeom prst="roundRect">
            <a:avLst>
              <a:gd name="adj" fmla="val 12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imples texto"/>
          <p:cNvSpPr txBox="1"/>
          <p:nvPr/>
        </p:nvSpPr>
        <p:spPr>
          <a:xfrm>
            <a:off x="6629400" y="1691640"/>
            <a:ext cx="4736592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Simples, mas não muito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2400" b="1" dirty="0">
                <a:solidFill>
                  <a:schemeClr val="bg2"/>
                </a:solidFill>
              </a:rPr>
              <a:t>“Um modelo deve ser o mais simples possível, mas não muito simples; deve ser complicado, se necessário, mas não muito.”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400" dirty="0">
                <a:solidFill>
                  <a:schemeClr val="accent5"/>
                </a:solidFill>
              </a:rPr>
              <a:t>Paráfrase de Einstein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1950" dirty="0">
                <a:solidFill>
                  <a:schemeClr val="bg2"/>
                </a:solidFill>
              </a:rPr>
              <a:t>Não há regra para o nível ideal de abstração: vale o bom senso. Simulation Is No Substitute For Intelligent Thinking (SINSFIT).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Abstração: o mapa do metrô de Londres</a:t>
            </a:r>
            <a:endParaRPr lang="en-US" sz="3000" dirty="0"/>
          </a:p>
        </p:txBody>
      </p:sp>
      <p:pic>
        <p:nvPicPr>
          <p:cNvPr id="4" name="Figura 3.1" descr="Mapa do metrô de Londres em 192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450" y="1325880"/>
            <a:ext cx="4633339" cy="3611880"/>
          </a:xfrm>
          <a:prstGeom prst="rect">
            <a:avLst/>
          </a:prstGeom>
        </p:spPr>
      </p:pic>
      <p:pic>
        <p:nvPicPr>
          <p:cNvPr id="5" name="Figura 3.2" descr="Mapa do metrô de Londres em 1999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249" y="1325880"/>
            <a:ext cx="5333167" cy="3611880"/>
          </a:xfrm>
          <a:prstGeom prst="rect">
            <a:avLst/>
          </a:prstGeom>
        </p:spPr>
      </p:pic>
      <p:sp>
        <p:nvSpPr>
          <p:cNvPr id="6" name="Legenda 1"/>
          <p:cNvSpPr txBox="1"/>
          <p:nvPr/>
        </p:nvSpPr>
        <p:spPr>
          <a:xfrm>
            <a:off x="548640" y="5074920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1921 · em escala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As distâncias do mapa seguem as linhas reais, e o desenho confunde.</a:t>
            </a:r>
            <a:endParaRPr lang="en-US" sz="1600" dirty="0"/>
          </a:p>
        </p:txBody>
      </p:sp>
      <p:sp>
        <p:nvSpPr>
          <p:cNvPr id="7" name="Legenda 2"/>
          <p:cNvSpPr txBox="1"/>
          <p:nvPr/>
        </p:nvSpPr>
        <p:spPr>
          <a:xfrm>
            <a:off x="6245352" y="5074920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1999 · mais abstrato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As linhas não seguem a geografia. Há mais estações, e é muito mais fácil se localizar.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Do modelo abstrato ao modelo conceitual</a:t>
            </a:r>
            <a:endParaRPr lang="en-US" sz="3000" dirty="0"/>
          </a:p>
        </p:txBody>
      </p:sp>
      <p:sp>
        <p:nvSpPr>
          <p:cNvPr id="4" name="Introdução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 modelo abstrato está na cabeça de quem modela. O modelo conceitual o coloca no papel, com uma técnica de representação que outras pessoas entendem.</a:t>
            </a:r>
            <a:endParaRPr lang="en-US" sz="1800" dirty="0"/>
          </a:p>
        </p:txBody>
      </p:sp>
      <p:sp>
        <p:nvSpPr>
          <p:cNvPr id="5" name="A etapa mais importante"/>
          <p:cNvSpPr/>
          <p:nvPr/>
        </p:nvSpPr>
        <p:spPr>
          <a:xfrm>
            <a:off x="548640" y="2377440"/>
            <a:ext cx="3520440" cy="361188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A etapa mais importante destaque"/>
          <p:cNvSpPr txBox="1"/>
          <p:nvPr/>
        </p:nvSpPr>
        <p:spPr>
          <a:xfrm>
            <a:off x="804672" y="2633472"/>
            <a:ext cx="3008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</a:rPr>
              <a:t>Law, 1991</a:t>
            </a:r>
            <a:endParaRPr lang="en-US" sz="3200" dirty="0"/>
          </a:p>
        </p:txBody>
      </p:sp>
      <p:sp>
        <p:nvSpPr>
          <p:cNvPr id="7" name="A etapa mais importante texto"/>
          <p:cNvSpPr txBox="1"/>
          <p:nvPr/>
        </p:nvSpPr>
        <p:spPr>
          <a:xfrm>
            <a:off x="804672" y="3429000"/>
            <a:ext cx="3008376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A etapa mais importante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Criar o modelo conceitual é o aspecto mais importante de um estudo de simulação.</a:t>
            </a:r>
            <a:endParaRPr lang="en-US" sz="1600" dirty="0"/>
          </a:p>
        </p:txBody>
      </p:sp>
      <p:sp>
        <p:nvSpPr>
          <p:cNvPr id="8" name="Às vezes, basta"/>
          <p:cNvSpPr/>
          <p:nvPr/>
        </p:nvSpPr>
        <p:spPr>
          <a:xfrm>
            <a:off x="4343400" y="2377440"/>
            <a:ext cx="3520440" cy="361188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Às vezes, basta destaque"/>
          <p:cNvSpPr txBox="1"/>
          <p:nvPr/>
        </p:nvSpPr>
        <p:spPr>
          <a:xfrm>
            <a:off x="4599432" y="2633472"/>
            <a:ext cx="3008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</a:rPr>
              <a:t>Shannon, 1975</a:t>
            </a:r>
            <a:endParaRPr lang="en-US" sz="3200" dirty="0"/>
          </a:p>
        </p:txBody>
      </p:sp>
      <p:sp>
        <p:nvSpPr>
          <p:cNvPr id="10" name="Às vezes, basta texto"/>
          <p:cNvSpPr txBox="1"/>
          <p:nvPr/>
        </p:nvSpPr>
        <p:spPr>
          <a:xfrm>
            <a:off x="4599432" y="3429000"/>
            <a:ext cx="3008376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Às vezes, basta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Uma modelagem conceitual efetiva pode levar à solução e evitar um estudo completo de simulação.</a:t>
            </a:r>
            <a:endParaRPr lang="en-US" sz="1600" dirty="0"/>
          </a:p>
        </p:txBody>
      </p:sp>
      <p:sp>
        <p:nvSpPr>
          <p:cNvPr id="11" name="A técnica deste capítulo"/>
          <p:cNvSpPr/>
          <p:nvPr/>
        </p:nvSpPr>
        <p:spPr>
          <a:xfrm>
            <a:off x="8138160" y="2377440"/>
            <a:ext cx="3520440" cy="3611880"/>
          </a:xfrm>
          <a:prstGeom prst="roundRect">
            <a:avLst>
              <a:gd name="adj" fmla="val 15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A técnica deste capítulo destaque"/>
          <p:cNvSpPr txBox="1"/>
          <p:nvPr/>
        </p:nvSpPr>
        <p:spPr>
          <a:xfrm>
            <a:off x="8394192" y="2633472"/>
            <a:ext cx="3008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ACD</a:t>
            </a:r>
            <a:endParaRPr lang="en-US" sz="3200" dirty="0"/>
          </a:p>
        </p:txBody>
      </p:sp>
      <p:sp>
        <p:nvSpPr>
          <p:cNvPr id="13" name="A técnica deste capítulo texto"/>
          <p:cNvSpPr txBox="1"/>
          <p:nvPr/>
        </p:nvSpPr>
        <p:spPr>
          <a:xfrm>
            <a:off x="8394192" y="3429000"/>
            <a:ext cx="3008376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A técnica deste capítulo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Activity Cycle Diagram: uma das técnicas mais fáceis de entender e de usar. Muitos analistas pulam esta etapa.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ACD: dois símbolos, filas e atividades</a:t>
            </a:r>
            <a:endParaRPr lang="en-US" sz="3000" dirty="0"/>
          </a:p>
        </p:txBody>
      </p:sp>
      <p:pic>
        <p:nvPicPr>
          <p:cNvPr id="4" name="Figura 3.3" descr="Componentes básicos do ACD: fila (círculo) e atividade (retângulo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569" y="1325880"/>
            <a:ext cx="4885102" cy="2240280"/>
          </a:xfrm>
          <a:prstGeom prst="rect">
            <a:avLst/>
          </a:prstGeom>
        </p:spPr>
      </p:pic>
      <p:sp>
        <p:nvSpPr>
          <p:cNvPr id="5" name="Legenda"/>
          <p:cNvSpPr txBox="1"/>
          <p:nvPr/>
        </p:nvSpPr>
        <p:spPr>
          <a:xfrm>
            <a:off x="548640" y="361188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Engrenagens estocásticas de Tocher (1963): só dois símbolos.</a:t>
            </a:r>
            <a:endParaRPr lang="en-US" sz="1400" dirty="0"/>
          </a:p>
        </p:txBody>
      </p:sp>
      <p:sp>
        <p:nvSpPr>
          <p:cNvPr id="6" name="Regra"/>
          <p:cNvSpPr/>
          <p:nvPr/>
        </p:nvSpPr>
        <p:spPr>
          <a:xfrm>
            <a:off x="548640" y="40690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Regra texto"/>
          <p:cNvSpPr txBox="1"/>
          <p:nvPr/>
        </p:nvSpPr>
        <p:spPr>
          <a:xfrm>
            <a:off x="804672" y="4288536"/>
            <a:ext cx="488289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Regra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Filas e atividades se alternam em todo ciclo de vida. O ACD completo junta os ciclos de vida de todas as entidades.</a:t>
            </a:r>
            <a:endParaRPr lang="en-US" sz="1600" dirty="0"/>
          </a:p>
        </p:txBody>
      </p:sp>
      <p:sp>
        <p:nvSpPr>
          <p:cNvPr id="8" name="Entidade"/>
          <p:cNvSpPr/>
          <p:nvPr/>
        </p:nvSpPr>
        <p:spPr>
          <a:xfrm>
            <a:off x="6245352" y="1371600"/>
            <a:ext cx="539496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Entidade texto"/>
          <p:cNvSpPr txBox="1"/>
          <p:nvPr/>
        </p:nvSpPr>
        <p:spPr>
          <a:xfrm>
            <a:off x="6501384" y="1591056"/>
            <a:ext cx="48828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Entidade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Retém a identidade ao longo do tempo: está sempre numa fila ou numa atividade.</a:t>
            </a:r>
            <a:endParaRPr lang="en-US" sz="1600" dirty="0"/>
          </a:p>
        </p:txBody>
      </p:sp>
      <p:sp>
        <p:nvSpPr>
          <p:cNvPr id="10" name="Atividade · estado ativo"/>
          <p:cNvSpPr/>
          <p:nvPr/>
        </p:nvSpPr>
        <p:spPr>
          <a:xfrm>
            <a:off x="6245352" y="2926080"/>
            <a:ext cx="539496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Atividade · estado ativo texto"/>
          <p:cNvSpPr txBox="1"/>
          <p:nvPr/>
        </p:nvSpPr>
        <p:spPr>
          <a:xfrm>
            <a:off x="6501384" y="3145536"/>
            <a:ext cx="48828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Atividade · estado ativo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Entidades cooperam; a duração é amostrada a priori. Ex.: navio e berço em “descarregar”.</a:t>
            </a:r>
            <a:endParaRPr lang="en-US" sz="1600" dirty="0"/>
          </a:p>
        </p:txBody>
      </p:sp>
      <p:sp>
        <p:nvSpPr>
          <p:cNvPr id="12" name="Fila · estado passivo"/>
          <p:cNvSpPr/>
          <p:nvPr/>
        </p:nvSpPr>
        <p:spPr>
          <a:xfrm>
            <a:off x="6245352" y="4480560"/>
            <a:ext cx="539496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Fila · estado passivo texto"/>
          <p:cNvSpPr txBox="1"/>
          <p:nvPr/>
        </p:nvSpPr>
        <p:spPr>
          <a:xfrm>
            <a:off x="6501384" y="4700016"/>
            <a:ext cx="48828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Fila · estado passivo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A entidade espera; a duração não se sabe a priori. Ex.: navio aguardando um berço.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Exemplo: filósofos famintos</a:t>
            </a:r>
            <a:endParaRPr lang="en-US" sz="3000" dirty="0"/>
          </a:p>
        </p:txBody>
      </p:sp>
      <p:pic>
        <p:nvPicPr>
          <p:cNvPr id="4" name="Figura 3.4" descr="Filósofos sentados numa mesa redonda com um garfo entre cada p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23820"/>
            <a:ext cx="4480560" cy="4467560"/>
          </a:xfrm>
          <a:prstGeom prst="rect">
            <a:avLst/>
          </a:prstGeom>
        </p:spPr>
      </p:pic>
      <p:sp>
        <p:nvSpPr>
          <p:cNvPr id="5" name="O problema"/>
          <p:cNvSpPr/>
          <p:nvPr/>
        </p:nvSpPr>
        <p:spPr>
          <a:xfrm>
            <a:off x="5349240" y="1417320"/>
            <a:ext cx="6291072" cy="283464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O problema texto"/>
          <p:cNvSpPr txBox="1"/>
          <p:nvPr/>
        </p:nvSpPr>
        <p:spPr>
          <a:xfrm>
            <a:off x="5605272" y="1636776"/>
            <a:ext cx="5779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O problema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Filósofos numa mesa redonda, com um garfo entre cada par. Só come quem tem os dois garfos vizinhos livres; senão, espera. Depois de comer, pensa; depois de pensar, tenta comer de novo.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750" b="1" dirty="0">
                <a:solidFill>
                  <a:schemeClr val="tx1"/>
                </a:solidFill>
              </a:rPr>
              <a:t>Comer: uniforme entre 5 e 8 min · Pensar: normal, média 6 e desvio-padrão 1 min</a:t>
            </a:r>
            <a:endParaRPr lang="en-US" sz="1600" dirty="0"/>
          </a:p>
        </p:txBody>
      </p:sp>
      <p:sp>
        <p:nvSpPr>
          <p:cNvPr id="7" name="Objetivo"/>
          <p:cNvSpPr/>
          <p:nvPr/>
        </p:nvSpPr>
        <p:spPr>
          <a:xfrm>
            <a:off x="5349240" y="4434840"/>
            <a:ext cx="6291072" cy="1554480"/>
          </a:xfrm>
          <a:prstGeom prst="roundRect">
            <a:avLst>
              <a:gd name="adj" fmla="val 352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Objetivo texto"/>
          <p:cNvSpPr txBox="1"/>
          <p:nvPr/>
        </p:nvSpPr>
        <p:spPr>
          <a:xfrm>
            <a:off x="5605272" y="4654296"/>
            <a:ext cx="577900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Objetivo do modelo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100" dirty="0">
                <a:solidFill>
                  <a:schemeClr val="bg2"/>
                </a:solidFill>
              </a:rPr>
              <a:t>A proporção média do tempo em que cada filósofo espera para comer.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Estados e ciclos de vida individuais</a:t>
            </a:r>
            <a:endParaRPr lang="en-US" sz="3000" dirty="0"/>
          </a:p>
        </p:txBody>
      </p:sp>
      <p:pic>
        <p:nvPicPr>
          <p:cNvPr id="4" name="Tabela 3.1" descr="Estados e símbolos de garfos e filósof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407" y="1325880"/>
            <a:ext cx="5405146" cy="4663440"/>
          </a:xfrm>
          <a:prstGeom prst="rect">
            <a:avLst/>
          </a:prstGeom>
        </p:spPr>
      </p:pic>
      <p:sp>
        <p:nvSpPr>
          <p:cNvPr id="5" name="Ciclo Filósofos"/>
          <p:cNvSpPr/>
          <p:nvPr/>
        </p:nvSpPr>
        <p:spPr>
          <a:xfrm>
            <a:off x="6263640" y="1371600"/>
            <a:ext cx="5376672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6" name="Figura 3.5" descr="Ciclo de vida individual: filósofo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266" y="1508760"/>
            <a:ext cx="2765988" cy="1965960"/>
          </a:xfrm>
          <a:prstGeom prst="rect">
            <a:avLst/>
          </a:prstGeom>
        </p:spPr>
      </p:pic>
      <p:sp>
        <p:nvSpPr>
          <p:cNvPr id="7" name="Ciclo Filósofos texto"/>
          <p:cNvSpPr txBox="1"/>
          <p:nvPr/>
        </p:nvSpPr>
        <p:spPr>
          <a:xfrm>
            <a:off x="9372600" y="1645920"/>
            <a:ext cx="20848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Filósofos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Comem, esperam para pensar, pensam e esperam para comer.</a:t>
            </a:r>
            <a:endParaRPr lang="en-US" sz="1600" dirty="0"/>
          </a:p>
        </p:txBody>
      </p:sp>
      <p:sp>
        <p:nvSpPr>
          <p:cNvPr id="8" name="Ciclo Garfos"/>
          <p:cNvSpPr/>
          <p:nvPr/>
        </p:nvSpPr>
        <p:spPr>
          <a:xfrm>
            <a:off x="6263640" y="3749040"/>
            <a:ext cx="5376672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Figura 3.6" descr="Ciclo de vida individual: garfo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961298"/>
            <a:ext cx="2788920" cy="1815765"/>
          </a:xfrm>
          <a:prstGeom prst="rect">
            <a:avLst/>
          </a:prstGeom>
        </p:spPr>
      </p:pic>
      <p:sp>
        <p:nvSpPr>
          <p:cNvPr id="10" name="Ciclo Garfos texto"/>
          <p:cNvSpPr txBox="1"/>
          <p:nvPr/>
        </p:nvSpPr>
        <p:spPr>
          <a:xfrm>
            <a:off x="9372600" y="4023360"/>
            <a:ext cx="20848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Garfos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Esperam ou são utilizados pelos filósofos.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ACD completo dos filósofos</a:t>
            </a:r>
            <a:endParaRPr lang="en-US" sz="3000" dirty="0"/>
          </a:p>
        </p:txBody>
      </p:sp>
      <p:pic>
        <p:nvPicPr>
          <p:cNvPr id="4" name="Figura 3.7" descr="ACD completo dos filósofos famint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092327"/>
            <a:ext cx="6492240" cy="3130546"/>
          </a:xfrm>
          <a:prstGeom prst="rect">
            <a:avLst/>
          </a:prstGeom>
        </p:spPr>
      </p:pic>
      <p:sp>
        <p:nvSpPr>
          <p:cNvPr id="5" name="Atividade comum"/>
          <p:cNvSpPr/>
          <p:nvPr/>
        </p:nvSpPr>
        <p:spPr>
          <a:xfrm>
            <a:off x="7269480" y="1417320"/>
            <a:ext cx="437083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Atividade comum texto"/>
          <p:cNvSpPr txBox="1"/>
          <p:nvPr/>
        </p:nvSpPr>
        <p:spPr>
          <a:xfrm>
            <a:off x="7525512" y="1636776"/>
            <a:ext cx="385876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 atividade comum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“Come” (filósofo) e “é utilizado” (garfo) são a mesma atividade, vista por cada entidade. Os ciclos se unem por ela.</a:t>
            </a:r>
            <a:endParaRPr lang="en-US" sz="1600" dirty="0"/>
          </a:p>
        </p:txBody>
      </p:sp>
      <p:sp>
        <p:nvSpPr>
          <p:cNvPr id="7" name="Fila fantasma"/>
          <p:cNvSpPr/>
          <p:nvPr/>
        </p:nvSpPr>
        <p:spPr>
          <a:xfrm>
            <a:off x="7269480" y="3794760"/>
            <a:ext cx="4370832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Fila fantasma texto"/>
          <p:cNvSpPr txBox="1"/>
          <p:nvPr/>
        </p:nvSpPr>
        <p:spPr>
          <a:xfrm>
            <a:off x="7525512" y="4014216"/>
            <a:ext cx="385876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A fila fantasma (*)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O filósofo não espera para pensar, mas filas e atividades têm de se alternar. A fila “espera*” dura zero: é uma fila dummy.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Exemplo: o bêbado, a garçonete e o copo</a:t>
            </a:r>
            <a:endParaRPr lang="en-US" sz="3000" dirty="0"/>
          </a:p>
        </p:txBody>
      </p:sp>
      <p:graphicFrame>
        <p:nvGraphicFramePr>
          <p:cNvPr id="12" name="Tabela 3.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667512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3931920"/>
                <a:gridCol w="132588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Entidade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Estado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Bloco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02336">
                <a:tc row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Cliente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Bebendo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Esperando para encher o copo com a garçonete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ESPERA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Enchendo o copo com a garçonete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Pronto para beber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PRONTO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row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Garçonete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Enchendo o copo com o cliente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Esperando para encher um copo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ESPERA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row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B1B1A"/>
                          </a:solidFill>
                        </a:rPr>
                        <a:t>Copo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Sendo esvaziado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Vazio, aguardando encher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VAZIO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Sendo enchido com o cliente e a garçonete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Cheio, aguardando ser bebido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CHEIO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Figura 3.8" descr="Ciclos de vida individuais de clientes, garçonete e cop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359309"/>
            <a:ext cx="4142232" cy="2676342"/>
          </a:xfrm>
          <a:prstGeom prst="rect">
            <a:avLst/>
          </a:prstGeom>
        </p:spPr>
      </p:pic>
      <p:sp>
        <p:nvSpPr>
          <p:cNvPr id="6" name="Atividades"/>
          <p:cNvSpPr/>
          <p:nvPr/>
        </p:nvSpPr>
        <p:spPr>
          <a:xfrm>
            <a:off x="7498080" y="4251960"/>
            <a:ext cx="4142232" cy="1737360"/>
          </a:xfrm>
          <a:prstGeom prst="roundRect">
            <a:avLst>
              <a:gd name="adj" fmla="val 31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Atividades texto"/>
          <p:cNvSpPr txBox="1"/>
          <p:nvPr/>
        </p:nvSpPr>
        <p:spPr>
          <a:xfrm>
            <a:off x="7754112" y="4471416"/>
            <a:ext cx="36301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Duas atividades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ENCHER reúne cliente, garçonete e copo. BEBER reúne cliente e copo.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ACD completo do pub</a:t>
            </a:r>
            <a:endParaRPr lang="en-US" sz="3000" dirty="0"/>
          </a:p>
        </p:txBody>
      </p:sp>
      <p:pic>
        <p:nvPicPr>
          <p:cNvPr id="4" name="Figura 3.9" descr="ACD completo do pu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36294"/>
            <a:ext cx="6675120" cy="3819652"/>
          </a:xfrm>
          <a:prstGeom prst="rect">
            <a:avLst/>
          </a:prstGeom>
        </p:spPr>
      </p:pic>
      <p:sp>
        <p:nvSpPr>
          <p:cNvPr id="5" name="Mensagem"/>
          <p:cNvSpPr txBox="1"/>
          <p:nvPr/>
        </p:nvSpPr>
        <p:spPr>
          <a:xfrm>
            <a:off x="548640" y="5349240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Filas e atividades alternadas tornam o modelo robusto a mudanças. Todo ciclo de vida é fechado.</a:t>
            </a:r>
            <a:endParaRPr lang="en-US" sz="1700" dirty="0"/>
          </a:p>
        </p:txBody>
      </p:sp>
      <p:sp>
        <p:nvSpPr>
          <p:cNvPr id="6" name="Para começar"/>
          <p:cNvSpPr/>
          <p:nvPr/>
        </p:nvSpPr>
        <p:spPr>
          <a:xfrm>
            <a:off x="7498080" y="1417320"/>
            <a:ext cx="414223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Para começar texto"/>
          <p:cNvSpPr txBox="1"/>
          <p:nvPr/>
        </p:nvSpPr>
        <p:spPr>
          <a:xfrm>
            <a:off x="7754112" y="1636776"/>
            <a:ext cx="363016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Para começar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BEBER: cliente em PRONTO e copo em CHEIO. ENCHER: garçonete em ESPERA, copo em VAZIO e cliente em ESPERA.</a:t>
            </a:r>
            <a:endParaRPr lang="en-US" sz="1600" dirty="0"/>
          </a:p>
        </p:txBody>
      </p:sp>
      <p:sp>
        <p:nvSpPr>
          <p:cNvPr id="8" name="Ao terminar"/>
          <p:cNvSpPr/>
          <p:nvPr/>
        </p:nvSpPr>
        <p:spPr>
          <a:xfrm>
            <a:off x="7498080" y="3794760"/>
            <a:ext cx="4142232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Ao terminar texto"/>
          <p:cNvSpPr txBox="1"/>
          <p:nvPr/>
        </p:nvSpPr>
        <p:spPr>
          <a:xfrm>
            <a:off x="7754112" y="4014216"/>
            <a:ext cx="363016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Ao terminar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Depois de ENCHER: garçonete vai para ESPERA, copo para CHEIO. Depois de BEBER: copo vai para VAZIO, cliente para ESPERA.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Simulação manual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Eventos, o método das três fases e o pub passo a passo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Simulação manual e os dois tipos de evento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Evento: mudança no estado do modelo num determinado instante de tempo.</a:t>
            </a:r>
            <a:endParaRPr lang="en-US" sz="2100" dirty="0"/>
          </a:p>
        </p:txBody>
      </p:sp>
      <p:sp>
        <p:nvSpPr>
          <p:cNvPr id="5" name="No papel"/>
          <p:cNvSpPr/>
          <p:nvPr/>
        </p:nvSpPr>
        <p:spPr>
          <a:xfrm>
            <a:off x="548640" y="20116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No papel texto"/>
          <p:cNvSpPr txBox="1"/>
          <p:nvPr/>
        </p:nvSpPr>
        <p:spPr>
          <a:xfrm>
            <a:off x="804672" y="2231136"/>
            <a:ext cx="488289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No papel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Ciclos de vida numa folha grande, uma cor por entidade. Recortes de papel mostram onde cada entidade está: esse é o estado do modelo.</a:t>
            </a:r>
            <a:endParaRPr lang="en-US" sz="1600" dirty="0"/>
          </a:p>
        </p:txBody>
      </p:sp>
      <p:sp>
        <p:nvSpPr>
          <p:cNvPr id="7" name="Evento limite"/>
          <p:cNvSpPr/>
          <p:nvPr/>
        </p:nvSpPr>
        <p:spPr>
          <a:xfrm>
            <a:off x="6245352" y="20116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vento limite texto"/>
          <p:cNvSpPr txBox="1"/>
          <p:nvPr/>
        </p:nvSpPr>
        <p:spPr>
          <a:xfrm>
            <a:off x="6501384" y="2231136"/>
            <a:ext cx="488289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Evento limite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O fim de uma atividade. A duração é amostrada no início, e o término é anotado na lista de eventos futuros: ocorre exatamente ali.</a:t>
            </a:r>
            <a:endParaRPr lang="en-US" sz="1600" dirty="0"/>
          </a:p>
        </p:txBody>
      </p:sp>
      <p:sp>
        <p:nvSpPr>
          <p:cNvPr id="9" name="Prioridades"/>
          <p:cNvSpPr/>
          <p:nvPr/>
        </p:nvSpPr>
        <p:spPr>
          <a:xfrm>
            <a:off x="548640" y="40690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Prioridades texto"/>
          <p:cNvSpPr txBox="1"/>
          <p:nvPr/>
        </p:nvSpPr>
        <p:spPr>
          <a:xfrm>
            <a:off x="804672" y="4288536"/>
            <a:ext cx="488289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Prioridades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A simulação manual obriga a defini-las. No pub completo, a garçonete atende o cliente ou lava os copos primeiro?</a:t>
            </a:r>
            <a:endParaRPr lang="en-US" sz="1600" dirty="0"/>
          </a:p>
        </p:txBody>
      </p:sp>
      <p:sp>
        <p:nvSpPr>
          <p:cNvPr id="11" name="Evento condicional"/>
          <p:cNvSpPr/>
          <p:nvPr/>
        </p:nvSpPr>
        <p:spPr>
          <a:xfrm>
            <a:off x="6245352" y="40690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Evento condicional texto"/>
          <p:cNvSpPr txBox="1"/>
          <p:nvPr/>
        </p:nvSpPr>
        <p:spPr>
          <a:xfrm>
            <a:off x="6501384" y="4288536"/>
            <a:ext cx="488289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Evento condicional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O início de uma atividade. Depende de haver as entidades certas nas filas anteriores: as precondições.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método das três fases</a:t>
            </a:r>
            <a:endParaRPr lang="en-US" sz="3000" dirty="0"/>
          </a:p>
        </p:txBody>
      </p:sp>
      <p:pic>
        <p:nvPicPr>
          <p:cNvPr id="4" name="Figura 3.10" descr="Fluxograma resumido do método das três fas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4828" y="1325880"/>
            <a:ext cx="2570825" cy="4663440"/>
          </a:xfrm>
          <a:prstGeom prst="rect">
            <a:avLst/>
          </a:prstGeom>
        </p:spPr>
      </p:pic>
      <p:sp>
        <p:nvSpPr>
          <p:cNvPr id="5" name="Fase A fundo"/>
          <p:cNvSpPr/>
          <p:nvPr/>
        </p:nvSpPr>
        <p:spPr>
          <a:xfrm>
            <a:off x="3657600" y="1417320"/>
            <a:ext cx="685800" cy="685800"/>
          </a:xfrm>
          <a:prstGeom prst="roundRect">
            <a:avLst>
              <a:gd name="adj" fmla="val 10667"/>
            </a:avLst>
          </a:prstGeom>
          <a:solidFill>
            <a:srgbClr val="070707"/>
          </a:solidFill>
          <a:ln/>
        </p:spPr>
      </p:sp>
      <p:sp>
        <p:nvSpPr>
          <p:cNvPr id="6" name="Fase A"/>
          <p:cNvSpPr txBox="1"/>
          <p:nvPr/>
        </p:nvSpPr>
        <p:spPr>
          <a:xfrm>
            <a:off x="3657600" y="14173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3000" dirty="0"/>
          </a:p>
        </p:txBody>
      </p:sp>
      <p:sp>
        <p:nvSpPr>
          <p:cNvPr id="7" name="Fase A texto"/>
          <p:cNvSpPr txBox="1"/>
          <p:nvPr/>
        </p:nvSpPr>
        <p:spPr>
          <a:xfrm>
            <a:off x="4617720" y="1371600"/>
            <a:ext cx="70225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Fase A · Avance o relógio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Veja os tempos de término das atividades e avance o relógio para a que terminará antes.</a:t>
            </a:r>
            <a:endParaRPr lang="en-US" sz="1600" dirty="0"/>
          </a:p>
        </p:txBody>
      </p:sp>
      <p:sp>
        <p:nvSpPr>
          <p:cNvPr id="8" name="Fase B fundo"/>
          <p:cNvSpPr/>
          <p:nvPr/>
        </p:nvSpPr>
        <p:spPr>
          <a:xfrm>
            <a:off x="3657600" y="2715768"/>
            <a:ext cx="685800" cy="685800"/>
          </a:xfrm>
          <a:prstGeom prst="roundRect">
            <a:avLst>
              <a:gd name="adj" fmla="val 10667"/>
            </a:avLst>
          </a:prstGeom>
          <a:solidFill>
            <a:srgbClr val="070707"/>
          </a:solidFill>
          <a:ln/>
        </p:spPr>
      </p:sp>
      <p:sp>
        <p:nvSpPr>
          <p:cNvPr id="9" name="Fase B"/>
          <p:cNvSpPr txBox="1"/>
          <p:nvPr/>
        </p:nvSpPr>
        <p:spPr>
          <a:xfrm>
            <a:off x="3657600" y="271576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3000" dirty="0"/>
          </a:p>
        </p:txBody>
      </p:sp>
      <p:sp>
        <p:nvSpPr>
          <p:cNvPr id="10" name="Fase B texto"/>
          <p:cNvSpPr txBox="1"/>
          <p:nvPr/>
        </p:nvSpPr>
        <p:spPr>
          <a:xfrm>
            <a:off x="4617720" y="2670048"/>
            <a:ext cx="70225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Fase B · Termine as atividades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Para cada atividade que terminou, mova as entidades para as filas seguintes: são os eventos limite.</a:t>
            </a:r>
            <a:endParaRPr lang="en-US" sz="1600" dirty="0"/>
          </a:p>
        </p:txBody>
      </p:sp>
      <p:sp>
        <p:nvSpPr>
          <p:cNvPr id="11" name="Fase C fundo"/>
          <p:cNvSpPr/>
          <p:nvPr/>
        </p:nvSpPr>
        <p:spPr>
          <a:xfrm>
            <a:off x="3657600" y="4014216"/>
            <a:ext cx="685800" cy="685800"/>
          </a:xfrm>
          <a:prstGeom prst="roundRect">
            <a:avLst>
              <a:gd name="adj" fmla="val 10667"/>
            </a:avLst>
          </a:prstGeom>
          <a:solidFill>
            <a:srgbClr val="070707"/>
          </a:solidFill>
          <a:ln/>
        </p:spPr>
      </p:sp>
      <p:sp>
        <p:nvSpPr>
          <p:cNvPr id="12" name="Fase C"/>
          <p:cNvSpPr txBox="1"/>
          <p:nvPr/>
        </p:nvSpPr>
        <p:spPr>
          <a:xfrm>
            <a:off x="3657600" y="40142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3000" dirty="0"/>
          </a:p>
        </p:txBody>
      </p:sp>
      <p:sp>
        <p:nvSpPr>
          <p:cNvPr id="13" name="Fase C texto"/>
          <p:cNvSpPr txBox="1"/>
          <p:nvPr/>
        </p:nvSpPr>
        <p:spPr>
          <a:xfrm>
            <a:off x="4617720" y="3968496"/>
            <a:ext cx="70225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Fase C · Comece as atividades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Percorra as atividades na ordem da numeração. Inicie as que puderem começar, amostre a duração e anote quando terminam: são os eventos condicionais.</a:t>
            </a:r>
            <a:endParaRPr lang="en-US" sz="1600" dirty="0"/>
          </a:p>
        </p:txBody>
      </p:sp>
      <p:sp>
        <p:nvSpPr>
          <p:cNvPr id="14" name="Estrutura comum"/>
          <p:cNvSpPr/>
          <p:nvPr/>
        </p:nvSpPr>
        <p:spPr>
          <a:xfrm>
            <a:off x="3657600" y="5349240"/>
            <a:ext cx="7982712" cy="640080"/>
          </a:xfrm>
          <a:prstGeom prst="roundRect">
            <a:avLst>
              <a:gd name="adj" fmla="val 8571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Estrutura comum texto"/>
          <p:cNvSpPr txBox="1"/>
          <p:nvPr/>
        </p:nvSpPr>
        <p:spPr>
          <a:xfrm>
            <a:off x="3886200" y="5349240"/>
            <a:ext cx="7525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bg2"/>
                </a:solidFill>
              </a:rPr>
              <a:t>É a estrutura de toda simulação de eventos discretos: relógio, eventos limite, eventos condicionais.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pub na simulação manual: o ponto de partida</a:t>
            </a:r>
            <a:endParaRPr lang="en-US" sz="3000" dirty="0"/>
          </a:p>
        </p:txBody>
      </p:sp>
      <p:pic>
        <p:nvPicPr>
          <p:cNvPr id="4" name="Figura 3.11" descr="ACD do pub com as entidades na configuração in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98321"/>
            <a:ext cx="6766560" cy="4518558"/>
          </a:xfrm>
          <a:prstGeom prst="rect">
            <a:avLst/>
          </a:prstGeom>
        </p:spPr>
      </p:pic>
      <p:sp>
        <p:nvSpPr>
          <p:cNvPr id="5" name="Dados"/>
          <p:cNvSpPr/>
          <p:nvPr/>
        </p:nvSpPr>
        <p:spPr>
          <a:xfrm>
            <a:off x="7589520" y="1417320"/>
            <a:ext cx="4050792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Dados texto"/>
          <p:cNvSpPr txBox="1"/>
          <p:nvPr/>
        </p:nvSpPr>
        <p:spPr>
          <a:xfrm>
            <a:off x="7845552" y="1636776"/>
            <a:ext cx="35387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Os dados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3 copos, 3 clientes e 1 garçonete. Encher: 3 min. Beber: 4 min.</a:t>
            </a:r>
            <a:endParaRPr lang="en-US" sz="1600" dirty="0"/>
          </a:p>
        </p:txBody>
      </p:sp>
      <p:sp>
        <p:nvSpPr>
          <p:cNvPr id="7" name="Prioridade"/>
          <p:cNvSpPr/>
          <p:nvPr/>
        </p:nvSpPr>
        <p:spPr>
          <a:xfrm>
            <a:off x="7589520" y="3017520"/>
            <a:ext cx="4050792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Prioridade texto"/>
          <p:cNvSpPr txBox="1"/>
          <p:nvPr/>
        </p:nvSpPr>
        <p:spPr>
          <a:xfrm>
            <a:off x="7845552" y="3236976"/>
            <a:ext cx="353872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 prioridade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Beber é verificada antes de encher (escolha arbitrária).</a:t>
            </a:r>
            <a:endParaRPr lang="en-US" sz="1600" dirty="0"/>
          </a:p>
        </p:txBody>
      </p:sp>
      <p:sp>
        <p:nvSpPr>
          <p:cNvPr id="9" name="T = 0"/>
          <p:cNvSpPr/>
          <p:nvPr/>
        </p:nvSpPr>
        <p:spPr>
          <a:xfrm>
            <a:off x="7589520" y="4480560"/>
            <a:ext cx="4050792" cy="1508760"/>
          </a:xfrm>
          <a:prstGeom prst="roundRect">
            <a:avLst>
              <a:gd name="adj" fmla="val 3636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T = 0 texto"/>
          <p:cNvSpPr txBox="1"/>
          <p:nvPr/>
        </p:nvSpPr>
        <p:spPr>
          <a:xfrm>
            <a:off x="7845552" y="4700016"/>
            <a:ext cx="3538728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T = 0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Nada termina: a fase B fica vazia. Na fase C, beber não pode começar; encher pode, e termina em 3.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Fase C em T = 0 e fase B em T = 3</a:t>
            </a:r>
            <a:endParaRPr lang="en-US" sz="3000" dirty="0"/>
          </a:p>
        </p:txBody>
      </p:sp>
      <p:pic>
        <p:nvPicPr>
          <p:cNvPr id="4" name="Figura 3.12" descr="Estado do pub, T = 0 · fase 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40993"/>
            <a:ext cx="5394960" cy="3581654"/>
          </a:xfrm>
          <a:prstGeom prst="rect">
            <a:avLst/>
          </a:prstGeom>
        </p:spPr>
      </p:pic>
      <p:sp>
        <p:nvSpPr>
          <p:cNvPr id="5" name="Figura 3.12 legenda"/>
          <p:cNvSpPr txBox="1"/>
          <p:nvPr/>
        </p:nvSpPr>
        <p:spPr>
          <a:xfrm>
            <a:off x="548640" y="5074920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T = 0 · fase C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Encher começa e termina em 3. Só há uma garçonete: um encher por vez.</a:t>
            </a:r>
            <a:endParaRPr lang="en-US" sz="1600" dirty="0"/>
          </a:p>
        </p:txBody>
      </p:sp>
      <p:pic>
        <p:nvPicPr>
          <p:cNvPr id="6" name="Figura 3.13" descr="Estado do pub, T = 3 · fase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352" y="1349985"/>
            <a:ext cx="5394960" cy="3563671"/>
          </a:xfrm>
          <a:prstGeom prst="rect">
            <a:avLst/>
          </a:prstGeom>
        </p:spPr>
      </p:pic>
      <p:sp>
        <p:nvSpPr>
          <p:cNvPr id="7" name="Figura 3.13 legenda"/>
          <p:cNvSpPr txBox="1"/>
          <p:nvPr/>
        </p:nvSpPr>
        <p:spPr>
          <a:xfrm>
            <a:off x="6245352" y="5074920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T = 3 · fase B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Encher termina: copo em CHEIO, cliente em PRONTO, garçonete em ESPERA.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Fase C em T = 3</a:t>
            </a:r>
            <a:endParaRPr lang="en-US" sz="3000" dirty="0"/>
          </a:p>
        </p:txBody>
      </p:sp>
      <p:pic>
        <p:nvPicPr>
          <p:cNvPr id="4" name="Figura 3.14" descr="Estado do pub na fase C, T = 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45311"/>
            <a:ext cx="6766560" cy="4424578"/>
          </a:xfrm>
          <a:prstGeom prst="rect">
            <a:avLst/>
          </a:prstGeom>
        </p:spPr>
      </p:pic>
      <p:sp>
        <p:nvSpPr>
          <p:cNvPr id="5" name="Beber"/>
          <p:cNvSpPr/>
          <p:nvPr/>
        </p:nvSpPr>
        <p:spPr>
          <a:xfrm>
            <a:off x="7589520" y="1417320"/>
            <a:ext cx="4050792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Beber texto"/>
          <p:cNvSpPr txBox="1"/>
          <p:nvPr/>
        </p:nvSpPr>
        <p:spPr>
          <a:xfrm>
            <a:off x="7845552" y="1636776"/>
            <a:ext cx="35387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Beber começa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Há copo cheio e cliente pronto. Termina em 3 + 4 = 7.</a:t>
            </a:r>
            <a:endParaRPr lang="en-US" sz="1600" dirty="0"/>
          </a:p>
        </p:txBody>
      </p:sp>
      <p:sp>
        <p:nvSpPr>
          <p:cNvPr id="7" name="Encher"/>
          <p:cNvSpPr/>
          <p:nvPr/>
        </p:nvSpPr>
        <p:spPr>
          <a:xfrm>
            <a:off x="7589520" y="3017520"/>
            <a:ext cx="4050792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ncher texto"/>
          <p:cNvSpPr txBox="1"/>
          <p:nvPr/>
        </p:nvSpPr>
        <p:spPr>
          <a:xfrm>
            <a:off x="7845552" y="3236976"/>
            <a:ext cx="35387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Encher começa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Há copo, cliente e garçonete. Termina em 3 + 3 = 6.</a:t>
            </a:r>
            <a:endParaRPr lang="en-US" sz="1600" dirty="0"/>
          </a:p>
        </p:txBody>
      </p:sp>
      <p:sp>
        <p:nvSpPr>
          <p:cNvPr id="9" name="Depois"/>
          <p:cNvSpPr/>
          <p:nvPr/>
        </p:nvSpPr>
        <p:spPr>
          <a:xfrm>
            <a:off x="7589520" y="4617720"/>
            <a:ext cx="4050792" cy="1371600"/>
          </a:xfrm>
          <a:prstGeom prst="roundRect">
            <a:avLst>
              <a:gd name="adj" fmla="val 4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Depois texto"/>
          <p:cNvSpPr txBox="1"/>
          <p:nvPr/>
        </p:nvSpPr>
        <p:spPr>
          <a:xfrm>
            <a:off x="7845552" y="4837176"/>
            <a:ext cx="353872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E depois?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Relógio para T = 6, e as fases B e C de novo.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tabela da simulação manual</a:t>
            </a:r>
            <a:endParaRPr lang="en-US" sz="3000" dirty="0"/>
          </a:p>
        </p:txBody>
      </p:sp>
      <p:graphicFrame>
        <p:nvGraphicFramePr>
          <p:cNvPr id="20" name="Tabela 3.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722376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874520"/>
                <a:gridCol w="40233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Fase 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Fase B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Fase C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 = 0 min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—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começa e termina em 3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 = 3 min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termina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Beber começa e termina em 7</a:t>
                      </a:r>
                      <a:endParaRPr lang="en-US" sz="1450" dirty="0"/>
                    </a:p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começa e termina em 6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 = 6 min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termina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Beber começa e termina em 10</a:t>
                      </a:r>
                      <a:endParaRPr lang="en-US" sz="1450" dirty="0"/>
                    </a:p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começa e termina em 9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 = 7 min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Beber termina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—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 = 9 min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termina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Beber começa e termina em 13</a:t>
                      </a:r>
                      <a:endParaRPr lang="en-US" sz="1450" dirty="0"/>
                    </a:p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começa e termina em 12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 = 10 min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Beber termina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—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 = 12 min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termina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Beber começa e termina em 16</a:t>
                      </a:r>
                      <a:endParaRPr lang="en-US" sz="1450" dirty="0"/>
                    </a:p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Encher começa e termina em 15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Figura 3.15" descr="O pub ao fim de cada fase até T = 12 minut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2440" y="1368468"/>
            <a:ext cx="3547872" cy="4578265"/>
          </a:xfrm>
          <a:prstGeom prst="rect">
            <a:avLst/>
          </a:prstGeom>
        </p:spPr>
      </p:pic>
      <p:sp>
        <p:nvSpPr>
          <p:cNvPr id="6" name="Utilização"/>
          <p:cNvSpPr txBox="1"/>
          <p:nvPr/>
        </p:nvSpPr>
        <p:spPr>
          <a:xfrm>
            <a:off x="548640" y="4983480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100%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  utilização da garçonete de 0 a 12 min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Outras estratégias de simulação</a:t>
            </a:r>
            <a:endParaRPr lang="en-US" sz="3000" dirty="0"/>
          </a:p>
        </p:txBody>
      </p:sp>
      <p:sp>
        <p:nvSpPr>
          <p:cNvPr id="4" name="Evento"/>
          <p:cNvSpPr/>
          <p:nvPr/>
        </p:nvSpPr>
        <p:spPr>
          <a:xfrm>
            <a:off x="548640" y="1417320"/>
            <a:ext cx="352044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vento texto"/>
          <p:cNvSpPr txBox="1"/>
          <p:nvPr/>
        </p:nvSpPr>
        <p:spPr>
          <a:xfrm>
            <a:off x="804672" y="1673352"/>
            <a:ext cx="3008376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3"/>
                </a:solidFill>
              </a:rPr>
              <a:t>ESTRATÉGIA DE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2400" b="1" dirty="0">
                <a:solidFill>
                  <a:schemeClr val="tx1"/>
                </a:solidFill>
              </a:rPr>
              <a:t>Evento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O analista diz quando as ações ocorrem. Uma lista de eventos futuros (LEF) guarda os eventos, e o relógio salta para o mais próximo.</a:t>
            </a:r>
            <a:endParaRPr lang="en-US" sz="1600" dirty="0"/>
          </a:p>
        </p:txBody>
      </p:sp>
      <p:sp>
        <p:nvSpPr>
          <p:cNvPr id="6" name="Atividade"/>
          <p:cNvSpPr/>
          <p:nvPr/>
        </p:nvSpPr>
        <p:spPr>
          <a:xfrm>
            <a:off x="4343400" y="1417320"/>
            <a:ext cx="352044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Atividade texto"/>
          <p:cNvSpPr txBox="1"/>
          <p:nvPr/>
        </p:nvSpPr>
        <p:spPr>
          <a:xfrm>
            <a:off x="4599432" y="1673352"/>
            <a:ext cx="3008376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3"/>
                </a:solidFill>
              </a:rPr>
              <a:t>ESTRATÉGIA DE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2400" b="1" dirty="0">
                <a:solidFill>
                  <a:schemeClr val="tx1"/>
                </a:solidFill>
              </a:rPr>
              <a:t>Atividade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O analista diz por que as ações ocorrem: as precondições. A simulação varre as atividades uma a uma, testando início e fim.</a:t>
            </a:r>
            <a:endParaRPr lang="en-US" sz="1600" dirty="0"/>
          </a:p>
        </p:txBody>
      </p:sp>
      <p:sp>
        <p:nvSpPr>
          <p:cNvPr id="8" name="Processo"/>
          <p:cNvSpPr/>
          <p:nvPr/>
        </p:nvSpPr>
        <p:spPr>
          <a:xfrm>
            <a:off x="8138160" y="1417320"/>
            <a:ext cx="352044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Processo texto"/>
          <p:cNvSpPr txBox="1"/>
          <p:nvPr/>
        </p:nvSpPr>
        <p:spPr>
          <a:xfrm>
            <a:off x="8394192" y="1673352"/>
            <a:ext cx="3008376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3"/>
                </a:solidFill>
              </a:rPr>
              <a:t>ESTRATÉGIA DE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2400" b="1" dirty="0">
                <a:solidFill>
                  <a:schemeClr val="tx1"/>
                </a:solidFill>
              </a:rPr>
              <a:t>Processo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O analista descreve a sequência de ações de cada entidade, como uma simulação por entidade, sincronizada pelas interações.</a:t>
            </a:r>
            <a:endParaRPr lang="en-US" sz="1600" dirty="0"/>
          </a:p>
        </p:txBody>
      </p:sp>
      <p:sp>
        <p:nvSpPr>
          <p:cNvPr id="10" name="Três fases"/>
          <p:cNvSpPr/>
          <p:nvPr/>
        </p:nvSpPr>
        <p:spPr>
          <a:xfrm>
            <a:off x="548640" y="4617720"/>
            <a:ext cx="11091672" cy="1371600"/>
          </a:xfrm>
          <a:prstGeom prst="roundRect">
            <a:avLst>
              <a:gd name="adj" fmla="val 4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Três fases texto"/>
          <p:cNvSpPr txBox="1"/>
          <p:nvPr/>
        </p:nvSpPr>
        <p:spPr>
          <a:xfrm>
            <a:off x="804672" y="4837176"/>
            <a:ext cx="1057960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Três fases = evento + atividade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A estratégia de evento é mais popular nos Estados Unidos; a de atividade e o método das três fases, no Reino Unido.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ACD ampliado e especificação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Sistemas abertos, atributos e o documento que descreve o modelo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Sistemas abertos e atributos: o pub completo</a:t>
            </a:r>
            <a:endParaRPr lang="en-US" sz="3000" dirty="0"/>
          </a:p>
        </p:txBody>
      </p:sp>
      <p:pic>
        <p:nvPicPr>
          <p:cNvPr id="4" name="Figura 3.16" descr="ACD do pub completo, com porta, atributo sede e lavagem de cop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2926" y="1325880"/>
            <a:ext cx="3777386" cy="4663440"/>
          </a:xfrm>
          <a:prstGeom prst="rect">
            <a:avLst/>
          </a:prstGeom>
        </p:spPr>
      </p:pic>
      <p:sp>
        <p:nvSpPr>
          <p:cNvPr id="5" name="Ampliações"/>
          <p:cNvSpPr txBox="1"/>
          <p:nvPr/>
        </p:nvSpPr>
        <p:spPr>
          <a:xfrm>
            <a:off x="548640" y="1417320"/>
            <a:ext cx="68580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Porta e fila externa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Em sistemas não conservativos, uma entidade fictícia, a porta (uma unidade), controla as chegadas. Uma fila externa fecha o ciclo de quem entra e sai.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2100" b="1" dirty="0">
                <a:solidFill>
                  <a:schemeClr val="tx1"/>
                </a:solidFill>
              </a:rPr>
              <a:t>Atributo “sede”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Valor que a entidade carrega e que muda. Ao entrar, o cliente sorteia quantos drinks quer; a cada copo, sede = sede − 1. Com sede = 0, sai.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2100" b="1" dirty="0">
                <a:solidFill>
                  <a:schemeClr val="tx1"/>
                </a:solidFill>
              </a:rPr>
              <a:t>Lavar copos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A garçonete passa a alternar entre encher e lavar os copos.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2100" b="1" dirty="0">
                <a:solidFill>
                  <a:schemeClr val="tx1"/>
                </a:solidFill>
              </a:rPr>
              <a:t>Numerar as atividades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Na simulação manual, a prioridade segue estritamente a numeração.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ACD: vantagens e limites</a:t>
            </a:r>
            <a:endParaRPr lang="en-US" sz="3000" dirty="0"/>
          </a:p>
        </p:txBody>
      </p:sp>
      <p:sp>
        <p:nvSpPr>
          <p:cNvPr id="4" name="Vantagens"/>
          <p:cNvSpPr/>
          <p:nvPr/>
        </p:nvSpPr>
        <p:spPr>
          <a:xfrm>
            <a:off x="548640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Vantagens texto"/>
          <p:cNvSpPr txBox="1"/>
          <p:nvPr/>
        </p:nvSpPr>
        <p:spPr>
          <a:xfrm>
            <a:off x="804672" y="1664208"/>
            <a:ext cx="488289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tx1"/>
                </a:solidFill>
              </a:rPr>
              <a:t>Vantagens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50" dirty="0">
                <a:solidFill>
                  <a:schemeClr val="accent4"/>
                </a:solidFill>
              </a:rPr>
              <a:t>Simplicidade: um modelo conceitual com apenas dois símbolos.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50" dirty="0">
                <a:solidFill>
                  <a:schemeClr val="accent4"/>
                </a:solidFill>
              </a:rPr>
              <a:t>Mostra explicitamente as interações entre os objetos e seus fluxos.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50" dirty="0">
                <a:solidFill>
                  <a:schemeClr val="accent4"/>
                </a:solidFill>
              </a:rPr>
              <a:t>Fácil de entender e de usar.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50" dirty="0">
                <a:solidFill>
                  <a:schemeClr val="accent4"/>
                </a:solidFill>
              </a:rPr>
              <a:t>Serve à simulação manual e de base a simuladores, como o VS7 da Universidade de Brunel.</a:t>
            </a:r>
            <a:endParaRPr lang="en-US" sz="1600" dirty="0"/>
          </a:p>
        </p:txBody>
      </p:sp>
      <p:sp>
        <p:nvSpPr>
          <p:cNvPr id="6" name="Desvantagens"/>
          <p:cNvSpPr/>
          <p:nvPr/>
        </p:nvSpPr>
        <p:spPr>
          <a:xfrm>
            <a:off x="6245352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Desvantagens texto"/>
          <p:cNvSpPr txBox="1"/>
          <p:nvPr/>
        </p:nvSpPr>
        <p:spPr>
          <a:xfrm>
            <a:off x="6501384" y="1664208"/>
            <a:ext cx="488289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2"/>
                </a:solidFill>
              </a:rPr>
              <a:t>Desvantagens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50" dirty="0">
                <a:solidFill>
                  <a:schemeClr val="bg2"/>
                </a:solidFill>
              </a:rPr>
              <a:t>Com sistemas mais complexos, os diagramas ficam ininteligíveis.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50" dirty="0">
                <a:solidFill>
                  <a:schemeClr val="bg2"/>
                </a:solidFill>
              </a:rPr>
              <a:t>É difícil capturar lógica complexa: disciplinas de fila e atribuições condicionais de atributos não aparecem.</a:t>
            </a:r>
            <a:pPr indent="0" marL="0">
              <a:buNone/>
            </a:pP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2100" b="1" dirty="0">
                <a:solidFill>
                  <a:schemeClr val="bg2"/>
                </a:solidFill>
              </a:rPr>
              <a:t>“O ACD mostra o fluxo lógico, mas não a lógica em profundidade.” Paul (1993)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Especificação do modelo de simulação</a:t>
            </a:r>
            <a:endParaRPr lang="en-US" sz="3000" dirty="0"/>
          </a:p>
        </p:txBody>
      </p:sp>
      <p:sp>
        <p:nvSpPr>
          <p:cNvPr id="4" name="Introdução"/>
          <p:cNvSpPr txBox="1"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Documento em linguagem natural, que pode incluir o ACD ou fluxogramas. A modelagem conceitual é pouco explorada e a menos compreendida (Robinson, 2006).</a:t>
            </a:r>
            <a:endParaRPr lang="en-US" sz="1600" dirty="0"/>
          </a:p>
        </p:txBody>
      </p:sp>
      <p:sp>
        <p:nvSpPr>
          <p:cNvPr id="5" name="Objetivos"/>
          <p:cNvSpPr/>
          <p:nvPr/>
        </p:nvSpPr>
        <p:spPr>
          <a:xfrm>
            <a:off x="548640" y="2057400"/>
            <a:ext cx="352044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Objetivos texto"/>
          <p:cNvSpPr txBox="1"/>
          <p:nvPr/>
        </p:nvSpPr>
        <p:spPr>
          <a:xfrm>
            <a:off x="804672" y="2276856"/>
            <a:ext cx="300837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Objetivos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Problema a identificar ou meta a verificar. Ex.: atendentes por horário para um nível de serviço 90/20.</a:t>
            </a:r>
            <a:endParaRPr lang="en-US" sz="1600" dirty="0"/>
          </a:p>
        </p:txBody>
      </p:sp>
      <p:sp>
        <p:nvSpPr>
          <p:cNvPr id="7" name="Conteúdo"/>
          <p:cNvSpPr/>
          <p:nvPr/>
        </p:nvSpPr>
        <p:spPr>
          <a:xfrm>
            <a:off x="4343400" y="2057400"/>
            <a:ext cx="352044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Conteúdo texto"/>
          <p:cNvSpPr txBox="1"/>
          <p:nvPr/>
        </p:nvSpPr>
        <p:spPr>
          <a:xfrm>
            <a:off x="4599432" y="2276856"/>
            <a:ext cx="300837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Conteúdo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Escopo, nível de detalhamento e processos (ACD, fluxograma, layout), também descritos em texto.</a:t>
            </a:r>
            <a:endParaRPr lang="en-US" sz="1600" dirty="0"/>
          </a:p>
        </p:txBody>
      </p:sp>
      <p:sp>
        <p:nvSpPr>
          <p:cNvPr id="9" name="Entradas"/>
          <p:cNvSpPr/>
          <p:nvPr/>
        </p:nvSpPr>
        <p:spPr>
          <a:xfrm>
            <a:off x="8138160" y="2057400"/>
            <a:ext cx="352044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Entradas texto"/>
          <p:cNvSpPr txBox="1"/>
          <p:nvPr/>
        </p:nvSpPr>
        <p:spPr>
          <a:xfrm>
            <a:off x="8394192" y="2276856"/>
            <a:ext cx="300837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Entradas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Parâmetros do simulador, com um memorial: cada dado e seu modelo probabilístico (Cap. 2).</a:t>
            </a:r>
            <a:endParaRPr lang="en-US" sz="1600" dirty="0"/>
          </a:p>
        </p:txBody>
      </p:sp>
      <p:sp>
        <p:nvSpPr>
          <p:cNvPr id="11" name="Saídas"/>
          <p:cNvSpPr/>
          <p:nvPr/>
        </p:nvSpPr>
        <p:spPr>
          <a:xfrm>
            <a:off x="548640" y="4069080"/>
            <a:ext cx="352044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Saídas texto"/>
          <p:cNvSpPr txBox="1"/>
          <p:nvPr/>
        </p:nvSpPr>
        <p:spPr>
          <a:xfrm>
            <a:off x="804672" y="4288536"/>
            <a:ext cx="300837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Saídas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Medidas de desempenho: peças por hora, espera média em fila, utilização dos operadores.</a:t>
            </a:r>
            <a:endParaRPr lang="en-US" sz="1600" dirty="0"/>
          </a:p>
        </p:txBody>
      </p:sp>
      <p:sp>
        <p:nvSpPr>
          <p:cNvPr id="13" name="Hipóteses e simplificações"/>
          <p:cNvSpPr/>
          <p:nvPr/>
        </p:nvSpPr>
        <p:spPr>
          <a:xfrm>
            <a:off x="4343400" y="4069080"/>
            <a:ext cx="352044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Hipóteses e simplificações texto"/>
          <p:cNvSpPr txBox="1"/>
          <p:nvPr/>
        </p:nvSpPr>
        <p:spPr>
          <a:xfrm>
            <a:off x="4599432" y="4288536"/>
            <a:ext cx="300837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Hipóteses e simplificações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Premissas tidas como verdadeiras. Ex.: “o maior navio a atracar terá 200 m”.</a:t>
            </a:r>
            <a:endParaRPr lang="en-US" sz="1600" dirty="0"/>
          </a:p>
        </p:txBody>
      </p:sp>
      <p:sp>
        <p:nvSpPr>
          <p:cNvPr id="15" name="Definição de rodadas"/>
          <p:cNvSpPr/>
          <p:nvPr/>
        </p:nvSpPr>
        <p:spPr>
          <a:xfrm>
            <a:off x="8138160" y="4069080"/>
            <a:ext cx="352044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Definição de rodadas texto"/>
          <p:cNvSpPr txBox="1"/>
          <p:nvPr/>
        </p:nvSpPr>
        <p:spPr>
          <a:xfrm>
            <a:off x="8394192" y="4288536"/>
            <a:ext cx="300837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Definição de rodadas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Cenários (conjuntos fixos de dados de entrada), DOE ou otimização (Cap. 7).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Por que escrever a especificação</a:t>
            </a:r>
            <a:endParaRPr lang="en-US" sz="3000" dirty="0"/>
          </a:p>
        </p:txBody>
      </p:sp>
      <p:sp>
        <p:nvSpPr>
          <p:cNvPr id="4" name="Vantagem 1 fundo"/>
          <p:cNvSpPr/>
          <p:nvPr/>
        </p:nvSpPr>
        <p:spPr>
          <a:xfrm>
            <a:off x="548640" y="141732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5" name="Vantagem 1"/>
          <p:cNvSpPr txBox="1"/>
          <p:nvPr/>
        </p:nvSpPr>
        <p:spPr>
          <a:xfrm>
            <a:off x="548640" y="14173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Vantagem 1 texto"/>
          <p:cNvSpPr txBox="1"/>
          <p:nvPr/>
        </p:nvSpPr>
        <p:spPr>
          <a:xfrm>
            <a:off x="1371600" y="1399032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Corrigir no papel é mais fácil que no modelo computacional.</a:t>
            </a:r>
            <a:endParaRPr lang="en-US" sz="1750" dirty="0"/>
          </a:p>
        </p:txBody>
      </p:sp>
      <p:sp>
        <p:nvSpPr>
          <p:cNvPr id="7" name="Vantagem 2 fundo"/>
          <p:cNvSpPr/>
          <p:nvPr/>
        </p:nvSpPr>
        <p:spPr>
          <a:xfrm>
            <a:off x="548640" y="237744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8" name="Vantagem 2"/>
          <p:cNvSpPr txBox="1"/>
          <p:nvPr/>
        </p:nvSpPr>
        <p:spPr>
          <a:xfrm>
            <a:off x="548640" y="2377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Vantagem 2 texto"/>
          <p:cNvSpPr txBox="1"/>
          <p:nvPr/>
        </p:nvSpPr>
        <p:spPr>
          <a:xfrm>
            <a:off x="1371600" y="2359152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Permite subcontratar quem vai construir o modelo computacional.</a:t>
            </a:r>
            <a:endParaRPr lang="en-US" sz="1750" dirty="0"/>
          </a:p>
        </p:txBody>
      </p:sp>
      <p:sp>
        <p:nvSpPr>
          <p:cNvPr id="10" name="Vantagem 3 fundo"/>
          <p:cNvSpPr/>
          <p:nvPr/>
        </p:nvSpPr>
        <p:spPr>
          <a:xfrm>
            <a:off x="548640" y="333756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11" name="Vantagem 3"/>
          <p:cNvSpPr txBox="1"/>
          <p:nvPr/>
        </p:nvSpPr>
        <p:spPr>
          <a:xfrm>
            <a:off x="548640" y="33375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Vantagem 3 texto"/>
          <p:cNvSpPr txBox="1"/>
          <p:nvPr/>
        </p:nvSpPr>
        <p:spPr>
          <a:xfrm>
            <a:off x="1371600" y="3319272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Documenta a modelagem, que pode ser resgatada depois.</a:t>
            </a:r>
            <a:endParaRPr lang="en-US" sz="1750" dirty="0"/>
          </a:p>
        </p:txBody>
      </p:sp>
      <p:sp>
        <p:nvSpPr>
          <p:cNvPr id="13" name="Vantagem 4 fundo"/>
          <p:cNvSpPr/>
          <p:nvPr/>
        </p:nvSpPr>
        <p:spPr>
          <a:xfrm>
            <a:off x="548640" y="429768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14" name="Vantagem 4"/>
          <p:cNvSpPr txBox="1"/>
          <p:nvPr/>
        </p:nvSpPr>
        <p:spPr>
          <a:xfrm>
            <a:off x="548640" y="42976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Vantagem 4 texto"/>
          <p:cNvSpPr txBox="1"/>
          <p:nvPr/>
        </p:nvSpPr>
        <p:spPr>
          <a:xfrm>
            <a:off x="1371600" y="4279392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Protege a relação entre os envolvidos, que especificações incompletas comprometem.</a:t>
            </a:r>
            <a:endParaRPr lang="en-US" sz="1750" dirty="0"/>
          </a:p>
        </p:txBody>
      </p:sp>
      <p:sp>
        <p:nvSpPr>
          <p:cNvPr id="16" name="Mensagem"/>
          <p:cNvSpPr txBox="1"/>
          <p:nvPr/>
        </p:nvSpPr>
        <p:spPr>
          <a:xfrm>
            <a:off x="548640" y="5349240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E força a pensar antes sobre o modelo (Chwif et al., 2009). O Apêndice V traz uma especificação completa.</a:t>
            </a:r>
            <a:endParaRPr lang="en-US" sz="1550" dirty="0"/>
          </a:p>
        </p:txBody>
      </p:sp>
      <p:sp>
        <p:nvSpPr>
          <p:cNvPr id="17" name="Diálogo"/>
          <p:cNvSpPr/>
          <p:nvPr/>
        </p:nvSpPr>
        <p:spPr>
          <a:xfrm>
            <a:off x="6245352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8" name="Diálogo texto"/>
          <p:cNvSpPr txBox="1"/>
          <p:nvPr/>
        </p:nvSpPr>
        <p:spPr>
          <a:xfrm>
            <a:off x="6501384" y="1691640"/>
            <a:ext cx="4882896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2"/>
                </a:solidFill>
              </a:rPr>
              <a:t>Cliente: </a:t>
            </a:r>
            <a:pPr indent="0" marL="0">
              <a:buNone/>
            </a:pPr>
            <a:r>
              <a:rPr lang="en-US" sz="1950" dirty="0">
                <a:solidFill>
                  <a:schemeClr val="bg2"/>
                </a:solidFill>
              </a:rPr>
              <a:t>Você não incluiu no modelo o nível de estoque da matéria-prima 1.</a:t>
            </a:r>
            <a:endParaRPr lang="en-US" sz="195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950" b="1" dirty="0">
                <a:solidFill>
                  <a:schemeClr val="accent2"/>
                </a:solidFill>
              </a:rPr>
              <a:t>Analista: </a:t>
            </a:r>
            <a:pPr indent="0" marL="0">
              <a:buNone/>
            </a:pPr>
            <a:r>
              <a:rPr lang="en-US" sz="1950" dirty="0">
                <a:solidFill>
                  <a:schemeClr val="bg2"/>
                </a:solidFill>
              </a:rPr>
              <a:t>Desculpe-me, Sr. Pacácio. Mas, segundo a hipótese H7, “as matérias-primas serão consideradas sempre disponíveis”. E foi o senhor quem validou esta especificação.</a:t>
            </a:r>
            <a:endParaRPr lang="en-US" sz="195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950" b="1" dirty="0">
                <a:solidFill>
                  <a:schemeClr val="accent2"/>
                </a:solidFill>
              </a:rPr>
              <a:t>Cliente: </a:t>
            </a:r>
            <a:pPr indent="0" marL="0">
              <a:buNone/>
            </a:pPr>
            <a:r>
              <a:rPr lang="en-US" sz="1950" dirty="0">
                <a:solidFill>
                  <a:schemeClr val="bg2"/>
                </a:solidFill>
              </a:rPr>
              <a:t>Não, tudo bem… Não tinha muita importância mesmo…</a:t>
            </a:r>
            <a:endParaRPr lang="en-US" sz="1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Complexidade dos modelos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Leitura complementar: escopo, detalhamento e a arte de simplificar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Acurácia × complexidade</a:t>
            </a:r>
            <a:endParaRPr lang="en-US" sz="3000" dirty="0"/>
          </a:p>
        </p:txBody>
      </p:sp>
      <p:pic>
        <p:nvPicPr>
          <p:cNvPr id="4" name="Figura 3.18" descr="Curva de acurácia em função da complexidade do modelo, com os pontos A, B e 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20246"/>
            <a:ext cx="5943600" cy="4274707"/>
          </a:xfrm>
          <a:prstGeom prst="rect">
            <a:avLst/>
          </a:prstGeom>
        </p:spPr>
      </p:pic>
      <p:sp>
        <p:nvSpPr>
          <p:cNvPr id="5" name="Introdução"/>
          <p:cNvSpPr txBox="1"/>
          <p:nvPr/>
        </p:nvSpPr>
        <p:spPr>
          <a:xfrm>
            <a:off x="6812280" y="1371600"/>
            <a:ext cx="48280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Complexidade = escopo × nível de detalhamento. Nenhum modelo chega a 100% de acurácia.</a:t>
            </a:r>
            <a:endParaRPr lang="en-US" sz="1800" dirty="0"/>
          </a:p>
        </p:txBody>
      </p:sp>
      <p:sp>
        <p:nvSpPr>
          <p:cNvPr id="6" name="Ponto A fundo"/>
          <p:cNvSpPr/>
          <p:nvPr/>
        </p:nvSpPr>
        <p:spPr>
          <a:xfrm>
            <a:off x="6812280" y="246888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7" name="Ponto A"/>
          <p:cNvSpPr txBox="1"/>
          <p:nvPr/>
        </p:nvSpPr>
        <p:spPr>
          <a:xfrm>
            <a:off x="6812280" y="24688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2600" dirty="0"/>
          </a:p>
        </p:txBody>
      </p:sp>
      <p:sp>
        <p:nvSpPr>
          <p:cNvPr id="8" name="Ponto A texto"/>
          <p:cNvSpPr txBox="1"/>
          <p:nvPr/>
        </p:nvSpPr>
        <p:spPr>
          <a:xfrm>
            <a:off x="7589520" y="2423160"/>
            <a:ext cx="40507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 melhor relação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Daqui em diante, cada ganho de acurácia custa muita complexidade.</a:t>
            </a:r>
            <a:endParaRPr lang="en-US" sz="1600" dirty="0"/>
          </a:p>
        </p:txBody>
      </p:sp>
      <p:sp>
        <p:nvSpPr>
          <p:cNvPr id="9" name="Ponto B fundo"/>
          <p:cNvSpPr/>
          <p:nvPr/>
        </p:nvSpPr>
        <p:spPr>
          <a:xfrm>
            <a:off x="6812280" y="3675888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10" name="Ponto B"/>
          <p:cNvSpPr txBox="1"/>
          <p:nvPr/>
        </p:nvSpPr>
        <p:spPr>
          <a:xfrm>
            <a:off x="6812280" y="367588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2600" dirty="0"/>
          </a:p>
        </p:txBody>
      </p:sp>
      <p:sp>
        <p:nvSpPr>
          <p:cNvPr id="11" name="Ponto B texto"/>
          <p:cNvSpPr txBox="1"/>
          <p:nvPr/>
        </p:nvSpPr>
        <p:spPr>
          <a:xfrm>
            <a:off x="7589520" y="3630168"/>
            <a:ext cx="40507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Pouco a mais, muito mais caro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Acurácia só um pouco maior que A, com complexidade bem maior.</a:t>
            </a:r>
            <a:endParaRPr lang="en-US" sz="1600" dirty="0"/>
          </a:p>
        </p:txBody>
      </p:sp>
      <p:sp>
        <p:nvSpPr>
          <p:cNvPr id="12" name="Ponto C fundo"/>
          <p:cNvSpPr/>
          <p:nvPr/>
        </p:nvSpPr>
        <p:spPr>
          <a:xfrm>
            <a:off x="6812280" y="4882896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13" name="Ponto C"/>
          <p:cNvSpPr txBox="1"/>
          <p:nvPr/>
        </p:nvSpPr>
        <p:spPr>
          <a:xfrm>
            <a:off x="6812280" y="488289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2600" dirty="0"/>
          </a:p>
        </p:txBody>
      </p:sp>
      <p:sp>
        <p:nvSpPr>
          <p:cNvPr id="14" name="Ponto C texto"/>
          <p:cNvSpPr txBox="1"/>
          <p:nvPr/>
        </p:nvSpPr>
        <p:spPr>
          <a:xfrm>
            <a:off x="7589520" y="4837176"/>
            <a:ext cx="40507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Pior e mais caro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Detalhes sem dados ou conhecimento derrubam a acurácia, depois de muito tempo e dinheiro.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Um modelo simples é preferível</a:t>
            </a:r>
            <a:endParaRPr lang="en-US" sz="3000" dirty="0"/>
          </a:p>
        </p:txBody>
      </p:sp>
      <p:sp>
        <p:nvSpPr>
          <p:cNvPr id="4" name="Introdução"/>
          <p:cNvSpPr txBox="1"/>
          <p:nvPr/>
        </p:nvSpPr>
        <p:spPr>
          <a:xfrm>
            <a:off x="548640" y="13716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Mais fácil de compreender, modificar, implementar, analisar e de jogar fora. “A simplificação é a essência da simulação.”</a:t>
            </a:r>
            <a:endParaRPr lang="en-US" sz="1800" dirty="0"/>
          </a:p>
        </p:txBody>
      </p:sp>
      <p:sp>
        <p:nvSpPr>
          <p:cNvPr id="5" name="Numa tarde de sexta"/>
          <p:cNvSpPr/>
          <p:nvPr/>
        </p:nvSpPr>
        <p:spPr>
          <a:xfrm>
            <a:off x="548640" y="2331720"/>
            <a:ext cx="3520440" cy="365760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Numa tarde de sexta destaque"/>
          <p:cNvSpPr txBox="1"/>
          <p:nvPr/>
        </p:nvSpPr>
        <p:spPr>
          <a:xfrm>
            <a:off x="804672" y="2587752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US$ 150 mil</a:t>
            </a:r>
            <a:endParaRPr lang="en-US" sz="3800" dirty="0"/>
          </a:p>
        </p:txBody>
      </p:sp>
      <p:sp>
        <p:nvSpPr>
          <p:cNvPr id="7" name="Numa tarde de sexta texto"/>
          <p:cNvSpPr txBox="1"/>
          <p:nvPr/>
        </p:nvSpPr>
        <p:spPr>
          <a:xfrm>
            <a:off x="804672" y="3474720"/>
            <a:ext cx="300837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Numa tarde de sexta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Um modelo pequeno mostrou que certos equipamentos não precisavam ser comprados (Robinson, 1994).</a:t>
            </a:r>
            <a:endParaRPr lang="en-US" sz="1600" dirty="0"/>
          </a:p>
        </p:txBody>
      </p:sp>
      <p:sp>
        <p:nvSpPr>
          <p:cNvPr id="8" name="Um monstro validado"/>
          <p:cNvSpPr/>
          <p:nvPr/>
        </p:nvSpPr>
        <p:spPr>
          <a:xfrm>
            <a:off x="4343400" y="2331720"/>
            <a:ext cx="3520440" cy="365760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Um monstro validado destaque"/>
          <p:cNvSpPr txBox="1"/>
          <p:nvPr/>
        </p:nvSpPr>
        <p:spPr>
          <a:xfrm>
            <a:off x="4599432" y="2587752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9 meses</a:t>
            </a:r>
            <a:endParaRPr lang="en-US" sz="3800" dirty="0"/>
          </a:p>
        </p:txBody>
      </p:sp>
      <p:sp>
        <p:nvSpPr>
          <p:cNvPr id="10" name="Um monstro validado texto"/>
          <p:cNvSpPr txBox="1"/>
          <p:nvPr/>
        </p:nvSpPr>
        <p:spPr>
          <a:xfrm>
            <a:off x="4599432" y="3474720"/>
            <a:ext cx="300837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Um monstro validado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Um modelo enorme provou uma economia de 2 a 3 veículos: desprezível diante do custo do estudo.</a:t>
            </a:r>
            <a:endParaRPr lang="en-US" sz="1600" dirty="0"/>
          </a:p>
        </p:txBody>
      </p:sp>
      <p:sp>
        <p:nvSpPr>
          <p:cNvPr id="11" name="Simples demais também falha"/>
          <p:cNvSpPr/>
          <p:nvPr/>
        </p:nvSpPr>
        <p:spPr>
          <a:xfrm>
            <a:off x="8138160" y="2331720"/>
            <a:ext cx="3520440" cy="3657600"/>
          </a:xfrm>
          <a:prstGeom prst="roundRect">
            <a:avLst>
              <a:gd name="adj" fmla="val 15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Simples demais também falha destaque"/>
          <p:cNvSpPr txBox="1"/>
          <p:nvPr/>
        </p:nvSpPr>
        <p:spPr>
          <a:xfrm>
            <a:off x="8394192" y="2587752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2 AGVs</a:t>
            </a:r>
            <a:endParaRPr lang="en-US" sz="3800" dirty="0"/>
          </a:p>
        </p:txBody>
      </p:sp>
      <p:sp>
        <p:nvSpPr>
          <p:cNvPr id="13" name="Simples demais também falha texto"/>
          <p:cNvSpPr txBox="1"/>
          <p:nvPr/>
        </p:nvSpPr>
        <p:spPr>
          <a:xfrm>
            <a:off x="8394192" y="3474720"/>
            <a:ext cx="300837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Simples demais também falha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Reduzido de 5 para 2 AGVs, o modelo perdeu a flexibilidade. Simples demais pode ser inválido (Cap. 5).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Modelos complexos: causas e remédios</a:t>
            </a:r>
            <a:endParaRPr lang="en-US" sz="3000" dirty="0"/>
          </a:p>
        </p:txBody>
      </p:sp>
      <p:sp>
        <p:nvSpPr>
          <p:cNvPr id="4" name="Causas"/>
          <p:cNvSpPr/>
          <p:nvPr/>
        </p:nvSpPr>
        <p:spPr>
          <a:xfrm>
            <a:off x="548640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Causas texto"/>
          <p:cNvSpPr txBox="1"/>
          <p:nvPr/>
        </p:nvSpPr>
        <p:spPr>
          <a:xfrm>
            <a:off x="804672" y="1664208"/>
            <a:ext cx="488289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Por que nascem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900" b="1" dirty="0">
                <a:solidFill>
                  <a:schemeClr val="tx1"/>
                </a:solidFill>
              </a:rPr>
              <a:t>Não técnicas: </a:t>
            </a:r>
            <a:pPr indent="0" marL="0">
              <a:buNone/>
            </a:pPr>
            <a:r>
              <a:rPr lang="en-US" sz="1900" dirty="0">
                <a:solidFill>
                  <a:schemeClr val="accent4"/>
                </a:solidFill>
              </a:rPr>
              <a:t>o complicado é mais valorizado, e o computador permite.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b="1" dirty="0">
                <a:solidFill>
                  <a:schemeClr val="tx1"/>
                </a:solidFill>
              </a:rPr>
              <a:t>Técnicas: </a:t>
            </a:r>
            <a:pPr indent="0" marL="0">
              <a:buNone/>
            </a:pPr>
            <a:r>
              <a:rPr lang="en-US" sz="1900" dirty="0">
                <a:solidFill>
                  <a:schemeClr val="accent4"/>
                </a:solidFill>
              </a:rPr>
              <a:t>pouco entendimento do sistema, modelagem deficiente, programação pobre.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b="1" dirty="0">
                <a:solidFill>
                  <a:schemeClr val="accent3"/>
                </a:solidFill>
              </a:rPr>
              <a:t>A principal: </a:t>
            </a:r>
            <a:pPr indent="0" marL="0">
              <a:buNone/>
            </a:pPr>
            <a:r>
              <a:rPr lang="en-US" sz="1900" dirty="0">
                <a:solidFill>
                  <a:schemeClr val="accent4"/>
                </a:solidFill>
              </a:rPr>
              <a:t>objetivos mal definidos.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O objetivo de um estudo nunca pode ser só desenvolver o modelo.</a:t>
            </a:r>
            <a:endParaRPr lang="en-US" sz="1600" dirty="0"/>
          </a:p>
        </p:txBody>
      </p:sp>
      <p:sp>
        <p:nvSpPr>
          <p:cNvPr id="6" name="Regras"/>
          <p:cNvSpPr/>
          <p:nvPr/>
        </p:nvSpPr>
        <p:spPr>
          <a:xfrm>
            <a:off x="6245352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Regras texto"/>
          <p:cNvSpPr txBox="1"/>
          <p:nvPr/>
        </p:nvSpPr>
        <p:spPr>
          <a:xfrm>
            <a:off x="6501384" y="1664208"/>
            <a:ext cx="488289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Regras práticas (Pidd, 1996)</a:t>
            </a:r>
            <a:endParaRPr lang="en-US" sz="1600" dirty="0"/>
          </a:p>
          <a:p>
            <a:pPr marL="342900" indent="-342900">
              <a:spcBef>
                <a:spcPts val="12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Mantenha simples.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É a regra fundamental (KISS).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Adicione complexidade depois.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Isso é realmente necessário?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Simplificar depois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um modelo já complexo raramente compensa.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Use hierarquia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para enxergar o modelo em camadas.</a:t>
            </a:r>
            <a:endParaRPr lang="en-US" sz="1600" dirty="0"/>
          </a:p>
          <a:p>
            <a:pPr marL="342900" indent="-342900">
              <a:spcBef>
                <a:spcPts val="8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Reduza o escopo: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vários modelos simples, integrados se preciso.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Exercícios de revisão</a:t>
            </a:r>
            <a:endParaRPr lang="en-US" sz="3000" dirty="0"/>
          </a:p>
        </p:txBody>
      </p:sp>
      <p:sp>
        <p:nvSpPr>
          <p:cNvPr id="4" name="Exercícios 1 a 5"/>
          <p:cNvSpPr/>
          <p:nvPr/>
        </p:nvSpPr>
        <p:spPr>
          <a:xfrm>
            <a:off x="548640" y="1417320"/>
            <a:ext cx="548640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xercícios 1 a 5 texto"/>
          <p:cNvSpPr txBox="1"/>
          <p:nvPr/>
        </p:nvSpPr>
        <p:spPr>
          <a:xfrm>
            <a:off x="804672" y="1645920"/>
            <a:ext cx="497433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1–5  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Construa o ACD e diga se o sistema é conservativo</a:t>
            </a:r>
            <a:endParaRPr lang="en-US" sz="1600" dirty="0"/>
          </a:p>
          <a:p>
            <a:pPr marL="342900" indent="-342900">
              <a:spcBef>
                <a:spcPts val="1400"/>
              </a:spcBef>
              <a:buSzPct val="100000"/>
              <a:buChar char="•"/>
            </a:pPr>
            <a:r>
              <a:rPr lang="en-US" sz="1850" dirty="0">
                <a:solidFill>
                  <a:schemeClr val="accent4"/>
                </a:solidFill>
              </a:rPr>
              <a:t>Clínica médica: 3 médicos e 2 recepcionistas</a:t>
            </a:r>
            <a:endParaRPr lang="en-US" sz="160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dirty="0">
                <a:solidFill>
                  <a:schemeClr val="accent4"/>
                </a:solidFill>
              </a:rPr>
              <a:t>Lavanderia: 7 lavadoras, 12 cestos e 2 secadoras</a:t>
            </a:r>
            <a:endParaRPr lang="en-US" sz="160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dirty="0">
                <a:solidFill>
                  <a:schemeClr val="accent4"/>
                </a:solidFill>
              </a:rPr>
              <a:t>Centro de distribuição: vans, caminhões, carregadores e docas</a:t>
            </a:r>
            <a:endParaRPr lang="en-US" sz="160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dirty="0">
                <a:solidFill>
                  <a:schemeClr val="accent4"/>
                </a:solidFill>
              </a:rPr>
              <a:t>Fundição: alto-forno, moldes de areia e o aço desperdiçado</a:t>
            </a:r>
            <a:endParaRPr lang="en-US" sz="160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dirty="0">
                <a:solidFill>
                  <a:schemeClr val="accent4"/>
                </a:solidFill>
              </a:rPr>
              <a:t>Usina: altos-fornos, torpedos, guindastes e o ferro perdido</a:t>
            </a:r>
            <a:endParaRPr lang="en-US" sz="1600" dirty="0"/>
          </a:p>
        </p:txBody>
      </p:sp>
      <p:sp>
        <p:nvSpPr>
          <p:cNvPr id="6" name="Exercício 6 número fundo"/>
          <p:cNvSpPr/>
          <p:nvPr/>
        </p:nvSpPr>
        <p:spPr>
          <a:xfrm>
            <a:off x="6355080" y="14173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7" name="Exercício 6 número"/>
          <p:cNvSpPr txBox="1"/>
          <p:nvPr/>
        </p:nvSpPr>
        <p:spPr>
          <a:xfrm>
            <a:off x="6355080" y="1417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Exercício 6"/>
          <p:cNvSpPr txBox="1"/>
          <p:nvPr/>
        </p:nvSpPr>
        <p:spPr>
          <a:xfrm>
            <a:off x="7223760" y="1399032"/>
            <a:ext cx="4416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Simule à mão o pub completo até T = 100 min, pelo método das três fases.</a:t>
            </a:r>
            <a:endParaRPr lang="en-US" sz="1700" dirty="0"/>
          </a:p>
        </p:txBody>
      </p:sp>
      <p:sp>
        <p:nvSpPr>
          <p:cNvPr id="9" name="Exercício 7 número fundo"/>
          <p:cNvSpPr/>
          <p:nvPr/>
        </p:nvSpPr>
        <p:spPr>
          <a:xfrm>
            <a:off x="6355080" y="246888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0" name="Exercício 7 número"/>
          <p:cNvSpPr txBox="1"/>
          <p:nvPr/>
        </p:nvSpPr>
        <p:spPr>
          <a:xfrm>
            <a:off x="635508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Exercício 7"/>
          <p:cNvSpPr txBox="1"/>
          <p:nvPr/>
        </p:nvSpPr>
        <p:spPr>
          <a:xfrm>
            <a:off x="7223760" y="2450592"/>
            <a:ext cx="4416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Escreva a especificação do modelo da usina. Qual parte demorou mais? Por quê?</a:t>
            </a:r>
            <a:endParaRPr lang="en-US" sz="1700" dirty="0"/>
          </a:p>
        </p:txBody>
      </p:sp>
      <p:pic>
        <p:nvPicPr>
          <p:cNvPr id="12" name="Figura 3.17" descr="Esquema da usina do exercício 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1083" y="3429000"/>
            <a:ext cx="3153226" cy="2240280"/>
          </a:xfrm>
          <a:prstGeom prst="rect">
            <a:avLst/>
          </a:prstGeom>
        </p:spPr>
      </p:pic>
      <p:sp>
        <p:nvSpPr>
          <p:cNvPr id="13" name="Legenda usina"/>
          <p:cNvSpPr txBox="1"/>
          <p:nvPr/>
        </p:nvSpPr>
        <p:spPr>
          <a:xfrm>
            <a:off x="6355080" y="5715000"/>
            <a:ext cx="5285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Usina do exercício 5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obrigado" descr="C:\Users\AFONSOMEDINA\Documents\GitHub\livrosimulacao\slides-src\assets\led_obrig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55524"/>
            <a:ext cx="6949440" cy="649271"/>
          </a:xfrm>
          <a:prstGeom prst="rect">
            <a:avLst/>
          </a:prstGeom>
        </p:spPr>
      </p:pic>
      <p:sp>
        <p:nvSpPr>
          <p:cNvPr id="3" name="Próximo rótulo"/>
          <p:cNvSpPr txBox="1"/>
          <p:nvPr/>
        </p:nvSpPr>
        <p:spPr>
          <a:xfrm>
            <a:off x="731520" y="2331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PRÓXIMO CAPÍTULO</a:t>
            </a:r>
            <a:endParaRPr lang="en-US" sz="1300" dirty="0"/>
          </a:p>
        </p:txBody>
      </p:sp>
      <p:sp>
        <p:nvSpPr>
          <p:cNvPr id="4" name="Próximo capítulo"/>
          <p:cNvSpPr txBox="1"/>
          <p:nvPr/>
        </p:nvSpPr>
        <p:spPr>
          <a:xfrm>
            <a:off x="731520" y="2697480"/>
            <a:ext cx="6949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IV · Implementação computacional e softwares de simulação</a:t>
            </a:r>
            <a:endParaRPr lang="en-US" sz="3000" dirty="0"/>
          </a:p>
        </p:txBody>
      </p:sp>
      <p:sp>
        <p:nvSpPr>
          <p:cNvPr id="5" name="Links"/>
          <p:cNvSpPr txBox="1"/>
          <p:nvPr/>
        </p:nvSpPr>
        <p:spPr>
          <a:xfrm>
            <a:off x="731520" y="39776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livrosimulacao.eng.br</a:t>
            </a:r>
            <a:endParaRPr lang="en-US" sz="1700" dirty="0"/>
          </a:p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leanpub.com/msed</a:t>
            </a:r>
            <a:endParaRPr lang="en-US" sz="1700" dirty="0"/>
          </a:p>
        </p:txBody>
      </p:sp>
      <p:sp>
        <p:nvSpPr>
          <p:cNvPr id="6" name="Citação da fonte"/>
          <p:cNvSpPr txBox="1"/>
          <p:nvPr/>
        </p:nvSpPr>
        <p:spPr>
          <a:xfrm>
            <a:off x="731520" y="53949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Uso livre em sala de aula, citando a fonte: CHWIF, L.; MEDINA, A. C. Modelagem e Simulação de Eventos Discretos: teoria e aplicações. 5. ed. Leanpub.</a:t>
            </a:r>
            <a:endParaRPr lang="en-US" sz="1200" dirty="0"/>
          </a:p>
        </p:txBody>
      </p:sp>
      <p:pic>
        <p:nvPicPr>
          <p:cNvPr id="7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101566"/>
            <a:ext cx="3291840" cy="4654868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SED Painel de senhas">
  <a:themeElements>
    <a:clrScheme name="MSED Painel de senhas">
      <a:dk1>
        <a:srgbClr val="1B1B1A"/>
      </a:dk1>
      <a:lt1>
        <a:srgbClr val="F3F3EF"/>
      </a:lt1>
      <a:dk2>
        <a:srgbClr val="1D1C1A"/>
      </a:dk2>
      <a:lt2>
        <a:srgbClr val="ECEBE6"/>
      </a:lt2>
      <a:accent1>
        <a:srgbClr val="FF3B1F"/>
      </a:accent1>
      <a:accent2>
        <a:srgbClr val="FFB000"/>
      </a:accent2>
      <a:accent3>
        <a:srgbClr val="B3200F"/>
      </a:accent3>
      <a:accent4>
        <a:srgbClr val="4A4A47"/>
      </a:accent4>
      <a:accent5>
        <a:srgbClr val="A8A59D"/>
      </a:accent5>
      <a:accent6>
        <a:srgbClr val="2B2A27"/>
      </a:accent6>
      <a:hlink>
        <a:srgbClr val="B3200F"/>
      </a:hlink>
      <a:folHlink>
        <a:srgbClr val="4A4A47"/>
      </a:folHlink>
    </a:clrScheme>
    <a:fontScheme name="MSED Painel de senh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MSED 5ª edição · Capítulo III · Criação do modelo conceitual</dc:title>
  <dc:subject>Modelagem e Simulação de Eventos Discretos</dc:subject>
  <dc:creator>Leonardo Chwif e Afonso C. Medina</dc:creator>
  <cp:lastModifiedBy>Leonardo Chwif e Afonso C. Medina</cp:lastModifiedBy>
  <cp:revision>1</cp:revision>
  <dcterms:created xsi:type="dcterms:W3CDTF">2026-10-29T16:22:07Z</dcterms:created>
  <dcterms:modified xsi:type="dcterms:W3CDTF">2026-10-29T16:22:07Z</dcterms:modified>
</cp:coreProperties>
</file>