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fa3fe7b8-7ec4-9deb-b48e-d13e0396231e}">
          <p14:sldIdLst>
            <p14:sldId id="256"/>
            <p14:sldId id="257"/>
          </p14:sldIdLst>
        </p14:section>
        <p14:section name="01 · Coleta e tratamento" id="{edde7805-8381-4f4d-fb44-3e9baf0fa3d5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02 · Correlação e inferência" id="{18803a98-e04f-a574-d5a5-6d9d47ac4280}">
          <p14:sldIdLst>
            <p14:sldId id="266"/>
            <p14:sldId id="267"/>
            <p14:sldId id="268"/>
            <p14:sldId id="269"/>
            <p14:sldId id="270"/>
          </p14:sldIdLst>
        </p14:section>
        <p14:section name="03 · Testes de aderência" id="{962754fd-6da9-9126-eb3a-f3cca5219ee4}">
          <p14:sldIdLst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04 · Outras formas de modelagem" id="{f1357e4d-3afa-1868-ea09-95009ee3929c}">
          <p14:sldIdLst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  <p14:section name="Fechamento" id="{82c9fb2c-7c95-0509-d6be-984a7350ab28}">
          <p14:sldIdLst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Capítulo II do livro Modelagem e Simulação de Eventos Discretos, 5ª edição (Leanpub). O capítulo mostra como transformar um fenômeno aleatório observado no sistema real num modelo probabilístico que entra no modelo de simulação: coleta, tratamento, inferência e testes de aderência, e o que fazer quando não há dados.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 blocos, que seguem as etapas da modelagem de dados: coletar e tratar a amostra; verificar a independência e inferir a distribuição; testar a aderência; e as alternativas quando os dados faltam ou quando a série histórica pode ser usada direto.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 do livro: um operador repete 100 vezes a mesma usinagem num torno. Não sabemos quanto tempo levará a próxima peça, mas podemos prever o comportamento probabilístico a partir dos tempos observados. Trabalhar só com a média, como vimos no Capítulo I, ignora o fenômeno aleatório. Condições que facilitam a modelagem (Nelson e Yamnitsky, 1997): sequência i.i.d.; distribuição aproximável por um modelo conhecido dos pacotes comerciais (normal, beta, Erlang, exponencial, gama, lognormal, Poisson, triangular, uniforme, Weibull); dados suficientes para estimar os parâmetros.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coleta começa pela escolha das variáveis de entrada. Dados de entrada são fornecidos ao modelo; dados de saída são obtidos dele. No supermercado, o tempo de espera na fila é um fenômeno aleatório importante, mas é parâmetro de desempenho, útil na validação e na decisão: a fila é consequência direta das chegadas e dos atendimentos.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chegada de clientes muda com o horário e o dia da semana, e o volume de vendas costuma ser maior no sábado seguinte ao dia de pagamento. Para estudar o período mais crítico, a população são os tempos entre chegadas nesse sábado, das 12h às 18h. No campo, uma linha imaginária na entrada: cada cliente que a cruza dispara a anotação do cronômetro (há equipamentos que automatizam isso). Em cerca de 30 minutos, 200 valores (Tabela 2.1). Os cuidados práticos são de Vincent (1998).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Medidas de posição e de dispersão da amostra (Apêndice I). Pacotes comerciais: Minitab, SPSS, Best Fit; módulos dos simuladores: Stat::Fit (ProModel), Input Analyzer (Arena), SIMUL8. A média é de 10,44 s e a moda de 3 s; o mínimo de 0 s são dois clientes chegando juntos; o máximo de 728 s, mais de 10 minutos, é um valor discrepante.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Outliers são valores não usuais. O erro de coleta é o mais comum, sobretudo na coleta manual; ao descobri-lo, o certo é retirá-lo. Eventos raros são atípicos, mas pertencem ao fenômeno, e são os mais difíceis de tratar: distorcem estimativas e níveis de significância. A variância é a mais afetada porque soma desvios ao quadrado; a mediana é robusta. Muitos eventos raros entram no estudo por outros meios: análise de sensibilidade ou falhas modeladas no modelo computacional.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 e Q3 são o primeiro e o terceiro quartis: deixam 25% e 75% das observações à esquerda. No box-plot, a caixa vai de Q1 a Q3 e as linhas marcam os extremos dos valores não discrepantes; o outlier é o ponto fora delas. No exemplo: 11 valores acima de 19,5 são outliers moderados; só 43 e 728 passam de 30, o limite dos extremos.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Normalmente se retiram os outliers, mas nem sempre: bom senso, honestidade e o objetivo do estudo pesam. Os dados discrepantes são identificados em relação ao modelo escolhido. A amostra parece exponencial (muitas ocorrências baixas, poucas altas), então o 43 é típico da cauda. Na exponencial a média é igual ao desvio-padrão, logo o coeficiente de variação é 1: um CV de 97% aponta para ela. A assimetria positiva indica a cauda que diminui da esquerda para a direita.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i.i.d.: todas as variáveis têm a mesma distribuição e são independentes entre si; como o dado que, depois de dez faces 1, continua com a mesma chance de dar 1. A independência costuma falhar com curva de aprendizado (o caixa recém-contratado fica mais rápido ao longo do turno) ou com correlação entre parâmetros. Testes estatísticos teriam de ser não paramétricos e são pouco conclusivos; outros testes em Law e Kelton (1991) e Vincent (1998). Correlação na amostra pede investigar o processo ou um vício de coleta, como o horário errado.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Dois casos em que o modelo de entrada precisa considerar a dependência. No primeiro, o tempo de atendimento depende do tempo: é uma série temporal. No segundo, tempo de entrega e tamanho do lote são duas variáveis correlacionadas: o modelo é multivariável. As distribuições dos simuladores são univariadas, então o analista constrói o modelo por fora e incorpora a sequência de números gerada. Leituras: Nelson e Yamnitsky (1997), tutorial de séries temporais e multivariáveis; Johnson (1987); Biller e Nelson (2005), ajuste de séries temporais.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primeiro passo da inferência é o histograma da amostra, com uma divisão de classes adequada. Critérios: a raiz quadrada do número de observações ou a regra de Sturges. Sem o 728, restam 199 valores; a regra dá 8,59, arredondado para 9 classes, cada uma com 43/9 = 4,8 s. A forma lembra a exponencial, o que as estatísticas já sugeriam.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Pelo histograma, os dados parecem aderir à exponencial (Apêndice VII), cuja média é 1/λ. O parâmetro λ é estimado diretamente pelo inverso da média da amostra, 6,83 s. Outros métodos de estimação: máxima verossimilhança, momentos e método gráfico (Devore, 2000). O resultado é a equação 2.6, que agora será testada.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teste qualifica a aderência: verifica se o modelo escolhido é estatisticamente adequado. O nível de significância α é a probabilidade de rejeitar H0 quando ela está correta, o erro tipo I. Os dois testes clássicos são o qui-quadrado e o Kolmogorov-Smirnov; são não paramétricos porque a hipótese se refere à forma da função, não aos parâmetros. Outros testes conhecidos (Lawless, 1982): Cramer-von Mises, Anderson-Darling e o método gráfico.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 cada classe k compara-se a frequência observada O com a teórica T, calculada pelo modelo. A soma E segue a distribuição qui-quadrado com K − 1 − n graus de liberdade, em que n é o número de parâmetros estimados da amostra. A aproximação é boa se toda classe tiver frequência de pelo menos 5; senão, agrupa-se a classe, e os graus de liberdade caem. Com poucas observações o teste pode não concluir, e o KS se sai melhor.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H0: a população é exponencial com média 6,83. As probabilidades de cada classe vêm da integral da densidade; as frequências teóricas são 199 vezes essas probabilidades (Tabela 2.6). As classes 6 a 9 têm frequência teórica menor que 5 e são agrupadas à quinta (Tabela 2.7). Com 5 classes e 1 parâmetro estimado, são 3 graus de liberdade; a 5%, o E crítico é 7,8147. E = 1,44 é menor: não se rejeita a aderência.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KS compara a função acumulada teórica F(x) com a acumulada observada S(x) e toma a maior distância vertical entre elas. Se o modelo adere, as distâncias ficam dentro de limites de erro aleatório (Siegel, 1979). O valor crítico vem da tabela do Apêndice VI, para 1%, 5% e 10%. Com amostras pequenas, o qui-quadrado perde graus de liberdade e pode não concluir; nesse ponto o KS tem desempenho melhor.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valores são ordenados do menor para o maior (Tabela 2.8, aqui um trecho). S(x) é a proporção de valores observados até x; F(x) é a acumulada da exponencial ajustada. A distância é medida à esquerda e à direita de cada degrau, e D é o maior valor: 0,08. Para n = 199 e α = 5%, D crítico = 1,36/√n = 0,0964. Como D é menor, não se rejeita a aderência.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saber se a exponencial é a que melhor adere, repete-se a inferência com outros modelos e compara-se no mesmo nível. Pacotes comerciais fazem a comparação automaticamente. Pela Tabela 2.9, a 5% e com D crítico = 0,0964, só a exponencial pode ser usada.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softwares não comparam com um valor crítico tabelado: informam o p-value, ou nível descritivo, o menor nível de significância com que se rejeitaria a hipótese de aderência. Quanto menor o p-value, mais razões para rejeitar. No exemplo, o Stat::Fit deu p-value de 0,11 para a exponencial no teste KS: maior que 0,05, sem razão para rejeitar. Detalhes do cálculo em Devore (2000).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falta de dados aparece em três situações; na experiência dos autores, a terceira, o cliente que não fornece os dados por confidencialidade ou insegurança, é a mais comum, o que torna estas sugestões mais usadas que todo o procedimento anterior. Sem dados não se estima a forma nem os parâmetros, então a regra prática é começar pelas distribuições de parâmetros intuitivos. A Tabela 2.11 resume parâmetros, características e aplicabilidade; mais no Apêndice VII.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Evite a uniforme: poucas situações reais têm extremos tão possíveis quanto os valores centrais; a exceção é um intervalo curto, como um processo entre cinco e seis minutos. Sempre faça análise de sensibilidade à distribuição e aos parâmetros: se a resposta variar muito, o modelo não serve e é preciso coletar melhor. Distribuições discretas repartem uma contínua conhecida só por faixas de valores, como no exercício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 terminal portuário, em vez de modelar os tempos entre chegadas de navios por uma distribuição, pode-se usar a série histórica de chegadas de um ano. Se os dados existem e o sistema não deve mudar muito de um período para outro, a série histórica é sempre preferível, porque os modelos estatísticos são simplificações. Não é recomendável se há grandes mudanças previstas ou o histórico é curto. Os softwares tratam esses casos com trace files, em geral lidos direto de planilhas. A figura é a linha do tempo de um navio, do exercício 15.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Exercício resolvido 15: dados de navios que atracam num porto (repositório do livro no GitHub). O programa lê a planilha, calcula os intervalos entre chegadas em horas, limpa valores negativos e infinitos, ajusta cada distribuição do scipy.stats, buscada pelo nome com getattr, faz o teste KS e fica com a de maior p-value; por fim, plota o histograma com as densidades. O livro traz um template para preencher e a solução completa.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Leitura complementar do capítulo. Leemis (1997) propõe sete hábitos para quem modela dados de entrada. No hábito 3, o livro sugere gerar distribuições conhecidas numa planilha para testar a qualidade do pacote de ajuste, porque alguns são afetados pelo número de classes. No hábito 5, as curvas de Bézier são curvas parametrizadas da computação gráfica, ajustadas a partir de pontos de controle (Nelson e Yamnitsky, 1997).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Seleção dos 15 exercícios do fim do Capítulo II. Os demais incluem os gols das Copas do Mundo (Poisson, exercício 12), a leitura de um relatório do Input Analyzer (13), a coleta com barcos de papel (14) e o ajuste em Python (15, resolvido).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Fim do Capítulo II. O livro completo está no Leanpub; slides, modelos e tutoriais no site livrosimulacao.eng.br.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SORI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Capítulo II · Modelagem dos dados de entrada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rgbClr val="F3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Shape 0"/>
          <p:cNvSpPr/>
          <p:nvPr/>
        </p:nvSpPr>
        <p:spPr>
          <a:xfrm>
            <a:off x="10680192" y="457200"/>
            <a:ext cx="960120" cy="502920"/>
          </a:xfrm>
          <a:prstGeom prst="rect">
            <a:avLst/>
          </a:prstGeom>
          <a:solidFill>
            <a:srgbClr val="070707"/>
          </a:solidFill>
          <a:ln/>
        </p:spPr>
      </p:sp>
      <p:sp>
        <p:nvSpPr>
          <p:cNvPr id="4" name="Text 1"/>
          <p:cNvSpPr/>
          <p:nvPr/>
        </p:nvSpPr>
        <p:spPr>
          <a:xfrm>
            <a:off x="10735056" y="457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FB000"/>
                </a:solidFill>
              </a:rPr>
              <a:t>SLIDE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54864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Modelagem e Simulação de Eventos Discretos · 5ª edição · Capítulo II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326880" y="6355080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livrosimulacao.eng.br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livrosimulacao.eng.br" TargetMode="External"/><Relationship Id="rId3" Type="http://schemas.openxmlformats.org/officeDocument/2006/relationships/hyperlink" Target="https://leanpub.com/msed" TargetMode="External"/><Relationship Id="rId1" Type="http://schemas.openxmlformats.org/officeDocument/2006/relationships/image" Target="../media/image-31-1.png"/><Relationship Id="rId4" Type="http://schemas.openxmlformats.org/officeDocument/2006/relationships/image" Target="../media/image-31-2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do capítulo" descr="C:\Users\AFONSOMEDINA\Documents\GitHub\livrosimulacao\slides-src\assets\capII\led_capitu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31312"/>
            <a:ext cx="4206240" cy="789135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2"/>
                </a:solidFill>
              </a:rPr>
              <a:t>Modelagem dos dados de entrada</a:t>
            </a:r>
            <a:endParaRPr lang="en-US" sz="4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Modelagem e Simulação de Eventos Discretos · 5ª edição</a:t>
            </a:r>
            <a:endParaRPr lang="en-US" sz="18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sz="1800" b="1" dirty="0">
                <a:solidFill>
                  <a:schemeClr val="accent2"/>
                </a:solidFill>
              </a:rPr>
              <a:t>Leonardo Chwif e Afonso C. Medina</a:t>
            </a:r>
            <a:endParaRPr lang="en-US" sz="1800" dirty="0"/>
          </a:p>
        </p:txBody>
      </p:sp>
      <p:sp>
        <p:nvSpPr>
          <p:cNvPr id="5" name="Uso livre"/>
          <p:cNvSpPr txBox="1"/>
          <p:nvPr/>
        </p:nvSpPr>
        <p:spPr>
          <a:xfrm>
            <a:off x="731520" y="5760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Material de apoio às aulas, de uso livre em sala, citando a fonte.</a:t>
            </a:r>
            <a:endParaRPr lang="en-US" sz="1200" dirty="0"/>
          </a:p>
        </p:txBody>
      </p:sp>
      <p:pic>
        <p:nvPicPr>
          <p:cNvPr id="6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907613"/>
            <a:ext cx="3566160" cy="5042773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Roteiro do capítulo</a:t>
            </a:r>
            <a:endParaRPr lang="en-US" sz="3000" dirty="0"/>
          </a:p>
        </p:txBody>
      </p:sp>
      <p:sp>
        <p:nvSpPr>
          <p:cNvPr id="4" name="Parte 1"/>
          <p:cNvSpPr/>
          <p:nvPr/>
        </p:nvSpPr>
        <p:spPr>
          <a:xfrm>
            <a:off x="548640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Número da parte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691640"/>
            <a:ext cx="1130245" cy="685800"/>
          </a:xfrm>
          <a:prstGeom prst="rect">
            <a:avLst/>
          </a:prstGeom>
        </p:spPr>
      </p:pic>
      <p:sp>
        <p:nvSpPr>
          <p:cNvPr id="6" name="Parte 1 título"/>
          <p:cNvSpPr txBox="1"/>
          <p:nvPr/>
        </p:nvSpPr>
        <p:spPr>
          <a:xfrm>
            <a:off x="804672" y="256032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Coleta e tratamento</a:t>
            </a:r>
            <a:endParaRPr lang="en-US" sz="1900" dirty="0"/>
          </a:p>
        </p:txBody>
      </p:sp>
      <p:sp>
        <p:nvSpPr>
          <p:cNvPr id="7" name="Parte 1 itens"/>
          <p:cNvSpPr txBox="1"/>
          <p:nvPr/>
        </p:nvSpPr>
        <p:spPr>
          <a:xfrm>
            <a:off x="804672" y="3337560"/>
            <a:ext cx="20665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Modelos de entrada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Entrada × saída; população e amostra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Estatística descritiva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Outliers</a:t>
            </a:r>
            <a:endParaRPr lang="en-US" sz="1550" dirty="0"/>
          </a:p>
        </p:txBody>
      </p:sp>
      <p:sp>
        <p:nvSpPr>
          <p:cNvPr id="8" name="Parte 2"/>
          <p:cNvSpPr/>
          <p:nvPr/>
        </p:nvSpPr>
        <p:spPr>
          <a:xfrm>
            <a:off x="3383280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Número da parte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312" y="1691640"/>
            <a:ext cx="1130245" cy="685800"/>
          </a:xfrm>
          <a:prstGeom prst="rect">
            <a:avLst/>
          </a:prstGeom>
        </p:spPr>
      </p:pic>
      <p:sp>
        <p:nvSpPr>
          <p:cNvPr id="10" name="Parte 2 título"/>
          <p:cNvSpPr txBox="1"/>
          <p:nvPr/>
        </p:nvSpPr>
        <p:spPr>
          <a:xfrm>
            <a:off x="3639312" y="256032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Correlação e inferência</a:t>
            </a:r>
            <a:endParaRPr lang="en-US" sz="1900" dirty="0"/>
          </a:p>
        </p:txBody>
      </p:sp>
      <p:sp>
        <p:nvSpPr>
          <p:cNvPr id="11" name="Parte 2 itens"/>
          <p:cNvSpPr txBox="1"/>
          <p:nvPr/>
        </p:nvSpPr>
        <p:spPr>
          <a:xfrm>
            <a:off x="3639312" y="3337560"/>
            <a:ext cx="20665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A amostra é i.i.d.?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Séries temporais e dados multivariados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Histograma e regra de Sturges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Ajuste da exponencial</a:t>
            </a:r>
            <a:endParaRPr lang="en-US" sz="1550" dirty="0"/>
          </a:p>
        </p:txBody>
      </p:sp>
      <p:sp>
        <p:nvSpPr>
          <p:cNvPr id="12" name="Parte 3"/>
          <p:cNvSpPr/>
          <p:nvPr/>
        </p:nvSpPr>
        <p:spPr>
          <a:xfrm>
            <a:off x="6217920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3" name="Número da parte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2" y="1691640"/>
            <a:ext cx="1130245" cy="685800"/>
          </a:xfrm>
          <a:prstGeom prst="rect">
            <a:avLst/>
          </a:prstGeom>
        </p:spPr>
      </p:pic>
      <p:sp>
        <p:nvSpPr>
          <p:cNvPr id="14" name="Parte 3 título"/>
          <p:cNvSpPr txBox="1"/>
          <p:nvPr/>
        </p:nvSpPr>
        <p:spPr>
          <a:xfrm>
            <a:off x="6473952" y="256032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Testes de aderência</a:t>
            </a:r>
            <a:endParaRPr lang="en-US" sz="1900" dirty="0"/>
          </a:p>
        </p:txBody>
      </p:sp>
      <p:sp>
        <p:nvSpPr>
          <p:cNvPr id="15" name="Parte 3 itens"/>
          <p:cNvSpPr txBox="1"/>
          <p:nvPr/>
        </p:nvSpPr>
        <p:spPr>
          <a:xfrm>
            <a:off x="6473952" y="3337560"/>
            <a:ext cx="20665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Hipóteses e significância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Qui-quadrado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Kolmogorov-Smirnov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Melhor distribuição e p-value</a:t>
            </a:r>
            <a:endParaRPr lang="en-US" sz="1550" dirty="0"/>
          </a:p>
        </p:txBody>
      </p:sp>
      <p:sp>
        <p:nvSpPr>
          <p:cNvPr id="16" name="Parte 4"/>
          <p:cNvSpPr/>
          <p:nvPr/>
        </p:nvSpPr>
        <p:spPr>
          <a:xfrm>
            <a:off x="9052560" y="1417320"/>
            <a:ext cx="2578608" cy="45262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7" name="Número da parte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8592" y="1691640"/>
            <a:ext cx="1130245" cy="685800"/>
          </a:xfrm>
          <a:prstGeom prst="rect">
            <a:avLst/>
          </a:prstGeom>
        </p:spPr>
      </p:pic>
      <p:sp>
        <p:nvSpPr>
          <p:cNvPr id="18" name="Parte 4 título"/>
          <p:cNvSpPr txBox="1"/>
          <p:nvPr/>
        </p:nvSpPr>
        <p:spPr>
          <a:xfrm>
            <a:off x="9308592" y="256032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Outras formas de modelagem</a:t>
            </a:r>
            <a:endParaRPr lang="en-US" sz="1900" dirty="0"/>
          </a:p>
        </p:txBody>
      </p:sp>
      <p:sp>
        <p:nvSpPr>
          <p:cNvPr id="19" name="Parte 4 itens"/>
          <p:cNvSpPr txBox="1"/>
          <p:nvPr/>
        </p:nvSpPr>
        <p:spPr>
          <a:xfrm>
            <a:off x="9308592" y="3337560"/>
            <a:ext cx="20665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Quando não há dados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Séries históricas (trace files)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Ajuste em Python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chemeClr val="accent4"/>
                </a:solidFill>
              </a:rPr>
              <a:t>Sete hábitos e exercícios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Coleta e tratamento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Modelos de entrada, população e amostra, estatística descritiva e outliers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Modelar os dados de entrada</a:t>
            </a:r>
            <a:endParaRPr lang="en-US" sz="3000" dirty="0"/>
          </a:p>
        </p:txBody>
      </p:sp>
      <p:sp>
        <p:nvSpPr>
          <p:cNvPr id="4" name="Definições"/>
          <p:cNvSpPr txBox="1"/>
          <p:nvPr/>
        </p:nvSpPr>
        <p:spPr>
          <a:xfrm>
            <a:off x="548640" y="13716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Modelo de entrada: 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 modelo probabilístico que representa um fenômeno aleatório do sistema.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Modelagem de dados: 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escolher a melhor representação desse fenômeno.</a:t>
            </a:r>
            <a:endParaRPr lang="en-US" sz="1800" dirty="0"/>
          </a:p>
        </p:txBody>
      </p:sp>
      <p:sp>
        <p:nvSpPr>
          <p:cNvPr id="5" name="Coleta de dados"/>
          <p:cNvSpPr/>
          <p:nvPr/>
        </p:nvSpPr>
        <p:spPr>
          <a:xfrm>
            <a:off x="548640" y="2377440"/>
            <a:ext cx="352044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Etapa 1 número"/>
          <p:cNvSpPr txBox="1"/>
          <p:nvPr/>
        </p:nvSpPr>
        <p:spPr>
          <a:xfrm>
            <a:off x="804672" y="257860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3400" dirty="0"/>
          </a:p>
        </p:txBody>
      </p:sp>
      <p:sp>
        <p:nvSpPr>
          <p:cNvPr id="7" name="Etapa 1 texto"/>
          <p:cNvSpPr txBox="1"/>
          <p:nvPr/>
        </p:nvSpPr>
        <p:spPr>
          <a:xfrm>
            <a:off x="804672" y="3246120"/>
            <a:ext cx="300837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Coleta de dados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Amostragem: um conjunto de valores que represente a população do fenômeno.</a:t>
            </a:r>
            <a:endParaRPr lang="en-US" sz="1600" dirty="0"/>
          </a:p>
        </p:txBody>
      </p:sp>
      <p:sp>
        <p:nvSpPr>
          <p:cNvPr id="8" name="Tratamento dos dados"/>
          <p:cNvSpPr/>
          <p:nvPr/>
        </p:nvSpPr>
        <p:spPr>
          <a:xfrm>
            <a:off x="4343400" y="2377440"/>
            <a:ext cx="352044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Etapa 2 número"/>
          <p:cNvSpPr txBox="1"/>
          <p:nvPr/>
        </p:nvSpPr>
        <p:spPr>
          <a:xfrm>
            <a:off x="4599432" y="257860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3400" dirty="0"/>
          </a:p>
        </p:txBody>
      </p:sp>
      <p:sp>
        <p:nvSpPr>
          <p:cNvPr id="10" name="Etapa 2 texto"/>
          <p:cNvSpPr txBox="1"/>
          <p:nvPr/>
        </p:nvSpPr>
        <p:spPr>
          <a:xfrm>
            <a:off x="4599432" y="3246120"/>
            <a:ext cx="300837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Tratamento dos dados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Descrever a amostra, achar falhas nos valores e conhecer melhor o fenômeno.</a:t>
            </a:r>
            <a:endParaRPr lang="en-US" sz="1600" dirty="0"/>
          </a:p>
        </p:txBody>
      </p:sp>
      <p:sp>
        <p:nvSpPr>
          <p:cNvPr id="11" name="Inferência"/>
          <p:cNvSpPr/>
          <p:nvPr/>
        </p:nvSpPr>
        <p:spPr>
          <a:xfrm>
            <a:off x="8138160" y="2377440"/>
            <a:ext cx="352044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Etapa 3 número"/>
          <p:cNvSpPr txBox="1"/>
          <p:nvPr/>
        </p:nvSpPr>
        <p:spPr>
          <a:xfrm>
            <a:off x="8394192" y="257860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3400" dirty="0"/>
          </a:p>
        </p:txBody>
      </p:sp>
      <p:sp>
        <p:nvSpPr>
          <p:cNvPr id="13" name="Etapa 3 texto"/>
          <p:cNvSpPr txBox="1"/>
          <p:nvPr/>
        </p:nvSpPr>
        <p:spPr>
          <a:xfrm>
            <a:off x="8394192" y="3246120"/>
            <a:ext cx="300837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Inferência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Pelo Cálculo de Probabilidades, a distribuição que representa a população.</a:t>
            </a:r>
            <a:endParaRPr lang="en-US" sz="1600" dirty="0"/>
          </a:p>
        </p:txBody>
      </p:sp>
      <p:sp>
        <p:nvSpPr>
          <p:cNvPr id="14" name="Condições"/>
          <p:cNvSpPr/>
          <p:nvPr/>
        </p:nvSpPr>
        <p:spPr>
          <a:xfrm>
            <a:off x="548640" y="4846320"/>
            <a:ext cx="11091672" cy="1188720"/>
          </a:xfrm>
          <a:prstGeom prst="roundRect">
            <a:avLst>
              <a:gd name="adj" fmla="val 4615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Condições texto"/>
          <p:cNvSpPr txBox="1"/>
          <p:nvPr/>
        </p:nvSpPr>
        <p:spPr>
          <a:xfrm>
            <a:off x="804672" y="5065776"/>
            <a:ext cx="1057960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Fica mais fácil quando (Nelson e Yamnitsky, 1997)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dados i.i.d. · uma distribuição conhecida os aproxima · há dados para estimar os parâmetros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Dados de entrada × dados de saída</a:t>
            </a:r>
            <a:endParaRPr lang="en-US" sz="3000" dirty="0"/>
          </a:p>
        </p:txBody>
      </p:sp>
      <p:sp>
        <p:nvSpPr>
          <p:cNvPr id="4" name="Entrada"/>
          <p:cNvSpPr/>
          <p:nvPr/>
        </p:nvSpPr>
        <p:spPr>
          <a:xfrm>
            <a:off x="548640" y="1417320"/>
            <a:ext cx="5394960" cy="26060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Entrada texto"/>
          <p:cNvSpPr txBox="1"/>
          <p:nvPr/>
        </p:nvSpPr>
        <p:spPr>
          <a:xfrm>
            <a:off x="804672" y="1636776"/>
            <a:ext cx="4882896" cy="2167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Dados de entrada: fornecidos ao modelo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100" dirty="0">
                <a:solidFill>
                  <a:schemeClr val="accent4"/>
                </a:solidFill>
              </a:rPr>
              <a:t>No supermercado: o tempo entre chegadas sucessivas de clientes e o tempo de atendimento nos caixas.</a:t>
            </a:r>
            <a:endParaRPr lang="en-US" sz="1600" dirty="0"/>
          </a:p>
        </p:txBody>
      </p:sp>
      <p:sp>
        <p:nvSpPr>
          <p:cNvPr id="6" name="Saída"/>
          <p:cNvSpPr/>
          <p:nvPr/>
        </p:nvSpPr>
        <p:spPr>
          <a:xfrm>
            <a:off x="6245352" y="1417320"/>
            <a:ext cx="5394960" cy="2606040"/>
          </a:xfrm>
          <a:prstGeom prst="roundRect">
            <a:avLst>
              <a:gd name="adj" fmla="val 2105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Saída texto"/>
          <p:cNvSpPr txBox="1"/>
          <p:nvPr/>
        </p:nvSpPr>
        <p:spPr>
          <a:xfrm>
            <a:off x="6501384" y="1636776"/>
            <a:ext cx="4882896" cy="2167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Dados de saída: obtidos do modelo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100" dirty="0">
                <a:solidFill>
                  <a:schemeClr val="bg2"/>
                </a:solidFill>
              </a:rPr>
              <a:t>O tempo de espera na fila é medida de desempenho. Serve à validação e à tomada de decisão, não entra como dado.</a:t>
            </a:r>
            <a:endParaRPr lang="en-US" sz="1600" dirty="0"/>
          </a:p>
        </p:txBody>
      </p:sp>
      <p:sp>
        <p:nvSpPr>
          <p:cNvPr id="8" name="Mensagem"/>
          <p:cNvSpPr txBox="1"/>
          <p:nvPr/>
        </p:nvSpPr>
        <p:spPr>
          <a:xfrm>
            <a:off x="548640" y="43434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fila é consequência das chegadas e dos atendimentos. É deles que se coletam dados.</a:t>
            </a:r>
            <a:endParaRPr lang="en-US" sz="2400" dirty="0"/>
          </a:p>
        </p:txBody>
      </p:sp>
      <p:sp>
        <p:nvSpPr>
          <p:cNvPr id="9" name="Leemis"/>
          <p:cNvSpPr txBox="1"/>
          <p:nvPr/>
        </p:nvSpPr>
        <p:spPr>
          <a:xfrm>
            <a:off x="548640" y="53949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É também o primeiro dos sete hábitos de Leemis (1997): levantar os dados corretos.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População e amostra</a:t>
            </a:r>
            <a:endParaRPr lang="en-US" sz="3000" dirty="0"/>
          </a:p>
        </p:txBody>
      </p:sp>
      <p:sp>
        <p:nvSpPr>
          <p:cNvPr id="4" name="Definição"/>
          <p:cNvSpPr txBox="1"/>
          <p:nvPr/>
        </p:nvSpPr>
        <p:spPr>
          <a:xfrm>
            <a:off x="548640" y="1371600"/>
            <a:ext cx="5257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A população é tudo o que a variável pode assumir. A chegada de clientes numa segunda de manhã não é a de um sábado à tarde.</a:t>
            </a:r>
            <a:endParaRPr lang="en-US" sz="2000" dirty="0"/>
          </a:p>
        </p:txBody>
      </p:sp>
      <p:sp>
        <p:nvSpPr>
          <p:cNvPr id="5" name="Amostra"/>
          <p:cNvSpPr/>
          <p:nvPr/>
        </p:nvSpPr>
        <p:spPr>
          <a:xfrm>
            <a:off x="548640" y="3017520"/>
            <a:ext cx="5257800" cy="2971800"/>
          </a:xfrm>
          <a:prstGeom prst="roundRect">
            <a:avLst>
              <a:gd name="adj" fmla="val 1846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Amostra texto"/>
          <p:cNvSpPr txBox="1"/>
          <p:nvPr/>
        </p:nvSpPr>
        <p:spPr>
          <a:xfrm>
            <a:off x="804672" y="3246120"/>
            <a:ext cx="474573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200</a:t>
            </a:r>
            <a:pPr indent="0" marL="0">
              <a:buNone/>
            </a:pPr>
            <a:r>
              <a:rPr lang="en-US" sz="2200" b="1" dirty="0">
                <a:solidFill>
                  <a:schemeClr val="bg2"/>
                </a:solidFill>
              </a:rPr>
              <a:t>  valores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2000" dirty="0">
                <a:solidFill>
                  <a:schemeClr val="bg2"/>
                </a:solidFill>
              </a:rPr>
              <a:t>tempos entre chegadas no sábado após o dia de pagamento, das 12h às 18h, coletados em cerca de 30 minutos de cronômetro (Tabela 2.1)</a:t>
            </a:r>
            <a:endParaRPr lang="en-US" sz="1600" dirty="0"/>
          </a:p>
        </p:txBody>
      </p:sp>
      <p:sp>
        <p:nvSpPr>
          <p:cNvPr id="7" name="Cuidados"/>
          <p:cNvSpPr/>
          <p:nvPr/>
        </p:nvSpPr>
        <p:spPr>
          <a:xfrm>
            <a:off x="6126480" y="1417320"/>
            <a:ext cx="5513832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Cuidados texto"/>
          <p:cNvSpPr txBox="1"/>
          <p:nvPr/>
        </p:nvSpPr>
        <p:spPr>
          <a:xfrm>
            <a:off x="6382512" y="1645920"/>
            <a:ext cx="5001768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Cuidados na coleta (Vincent, 1998)</a:t>
            </a:r>
            <a:endParaRPr lang="en-US" sz="1600" dirty="0"/>
          </a:p>
          <a:p>
            <a:pPr marL="342900" indent="-342900">
              <a:spcBef>
                <a:spcPts val="1200"/>
              </a:spcBef>
              <a:buSzPct val="100000"/>
              <a:buChar char="•"/>
            </a:pPr>
            <a:r>
              <a:rPr lang="en-US" sz="1850" dirty="0">
                <a:solidFill>
                  <a:schemeClr val="accent4"/>
                </a:solidFill>
              </a:rPr>
              <a:t>Entre 100 e 200 observações: menos compromete a escolha do modelo; mais não traz ganho.</a:t>
            </a:r>
            <a:endParaRPr lang="en-US" sz="1600" dirty="0"/>
          </a:p>
          <a:p>
            <a:pPr marL="342900" indent="-342900">
              <a:spcBef>
                <a:spcPts val="1200"/>
              </a:spcBef>
              <a:buSzPct val="100000"/>
              <a:buChar char="•"/>
            </a:pPr>
            <a:r>
              <a:rPr lang="en-US" sz="1850" dirty="0">
                <a:solidFill>
                  <a:schemeClr val="accent4"/>
                </a:solidFill>
              </a:rPr>
              <a:t>Anotar na ordem em que o fenômeno ocorre, para analisar a correlação.</a:t>
            </a:r>
            <a:endParaRPr lang="en-US" sz="1600" dirty="0"/>
          </a:p>
          <a:p>
            <a:pPr marL="342900" indent="-342900">
              <a:spcBef>
                <a:spcPts val="1200"/>
              </a:spcBef>
              <a:buSzPct val="100000"/>
              <a:buChar char="•"/>
            </a:pPr>
            <a:r>
              <a:rPr lang="en-US" sz="1850" dirty="0">
                <a:solidFill>
                  <a:schemeClr val="accent4"/>
                </a:solidFill>
              </a:rPr>
              <a:t>Suspeita de que os dados mudam com o horário ou o dia? Colete de novo em outros horários e dias.</a:t>
            </a:r>
            <a:endParaRPr lang="en-US" sz="1600" dirty="0"/>
          </a:p>
          <a:p>
            <a:pPr indent="0" marL="0">
              <a:spcBef>
                <a:spcPts val="1800"/>
              </a:spcBef>
              <a:buNone/>
            </a:pPr>
            <a:r>
              <a:rPr lang="en-US" sz="1950" b="1" dirty="0">
                <a:solidFill>
                  <a:schemeClr val="tx1"/>
                </a:solidFill>
              </a:rPr>
              <a:t>Toda suspeita deve ser comprovada ou descartada estatisticamente.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Tratamento: estatística descritiva</a:t>
            </a:r>
            <a:endParaRPr lang="en-US" sz="3000" dirty="0"/>
          </a:p>
        </p:txBody>
      </p:sp>
      <p:graphicFrame>
        <p:nvGraphicFramePr>
          <p:cNvPr id="8" name="Tabela 2.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5120640" cy="914400"/>
        </p:xfrm>
        <a:graphic>
          <a:graphicData uri="http://schemas.openxmlformats.org/drawingml/2006/table">
            <a:tbl>
              <a:tblPr/>
              <a:tblGrid>
                <a:gridCol w="3566160"/>
                <a:gridCol w="1554480"/>
              </a:tblGrid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Medidas de posição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valor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Média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10,44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Mediana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Moda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Mínimo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B3200F"/>
                          </a:solidFill>
                        </a:rPr>
                        <a:t>Máximo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B3200F"/>
                          </a:solidFill>
                        </a:rPr>
                        <a:t>728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Medidas de dispersão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valor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Amplitude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728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Desvio-padrão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51,42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Variância da amostra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2.643,81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Coeficiente de variação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493%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Coeficiente de assimetria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13,80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Máximo"/>
          <p:cNvSpPr/>
          <p:nvPr/>
        </p:nvSpPr>
        <p:spPr>
          <a:xfrm>
            <a:off x="6035040" y="1417320"/>
            <a:ext cx="5605272" cy="2331720"/>
          </a:xfrm>
          <a:prstGeom prst="roundRect">
            <a:avLst>
              <a:gd name="adj" fmla="val 235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Máximo texto"/>
          <p:cNvSpPr txBox="1"/>
          <p:nvPr/>
        </p:nvSpPr>
        <p:spPr>
          <a:xfrm>
            <a:off x="6291072" y="1645920"/>
            <a:ext cx="509320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728</a:t>
            </a:r>
            <a:pPr indent="0" marL="0">
              <a:buNone/>
            </a:pPr>
            <a:r>
              <a:rPr lang="en-US" sz="2400" b="1" dirty="0">
                <a:solidFill>
                  <a:schemeClr val="bg2"/>
                </a:solidFill>
              </a:rPr>
              <a:t> 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Mais de 10 minutos entre um cliente e outro. Um valor atípico, ou discrepante.</a:t>
            </a:r>
            <a:endParaRPr lang="en-US" sz="1600" dirty="0"/>
          </a:p>
        </p:txBody>
      </p:sp>
      <p:sp>
        <p:nvSpPr>
          <p:cNvPr id="7" name="Demais medidas"/>
          <p:cNvSpPr/>
          <p:nvPr/>
        </p:nvSpPr>
        <p:spPr>
          <a:xfrm>
            <a:off x="6035040" y="3931920"/>
            <a:ext cx="5605272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Demais medidas texto"/>
          <p:cNvSpPr txBox="1"/>
          <p:nvPr/>
        </p:nvSpPr>
        <p:spPr>
          <a:xfrm>
            <a:off x="6291072" y="4151376"/>
            <a:ext cx="50932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Média 10,44 s · moda 3 s · mínimo 0 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O zero são dois clientes chegando juntos.</a:t>
            </a:r>
            <a:endParaRPr lang="en-US" sz="1600" dirty="0"/>
          </a:p>
        </p:txBody>
      </p:sp>
      <p:sp>
        <p:nvSpPr>
          <p:cNvPr id="9" name="Pacotes"/>
          <p:cNvSpPr txBox="1"/>
          <p:nvPr/>
        </p:nvSpPr>
        <p:spPr>
          <a:xfrm>
            <a:off x="6035040" y="5394960"/>
            <a:ext cx="56052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Pacotes: Minitab, SPSS, Best Fit. Nos simuladores: Stat::Fit (ProModel), Input Analyzer (Arena), SIMUL8.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Outliers: erro de coleta ou evento raro</a:t>
            </a:r>
            <a:endParaRPr lang="en-US" sz="3000" dirty="0"/>
          </a:p>
        </p:txBody>
      </p:sp>
      <p:sp>
        <p:nvSpPr>
          <p:cNvPr id="4" name="Erro de coleta"/>
          <p:cNvSpPr/>
          <p:nvPr/>
        </p:nvSpPr>
        <p:spPr>
          <a:xfrm>
            <a:off x="548640" y="1417320"/>
            <a:ext cx="576072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Erro de coleta texto"/>
          <p:cNvSpPr txBox="1"/>
          <p:nvPr/>
        </p:nvSpPr>
        <p:spPr>
          <a:xfrm>
            <a:off x="804672" y="1636776"/>
            <a:ext cx="5248656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Erro na coleta de dados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O mais comum. Na troca de pesquisadores, cronômetro e planilha não foram atualizados: 728 s. Falhas de equipamento e de conversão de arquivos também. Retire da amostra.</a:t>
            </a:r>
            <a:endParaRPr lang="en-US" sz="1600" dirty="0"/>
          </a:p>
        </p:txBody>
      </p:sp>
      <p:sp>
        <p:nvSpPr>
          <p:cNvPr id="6" name="Evento raro"/>
          <p:cNvSpPr/>
          <p:nvPr/>
        </p:nvSpPr>
        <p:spPr>
          <a:xfrm>
            <a:off x="548640" y="3749040"/>
            <a:ext cx="5760720" cy="2240280"/>
          </a:xfrm>
          <a:prstGeom prst="roundRect">
            <a:avLst>
              <a:gd name="adj" fmla="val 244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Evento raro texto"/>
          <p:cNvSpPr txBox="1"/>
          <p:nvPr/>
        </p:nvSpPr>
        <p:spPr>
          <a:xfrm>
            <a:off x="804672" y="3968496"/>
            <a:ext cx="5248656" cy="1801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Evento raro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Atípico, mas parte do fenômeno: temperatura negativa no verão do Rio, um operador muito mais rápido que o melhor tempo, um caminhão mais rápido no rush de São Paulo. É o caso mais difícil.</a:t>
            </a:r>
            <a:endParaRPr lang="en-US" sz="1600" dirty="0"/>
          </a:p>
        </p:txBody>
      </p:sp>
      <p:sp>
        <p:nvSpPr>
          <p:cNvPr id="8" name="Impacto título"/>
          <p:cNvSpPr txBox="1"/>
          <p:nvPr/>
        </p:nvSpPr>
        <p:spPr>
          <a:xfrm>
            <a:off x="6629400" y="1417320"/>
            <a:ext cx="5010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Um valor em 200 muda tudo (Tabela 2.3)</a:t>
            </a:r>
            <a:endParaRPr lang="en-US" sz="1900" dirty="0"/>
          </a:p>
        </p:txBody>
      </p:sp>
      <p:graphicFrame>
        <p:nvGraphicFramePr>
          <p:cNvPr id="9" name="Tabela 2.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29400" y="1965960"/>
          <a:ext cx="5010912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728216"/>
                <a:gridCol w="1728216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ECEBE6"/>
                          </a:solidFill>
                        </a:rPr>
                        <a:t>com o outlier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ECEBE6"/>
                          </a:solidFill>
                        </a:rPr>
                        <a:t>sem o outlier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B1B1A"/>
                          </a:solidFill>
                        </a:rPr>
                        <a:t>Média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10,44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6,83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B1B1A"/>
                          </a:solidFill>
                        </a:rPr>
                        <a:t>Mediana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B1B1A"/>
                          </a:solidFill>
                        </a:rPr>
                        <a:t>Variância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B3200F"/>
                          </a:solidFill>
                        </a:rPr>
                        <a:t>2.643,81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1B1A"/>
                          </a:solidFill>
                        </a:rPr>
                        <a:t>43,60</a:t>
                      </a:r>
                      <a:endParaRPr lang="en-US" sz="17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Impacto nota"/>
          <p:cNvSpPr txBox="1"/>
          <p:nvPr/>
        </p:nvSpPr>
        <p:spPr>
          <a:xfrm>
            <a:off x="6629400" y="4389120"/>
            <a:ext cx="5010912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A variância soma desvios ao quadrado e é a mais afetada. A mediana é robusta: quase não muda com erros pequenos na amostra.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Identificar outliers pelos quartis</a:t>
            </a:r>
            <a:endParaRPr lang="en-US" sz="3000" dirty="0"/>
          </a:p>
        </p:txBody>
      </p:sp>
      <p:pic>
        <p:nvPicPr>
          <p:cNvPr id="4" name="Figura 2.1" descr="Box-plot de três amostras com candidatos a outli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34789"/>
            <a:ext cx="5486400" cy="3691342"/>
          </a:xfrm>
          <a:prstGeom prst="rect">
            <a:avLst/>
          </a:prstGeom>
        </p:spPr>
      </p:pic>
      <p:sp>
        <p:nvSpPr>
          <p:cNvPr id="5" name="Regra"/>
          <p:cNvSpPr/>
          <p:nvPr/>
        </p:nvSpPr>
        <p:spPr>
          <a:xfrm>
            <a:off x="6355080" y="1417320"/>
            <a:ext cx="5285232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Regra texto"/>
          <p:cNvSpPr txBox="1"/>
          <p:nvPr/>
        </p:nvSpPr>
        <p:spPr>
          <a:xfrm>
            <a:off x="6611112" y="1645920"/>
            <a:ext cx="4773168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A = Q</a:t>
            </a:r>
            <a:pPr indent="0" marL="0">
              <a:buNone/>
            </a:pPr>
            <a:r>
              <a:rPr lang="en-US" sz="2800" b="1" baseline="-40000" dirty="0">
                <a:solidFill>
                  <a:schemeClr val="tx1"/>
                </a:solidFill>
              </a:rPr>
              <a:t>3</a:t>
            </a:r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 − Q</a:t>
            </a:r>
            <a:pPr indent="0" marL="0">
              <a:buNone/>
            </a:pPr>
            <a:r>
              <a:rPr lang="en-US" sz="2800" b="1" baseline="-40000" dirty="0">
                <a:solidFill>
                  <a:schemeClr val="tx1"/>
                </a:solidFill>
              </a:rPr>
              <a:t>1</a:t>
            </a:r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</a:rPr>
              <a:t>   amplitude interquartil</a:t>
            </a:r>
            <a:endParaRPr lang="en-US" sz="2800" dirty="0"/>
          </a:p>
          <a:p>
            <a:pPr indent="0" marL="0">
              <a:spcBef>
                <a:spcPts val="1600"/>
              </a:spcBef>
              <a:buNone/>
            </a:pPr>
            <a:r>
              <a:rPr lang="en-US" sz="1900" b="1" dirty="0">
                <a:solidFill>
                  <a:schemeClr val="tx1"/>
                </a:solidFill>
              </a:rPr>
              <a:t>Moderado: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&lt; Q</a:t>
            </a:r>
            <a:pPr indent="0" marL="0">
              <a:buNone/>
            </a:pPr>
            <a:r>
              <a:rPr lang="en-US" sz="1900" b="1" baseline="-40000" dirty="0">
                <a:solidFill>
                  <a:schemeClr val="tx1"/>
                </a:solidFill>
              </a:rPr>
              <a:t>1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 − 1,5A  ou  &gt; Q</a:t>
            </a:r>
            <a:pPr indent="0" marL="0">
              <a:buNone/>
            </a:pPr>
            <a:r>
              <a:rPr lang="en-US" sz="1900" b="1" baseline="-40000" dirty="0">
                <a:solidFill>
                  <a:schemeClr val="tx1"/>
                </a:solidFill>
              </a:rPr>
              <a:t>3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 + 1,5A</a:t>
            </a:r>
            <a:endParaRPr lang="en-US" sz="28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b="1" dirty="0">
                <a:solidFill>
                  <a:schemeClr val="tx1"/>
                </a:solidFill>
              </a:rPr>
              <a:t>Extremo: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&lt; Q</a:t>
            </a:r>
            <a:pPr indent="0" marL="0">
              <a:buNone/>
            </a:pPr>
            <a:r>
              <a:rPr lang="en-US" sz="1900" b="1" baseline="-40000" dirty="0">
                <a:solidFill>
                  <a:schemeClr val="tx1"/>
                </a:solidFill>
              </a:rPr>
              <a:t>1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 − 3A  ou  &gt; Q</a:t>
            </a:r>
            <a:pPr indent="0" marL="0">
              <a:buNone/>
            </a:pPr>
            <a:r>
              <a:rPr lang="en-US" sz="1900" b="1" baseline="-40000" dirty="0">
                <a:solidFill>
                  <a:schemeClr val="tx1"/>
                </a:solidFill>
              </a:rPr>
              <a:t>3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 + 3A</a:t>
            </a:r>
            <a:endParaRPr lang="en-US" sz="2800" dirty="0"/>
          </a:p>
        </p:txBody>
      </p:sp>
      <p:sp>
        <p:nvSpPr>
          <p:cNvPr id="7" name="Exemplo"/>
          <p:cNvSpPr/>
          <p:nvPr/>
        </p:nvSpPr>
        <p:spPr>
          <a:xfrm>
            <a:off x="6355080" y="3977640"/>
            <a:ext cx="5285232" cy="2011680"/>
          </a:xfrm>
          <a:prstGeom prst="roundRect">
            <a:avLst>
              <a:gd name="adj" fmla="val 272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Exemplo texto"/>
          <p:cNvSpPr txBox="1"/>
          <p:nvPr/>
        </p:nvSpPr>
        <p:spPr>
          <a:xfrm>
            <a:off x="6611112" y="4187952"/>
            <a:ext cx="477316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No supermercado</a:t>
            </a:r>
            <a:endParaRPr lang="en-US" sz="195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50" dirty="0">
                <a:solidFill>
                  <a:schemeClr val="bg2"/>
                </a:solidFill>
              </a:rPr>
              <a:t>Q</a:t>
            </a:r>
            <a:pPr indent="0" marL="0">
              <a:buNone/>
            </a:pPr>
            <a:r>
              <a:rPr lang="en-US" sz="1950" baseline="-40000" dirty="0">
                <a:solidFill>
                  <a:schemeClr val="bg2"/>
                </a:solidFill>
              </a:rPr>
              <a:t>1</a:t>
            </a:r>
            <a:pPr indent="0" marL="0">
              <a:buNone/>
            </a:pPr>
            <a:r>
              <a:rPr lang="en-US" sz="1950" dirty="0">
                <a:solidFill>
                  <a:schemeClr val="bg2"/>
                </a:solidFill>
              </a:rPr>
              <a:t> = 2, Q</a:t>
            </a:r>
            <a:pPr indent="0" marL="0">
              <a:buNone/>
            </a:pPr>
            <a:r>
              <a:rPr lang="en-US" sz="1950" baseline="-40000" dirty="0">
                <a:solidFill>
                  <a:schemeClr val="bg2"/>
                </a:solidFill>
              </a:rPr>
              <a:t>3</a:t>
            </a:r>
            <a:pPr indent="0" marL="0">
              <a:buNone/>
            </a:pPr>
            <a:r>
              <a:rPr lang="en-US" sz="1950" dirty="0">
                <a:solidFill>
                  <a:schemeClr val="bg2"/>
                </a:solidFill>
              </a:rPr>
              <a:t> = 9, A = 7</a:t>
            </a:r>
            <a:endParaRPr lang="en-US" sz="1950" dirty="0"/>
          </a:p>
          <a:p>
            <a:pPr indent="0" marL="0">
              <a:buNone/>
            </a:pPr>
            <a:r>
              <a:rPr lang="en-US" sz="1950" dirty="0">
                <a:solidFill>
                  <a:schemeClr val="bg2"/>
                </a:solidFill>
              </a:rPr>
              <a:t>Moderados: acima de 19,5, são 11 valores.</a:t>
            </a:r>
            <a:endParaRPr lang="en-US" sz="1950" dirty="0"/>
          </a:p>
          <a:p>
            <a:pPr indent="0" marL="0">
              <a:buNone/>
            </a:pPr>
            <a:r>
              <a:rPr lang="en-US" sz="1950" b="1" dirty="0">
                <a:solidFill>
                  <a:schemeClr val="bg2"/>
                </a:solidFill>
              </a:rPr>
              <a:t>Extremos: acima de 30, só 43 e 728.</a:t>
            </a:r>
            <a:endParaRPr lang="en-US" sz="1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Retirar ou não? Compare com o modelo</a:t>
            </a:r>
            <a:endParaRPr lang="en-US" sz="3000" dirty="0"/>
          </a:p>
        </p:txBody>
      </p:sp>
      <p:sp>
        <p:nvSpPr>
          <p:cNvPr id="4" name="Decisão 1"/>
          <p:cNvSpPr/>
          <p:nvPr/>
        </p:nvSpPr>
        <p:spPr>
          <a:xfrm>
            <a:off x="548640" y="141732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Decisão 1 texto"/>
          <p:cNvSpPr txBox="1"/>
          <p:nvPr/>
        </p:nvSpPr>
        <p:spPr>
          <a:xfrm>
            <a:off x="804672" y="163677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728 </a:t>
            </a:r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sai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Erro de coleta: não pertence ao fenômeno.</a:t>
            </a:r>
            <a:endParaRPr lang="en-US" sz="1600" dirty="0"/>
          </a:p>
        </p:txBody>
      </p:sp>
      <p:sp>
        <p:nvSpPr>
          <p:cNvPr id="6" name="Decisão 2"/>
          <p:cNvSpPr/>
          <p:nvPr/>
        </p:nvSpPr>
        <p:spPr>
          <a:xfrm>
            <a:off x="4343400" y="141732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Decisão 2 texto"/>
          <p:cNvSpPr txBox="1"/>
          <p:nvPr/>
        </p:nvSpPr>
        <p:spPr>
          <a:xfrm>
            <a:off x="4599432" y="163677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43 </a:t>
            </a:r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fica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Alto, mas típico da cauda da exponencial: muitos valores baixos, poucos altos.</a:t>
            </a:r>
            <a:endParaRPr lang="en-US" sz="1600" dirty="0"/>
          </a:p>
        </p:txBody>
      </p:sp>
      <p:sp>
        <p:nvSpPr>
          <p:cNvPr id="8" name="Decisão 3"/>
          <p:cNvSpPr/>
          <p:nvPr/>
        </p:nvSpPr>
        <p:spPr>
          <a:xfrm>
            <a:off x="8138160" y="141732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Decisão 3 texto"/>
          <p:cNvSpPr txBox="1"/>
          <p:nvPr/>
        </p:nvSpPr>
        <p:spPr>
          <a:xfrm>
            <a:off x="8394192" y="163677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Na dúvida, colete mais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bg2"/>
                </a:solidFill>
              </a:rPr>
              <a:t>É comum em filas, em que o tempo entre chegadas costuma ser exponencial.</a:t>
            </a:r>
            <a:endParaRPr lang="en-US" sz="1600" dirty="0"/>
          </a:p>
        </p:txBody>
      </p:sp>
      <p:sp>
        <p:nvSpPr>
          <p:cNvPr id="10" name="Sem outlier título"/>
          <p:cNvSpPr txBox="1"/>
          <p:nvPr/>
        </p:nvSpPr>
        <p:spPr>
          <a:xfrm>
            <a:off x="548640" y="3730752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 amostra sem o outlier (Tabela 2.4)</a:t>
            </a:r>
            <a:endParaRPr lang="en-US" sz="1900" dirty="0"/>
          </a:p>
        </p:txBody>
      </p:sp>
      <p:sp>
        <p:nvSpPr>
          <p:cNvPr id="11" name="Estatística média"/>
          <p:cNvSpPr/>
          <p:nvPr/>
        </p:nvSpPr>
        <p:spPr>
          <a:xfrm>
            <a:off x="548640" y="4206240"/>
            <a:ext cx="2578608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Estatística média texto"/>
          <p:cNvSpPr txBox="1"/>
          <p:nvPr/>
        </p:nvSpPr>
        <p:spPr>
          <a:xfrm>
            <a:off x="777240" y="4434840"/>
            <a:ext cx="21214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tx1"/>
                </a:solidFill>
              </a:rPr>
              <a:t>6,83 s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média</a:t>
            </a:r>
            <a:endParaRPr lang="en-US" sz="1600" dirty="0"/>
          </a:p>
        </p:txBody>
      </p:sp>
      <p:sp>
        <p:nvSpPr>
          <p:cNvPr id="13" name="Estatística desvio-padrão"/>
          <p:cNvSpPr/>
          <p:nvPr/>
        </p:nvSpPr>
        <p:spPr>
          <a:xfrm>
            <a:off x="3383280" y="4206240"/>
            <a:ext cx="2578608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4" name="Estatística desvio-padrão texto"/>
          <p:cNvSpPr txBox="1"/>
          <p:nvPr/>
        </p:nvSpPr>
        <p:spPr>
          <a:xfrm>
            <a:off x="3611880" y="4434840"/>
            <a:ext cx="21214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tx1"/>
                </a:solidFill>
              </a:rPr>
              <a:t>6,60 s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desvio-padrão</a:t>
            </a:r>
            <a:endParaRPr lang="en-US" sz="1600" dirty="0"/>
          </a:p>
        </p:txBody>
      </p:sp>
      <p:sp>
        <p:nvSpPr>
          <p:cNvPr id="15" name="Estatística coeficiente de variação"/>
          <p:cNvSpPr/>
          <p:nvPr/>
        </p:nvSpPr>
        <p:spPr>
          <a:xfrm>
            <a:off x="6217920" y="4206240"/>
            <a:ext cx="2578608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6" name="Estatística coeficiente de variação texto"/>
          <p:cNvSpPr txBox="1"/>
          <p:nvPr/>
        </p:nvSpPr>
        <p:spPr>
          <a:xfrm>
            <a:off x="6446520" y="4434840"/>
            <a:ext cx="21214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3"/>
                </a:solidFill>
              </a:rPr>
              <a:t>97%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coeficiente de variação</a:t>
            </a:r>
            <a:endParaRPr lang="en-US" sz="1600" dirty="0"/>
          </a:p>
        </p:txBody>
      </p:sp>
      <p:sp>
        <p:nvSpPr>
          <p:cNvPr id="17" name="Leitura"/>
          <p:cNvSpPr/>
          <p:nvPr/>
        </p:nvSpPr>
        <p:spPr>
          <a:xfrm>
            <a:off x="9052560" y="4206240"/>
            <a:ext cx="2587752" cy="1783080"/>
          </a:xfrm>
          <a:prstGeom prst="roundRect">
            <a:avLst>
              <a:gd name="adj" fmla="val 307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8" name="Leitura texto"/>
          <p:cNvSpPr txBox="1"/>
          <p:nvPr/>
        </p:nvSpPr>
        <p:spPr>
          <a:xfrm>
            <a:off x="9308592" y="4425696"/>
            <a:ext cx="2075688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Candidata: exponencial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bg2"/>
                </a:solidFill>
              </a:rPr>
              <a:t>CV perto de 100% e assimetria positiva.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Correlação e inferência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A amostra é i.i.d.? Que distribuição a representa?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amostra é i.i.d.? O diagrama de dispersão</a:t>
            </a:r>
            <a:endParaRPr lang="en-US" sz="3000" dirty="0"/>
          </a:p>
        </p:txBody>
      </p:sp>
      <p:sp>
        <p:nvSpPr>
          <p:cNvPr id="4" name="Método"/>
          <p:cNvSpPr txBox="1"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Teste mais simples: marcar os pares sucessivos (x</a:t>
            </a:r>
            <a:pPr indent="0" marL="0">
              <a:buNone/>
            </a:pPr>
            <a:r>
              <a:rPr lang="en-US" sz="1800" baseline="-40000" dirty="0">
                <a:solidFill>
                  <a:schemeClr val="tx1"/>
                </a:solidFill>
              </a:rPr>
              <a:t>1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, x</a:t>
            </a:r>
            <a:pPr indent="0" marL="0">
              <a:buNone/>
            </a:pPr>
            <a:r>
              <a:rPr lang="en-US" sz="1800" baseline="-40000" dirty="0">
                <a:solidFill>
                  <a:schemeClr val="tx1"/>
                </a:solidFill>
              </a:rPr>
              <a:t>2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), (x</a:t>
            </a:r>
            <a:pPr indent="0" marL="0">
              <a:buNone/>
            </a:pPr>
            <a:r>
              <a:rPr lang="en-US" sz="1800" baseline="-40000" dirty="0">
                <a:solidFill>
                  <a:schemeClr val="tx1"/>
                </a:solidFill>
              </a:rPr>
              <a:t>2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, x</a:t>
            </a:r>
            <a:pPr indent="0" marL="0">
              <a:buNone/>
            </a:pPr>
            <a:r>
              <a:rPr lang="en-US" sz="1800" baseline="-40000" dirty="0">
                <a:solidFill>
                  <a:schemeClr val="tx1"/>
                </a:solidFill>
              </a:rPr>
              <a:t>3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), …, (x</a:t>
            </a:r>
            <a:pPr indent="0" marL="0">
              <a:buNone/>
            </a:pPr>
            <a:r>
              <a:rPr lang="en-US" sz="1800" baseline="-40000" dirty="0">
                <a:solidFill>
                  <a:schemeClr val="tx1"/>
                </a:solidFill>
              </a:rPr>
              <a:t>n−1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, x</a:t>
            </a:r>
            <a:pPr indent="0" marL="0">
              <a:buNone/>
            </a:pPr>
            <a:r>
              <a:rPr lang="en-US" sz="1800" baseline="-40000" dirty="0">
                <a:solidFill>
                  <a:schemeClr val="tx1"/>
                </a:solidFill>
              </a:rPr>
              <a:t>n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), na ordem da coleta.</a:t>
            </a:r>
            <a:endParaRPr lang="en-US" sz="1800" dirty="0"/>
          </a:p>
        </p:txBody>
      </p:sp>
      <p:sp>
        <p:nvSpPr>
          <p:cNvPr id="5" name="Figura 2.2 cartão"/>
          <p:cNvSpPr/>
          <p:nvPr/>
        </p:nvSpPr>
        <p:spPr>
          <a:xfrm>
            <a:off x="548640" y="2011680"/>
            <a:ext cx="5394960" cy="352044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6" name="Figura 2.2" descr="Pontos espalhados ao acaso: sem correlação (supermercado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888" y="2194560"/>
            <a:ext cx="4052463" cy="2560320"/>
          </a:xfrm>
          <a:prstGeom prst="rect">
            <a:avLst/>
          </a:prstGeom>
        </p:spPr>
      </p:pic>
      <p:sp>
        <p:nvSpPr>
          <p:cNvPr id="7" name="Figura 2.2 legenda"/>
          <p:cNvSpPr txBox="1"/>
          <p:nvPr/>
        </p:nvSpPr>
        <p:spPr>
          <a:xfrm>
            <a:off x="804672" y="4800600"/>
            <a:ext cx="48828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Pontos espalhados ao acaso: sem correlação (supermercado)</a:t>
            </a:r>
            <a:endParaRPr lang="en-US" sz="1600" dirty="0"/>
          </a:p>
        </p:txBody>
      </p:sp>
      <p:sp>
        <p:nvSpPr>
          <p:cNvPr id="8" name="Figura 2.3 cartão"/>
          <p:cNvSpPr/>
          <p:nvPr/>
        </p:nvSpPr>
        <p:spPr>
          <a:xfrm>
            <a:off x="6245352" y="2011680"/>
            <a:ext cx="5394960" cy="3520440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Figura 2.3" descr="Pontos ao longo de uma reta: há correlação (exemplo hipotético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600" y="2194560"/>
            <a:ext cx="4052463" cy="2560320"/>
          </a:xfrm>
          <a:prstGeom prst="rect">
            <a:avLst/>
          </a:prstGeom>
        </p:spPr>
      </p:pic>
      <p:sp>
        <p:nvSpPr>
          <p:cNvPr id="10" name="Figura 2.3 legenda"/>
          <p:cNvSpPr txBox="1"/>
          <p:nvPr/>
        </p:nvSpPr>
        <p:spPr>
          <a:xfrm>
            <a:off x="6501384" y="4800600"/>
            <a:ext cx="48828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Pontos ao longo de uma reta: há correlação (exemplo hipotético)</a:t>
            </a:r>
            <a:endParaRPr lang="en-US" sz="1600" dirty="0"/>
          </a:p>
        </p:txBody>
      </p:sp>
      <p:sp>
        <p:nvSpPr>
          <p:cNvPr id="11" name="Nota"/>
          <p:cNvSpPr txBox="1"/>
          <p:nvPr/>
        </p:nvSpPr>
        <p:spPr>
          <a:xfrm>
            <a:off x="548640" y="56692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Por que falha: curva de aprendizado, correlação entre parâmetros. Os testes formais são não paramétricos e pouco conclusivos.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Quando a variável depende do tempo ou de outra</a:t>
            </a:r>
            <a:endParaRPr lang="en-US" sz="3000" dirty="0"/>
          </a:p>
        </p:txBody>
      </p:sp>
      <p:sp>
        <p:nvSpPr>
          <p:cNvPr id="4" name="Série temporal"/>
          <p:cNvSpPr/>
          <p:nvPr/>
        </p:nvSpPr>
        <p:spPr>
          <a:xfrm>
            <a:off x="548640" y="1417320"/>
            <a:ext cx="5394960" cy="26060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Série temporal destaque"/>
          <p:cNvSpPr txBox="1"/>
          <p:nvPr/>
        </p:nvSpPr>
        <p:spPr>
          <a:xfrm>
            <a:off x="804672" y="1645920"/>
            <a:ext cx="48828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3×</a:t>
            </a:r>
            <a:endParaRPr lang="en-US" sz="4000" dirty="0"/>
          </a:p>
        </p:txBody>
      </p:sp>
      <p:sp>
        <p:nvSpPr>
          <p:cNvPr id="6" name="Série temporal texto"/>
          <p:cNvSpPr txBox="1"/>
          <p:nvPr/>
        </p:nvSpPr>
        <p:spPr>
          <a:xfrm>
            <a:off x="804672" y="2423160"/>
            <a:ext cx="488289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Série temporal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Os caixas perdem produtividade no turno: no fim do dia, o atendimento médio leva 3 vezes o do início.</a:t>
            </a:r>
            <a:endParaRPr lang="en-US" sz="1600" dirty="0"/>
          </a:p>
        </p:txBody>
      </p:sp>
      <p:sp>
        <p:nvSpPr>
          <p:cNvPr id="7" name="Modelo multivariável"/>
          <p:cNvSpPr/>
          <p:nvPr/>
        </p:nvSpPr>
        <p:spPr>
          <a:xfrm>
            <a:off x="6245352" y="1417320"/>
            <a:ext cx="5394960" cy="26060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Modelo multivariável destaque"/>
          <p:cNvSpPr txBox="1"/>
          <p:nvPr/>
        </p:nvSpPr>
        <p:spPr>
          <a:xfrm>
            <a:off x="6501384" y="1645920"/>
            <a:ext cx="48828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lote → prazo</a:t>
            </a:r>
            <a:endParaRPr lang="en-US" sz="4000" dirty="0"/>
          </a:p>
        </p:txBody>
      </p:sp>
      <p:sp>
        <p:nvSpPr>
          <p:cNvPr id="9" name="Modelo multivariável texto"/>
          <p:cNvSpPr txBox="1"/>
          <p:nvPr/>
        </p:nvSpPr>
        <p:spPr>
          <a:xfrm>
            <a:off x="6501384" y="2423160"/>
            <a:ext cx="488289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Modelo multivariável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A loja que pede lotes maiores espera mais: tempo de entrega e tamanho do lote andam juntos.</a:t>
            </a:r>
            <a:endParaRPr lang="en-US" sz="1600" dirty="0"/>
          </a:p>
        </p:txBody>
      </p:sp>
      <p:sp>
        <p:nvSpPr>
          <p:cNvPr id="10" name="Por fora"/>
          <p:cNvSpPr/>
          <p:nvPr/>
        </p:nvSpPr>
        <p:spPr>
          <a:xfrm>
            <a:off x="548640" y="4251960"/>
            <a:ext cx="11091672" cy="1737360"/>
          </a:xfrm>
          <a:prstGeom prst="roundRect">
            <a:avLst>
              <a:gd name="adj" fmla="val 315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Por fora texto"/>
          <p:cNvSpPr txBox="1"/>
          <p:nvPr/>
        </p:nvSpPr>
        <p:spPr>
          <a:xfrm>
            <a:off x="804672" y="4471416"/>
            <a:ext cx="1057960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Os simuladores só trazem distribuições univariadas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O analista constrói o modelo por fora, numa linguagem de programação, e incorpora ao modelo a sequência gerada. Leituras: Nelson e Yamnitsky (1997), Johnson (1987), Biller e Nelson (2005).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Histograma: quantas classes?</a:t>
            </a:r>
            <a:endParaRPr lang="en-US" sz="3000" dirty="0"/>
          </a:p>
        </p:txBody>
      </p:sp>
      <p:sp>
        <p:nvSpPr>
          <p:cNvPr id="4" name="Sturges"/>
          <p:cNvSpPr/>
          <p:nvPr/>
        </p:nvSpPr>
        <p:spPr>
          <a:xfrm>
            <a:off x="548640" y="1417320"/>
            <a:ext cx="539496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Sturges título"/>
          <p:cNvSpPr txBox="1"/>
          <p:nvPr/>
        </p:nvSpPr>
        <p:spPr>
          <a:xfrm>
            <a:off x="804672" y="1645920"/>
            <a:ext cx="4882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Regra de Sturges</a:t>
            </a:r>
            <a:endParaRPr lang="en-US" sz="2100" dirty="0"/>
          </a:p>
        </p:txBody>
      </p:sp>
      <p:pic>
        <p:nvPicPr>
          <p:cNvPr id="6" name="Fórmula de Sturges" descr="C:\Users\AFONSOMEDINA\Documents\GitHub\livrosimulacao\slides-src\assets\capII\eq_sturg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2194560"/>
            <a:ext cx="3383280" cy="454152"/>
          </a:xfrm>
          <a:prstGeom prst="rect">
            <a:avLst/>
          </a:prstGeom>
        </p:spPr>
      </p:pic>
      <p:sp>
        <p:nvSpPr>
          <p:cNvPr id="7" name="Legenda Sturges"/>
          <p:cNvSpPr txBox="1"/>
          <p:nvPr/>
        </p:nvSpPr>
        <p:spPr>
          <a:xfrm>
            <a:off x="804672" y="2743200"/>
            <a:ext cx="4882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K: número de classes · n: número de observações</a:t>
            </a:r>
            <a:endParaRPr lang="en-US" sz="1500" dirty="0"/>
          </a:p>
        </p:txBody>
      </p:sp>
      <p:sp>
        <p:nvSpPr>
          <p:cNvPr id="8" name="Exemplo título"/>
          <p:cNvSpPr txBox="1"/>
          <p:nvPr/>
        </p:nvSpPr>
        <p:spPr>
          <a:xfrm>
            <a:off x="804672" y="3337560"/>
            <a:ext cx="4882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Sem o outlier, n = 199:</a:t>
            </a:r>
            <a:endParaRPr lang="en-US" sz="1700" dirty="0"/>
          </a:p>
        </p:txBody>
      </p:sp>
      <p:pic>
        <p:nvPicPr>
          <p:cNvPr id="9" name="Sturges no exemplo" descr="C:\Users\AFONSOMEDINA\Documents\GitHub\livrosimulacao\slides-src\assets\capII\eq_sturges_e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3794760"/>
            <a:ext cx="4635856" cy="359054"/>
          </a:xfrm>
          <a:prstGeom prst="rect">
            <a:avLst/>
          </a:prstGeom>
        </p:spPr>
      </p:pic>
      <p:pic>
        <p:nvPicPr>
          <p:cNvPr id="10" name="Largura da classe" descr="C:\Users\AFONSOMEDINA\Documents\GitHub\livrosimulacao\slides-src\assets\capII\eq_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4343400"/>
            <a:ext cx="3282696" cy="548640"/>
          </a:xfrm>
          <a:prstGeom prst="rect">
            <a:avLst/>
          </a:prstGeom>
        </p:spPr>
      </p:pic>
      <p:sp>
        <p:nvSpPr>
          <p:cNvPr id="11" name="Outro critério"/>
          <p:cNvSpPr txBox="1"/>
          <p:nvPr/>
        </p:nvSpPr>
        <p:spPr>
          <a:xfrm>
            <a:off x="804672" y="5166360"/>
            <a:ext cx="48828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Outro critério: a raiz quadrada do número de observações.</a:t>
            </a:r>
            <a:endParaRPr lang="en-US" sz="1500" dirty="0"/>
          </a:p>
        </p:txBody>
      </p:sp>
      <p:pic>
        <p:nvPicPr>
          <p:cNvPr id="12" name="Figura 2.4" descr="Histograma dos tempos entre chegadas, 9 classe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0" y="1734434"/>
            <a:ext cx="5376672" cy="3297692"/>
          </a:xfrm>
          <a:prstGeom prst="rect">
            <a:avLst/>
          </a:prstGeom>
        </p:spPr>
      </p:pic>
      <p:sp>
        <p:nvSpPr>
          <p:cNvPr id="13" name="Legenda histograma"/>
          <p:cNvSpPr txBox="1"/>
          <p:nvPr/>
        </p:nvSpPr>
        <p:spPr>
          <a:xfrm>
            <a:off x="6263640" y="5486400"/>
            <a:ext cx="5376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Nove classes de 4,8 s: muitos valores baixos, poucos altos. A forma lembra a exponencial (Figura 2.4).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Ajuste da distribuição exponencial</a:t>
            </a:r>
            <a:endParaRPr lang="en-US" sz="3000" dirty="0"/>
          </a:p>
        </p:txBody>
      </p:sp>
      <p:sp>
        <p:nvSpPr>
          <p:cNvPr id="4" name="1 · Modelo"/>
          <p:cNvSpPr/>
          <p:nvPr/>
        </p:nvSpPr>
        <p:spPr>
          <a:xfrm>
            <a:off x="548640" y="1417320"/>
            <a:ext cx="11091672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1 · Modelo rótulo"/>
          <p:cNvSpPr txBox="1"/>
          <p:nvPr/>
        </p:nvSpPr>
        <p:spPr>
          <a:xfrm>
            <a:off x="804672" y="1417320"/>
            <a:ext cx="2194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 · Modelo</a:t>
            </a:r>
            <a:endParaRPr lang="en-US" sz="2000" dirty="0"/>
          </a:p>
        </p:txBody>
      </p:sp>
      <p:pic>
        <p:nvPicPr>
          <p:cNvPr id="6" name="1 · Modelo fórmula" descr="C:\Users\AFONSOMEDINA\Documents\GitHub\livrosimulacao\slides-src\assets\capII\eq_fex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7520" y="1885188"/>
            <a:ext cx="2282952" cy="481584"/>
          </a:xfrm>
          <a:prstGeom prst="rect">
            <a:avLst/>
          </a:prstGeom>
        </p:spPr>
      </p:pic>
      <p:sp>
        <p:nvSpPr>
          <p:cNvPr id="7" name="1 · Modelo nota"/>
          <p:cNvSpPr txBox="1"/>
          <p:nvPr/>
        </p:nvSpPr>
        <p:spPr>
          <a:xfrm>
            <a:off x="8778240" y="1600200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Exponencial: 1/λ é a média da distribuição (Apêndice VII).</a:t>
            </a:r>
            <a:endParaRPr lang="en-US" sz="1500" dirty="0"/>
          </a:p>
        </p:txBody>
      </p:sp>
      <p:sp>
        <p:nvSpPr>
          <p:cNvPr id="8" name="2 · Estimativa"/>
          <p:cNvSpPr/>
          <p:nvPr/>
        </p:nvSpPr>
        <p:spPr>
          <a:xfrm>
            <a:off x="548640" y="3017520"/>
            <a:ext cx="11091672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2 · Estimativa rótulo"/>
          <p:cNvSpPr txBox="1"/>
          <p:nvPr/>
        </p:nvSpPr>
        <p:spPr>
          <a:xfrm>
            <a:off x="804672" y="3017520"/>
            <a:ext cx="2194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 · Estimativa</a:t>
            </a:r>
            <a:endParaRPr lang="en-US" sz="2000" dirty="0"/>
          </a:p>
        </p:txBody>
      </p:sp>
      <p:pic>
        <p:nvPicPr>
          <p:cNvPr id="10" name="2 · Estimativa fórmula" descr="C:\Users\AFONSOMEDINA\Documents\GitHub\livrosimulacao\slides-src\assets\capII\eq_lambd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520" y="3447288"/>
            <a:ext cx="5547360" cy="557784"/>
          </a:xfrm>
          <a:prstGeom prst="rect">
            <a:avLst/>
          </a:prstGeom>
        </p:spPr>
      </p:pic>
      <p:sp>
        <p:nvSpPr>
          <p:cNvPr id="11" name="2 · Estimativa nota"/>
          <p:cNvSpPr txBox="1"/>
          <p:nvPr/>
        </p:nvSpPr>
        <p:spPr>
          <a:xfrm>
            <a:off x="8778240" y="3200400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Outros métodos: máxima verossimilhança, momentos, gráfico (Devore, 2000).</a:t>
            </a:r>
            <a:endParaRPr lang="en-US" sz="1500" dirty="0"/>
          </a:p>
        </p:txBody>
      </p:sp>
      <p:sp>
        <p:nvSpPr>
          <p:cNvPr id="12" name="Ajustada"/>
          <p:cNvSpPr/>
          <p:nvPr/>
        </p:nvSpPr>
        <p:spPr>
          <a:xfrm>
            <a:off x="548640" y="4617720"/>
            <a:ext cx="11091672" cy="1371600"/>
          </a:xfrm>
          <a:prstGeom prst="roundRect">
            <a:avLst>
              <a:gd name="adj" fmla="val 40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Ajustada rótulo"/>
          <p:cNvSpPr txBox="1"/>
          <p:nvPr/>
        </p:nvSpPr>
        <p:spPr>
          <a:xfrm>
            <a:off x="804672" y="461772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3 · Ajustada</a:t>
            </a:r>
            <a:endParaRPr lang="en-US" sz="2000" dirty="0"/>
          </a:p>
        </p:txBody>
      </p:sp>
      <p:pic>
        <p:nvPicPr>
          <p:cNvPr id="14" name="Modelo ajustado" descr="C:\Users\AFONSOMEDINA\Documents\GitHub\livrosimulacao\slides-src\assets\capII\eq_fajus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520" y="5065776"/>
            <a:ext cx="3837432" cy="475488"/>
          </a:xfrm>
          <a:prstGeom prst="rect">
            <a:avLst/>
          </a:prstGeom>
        </p:spPr>
      </p:pic>
      <p:sp>
        <p:nvSpPr>
          <p:cNvPr id="15" name="Ajustada nota"/>
          <p:cNvSpPr txBox="1"/>
          <p:nvPr/>
        </p:nvSpPr>
        <p:spPr>
          <a:xfrm>
            <a:off x="7315200" y="4800600"/>
            <a:ext cx="4069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2"/>
                </a:solidFill>
              </a:rPr>
              <a:t>É este o modelo que os testes de aderência vão avaliar.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Testes de aderência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Os dados se ajustam à distribuição escolhida?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Hipóteses do teste de aderência</a:t>
            </a:r>
            <a:endParaRPr lang="en-US" sz="3000" dirty="0"/>
          </a:p>
        </p:txBody>
      </p:sp>
      <p:sp>
        <p:nvSpPr>
          <p:cNvPr id="4" name="H0"/>
          <p:cNvSpPr/>
          <p:nvPr/>
        </p:nvSpPr>
        <p:spPr>
          <a:xfrm>
            <a:off x="548640" y="1417320"/>
            <a:ext cx="5394960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H0 texto"/>
          <p:cNvSpPr txBox="1"/>
          <p:nvPr/>
        </p:nvSpPr>
        <p:spPr>
          <a:xfrm>
            <a:off x="804672" y="1636776"/>
            <a:ext cx="4882896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H</a:t>
            </a:r>
            <a:pPr indent="0" marL="0">
              <a:buNone/>
            </a:pPr>
            <a:r>
              <a:rPr lang="en-US" sz="2400" b="1" baseline="-40000" dirty="0">
                <a:solidFill>
                  <a:schemeClr val="tx1"/>
                </a:solidFill>
              </a:rPr>
              <a:t>0</a:t>
            </a:r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 · hipótese nula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000" dirty="0">
                <a:solidFill>
                  <a:schemeClr val="accent4"/>
                </a:solidFill>
              </a:rPr>
              <a:t>O modelo é adequado para representar a distribuição da população.</a:t>
            </a:r>
            <a:endParaRPr lang="en-US" sz="1600" dirty="0"/>
          </a:p>
        </p:txBody>
      </p:sp>
      <p:sp>
        <p:nvSpPr>
          <p:cNvPr id="6" name="Ha"/>
          <p:cNvSpPr/>
          <p:nvPr/>
        </p:nvSpPr>
        <p:spPr>
          <a:xfrm>
            <a:off x="6245352" y="1417320"/>
            <a:ext cx="5394960" cy="16459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Ha texto"/>
          <p:cNvSpPr txBox="1"/>
          <p:nvPr/>
        </p:nvSpPr>
        <p:spPr>
          <a:xfrm>
            <a:off x="6501384" y="1636776"/>
            <a:ext cx="4882896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H</a:t>
            </a:r>
            <a:pPr indent="0" marL="0">
              <a:buNone/>
            </a:pPr>
            <a:r>
              <a:rPr lang="en-US" sz="2400" b="1" baseline="-40000" dirty="0">
                <a:solidFill>
                  <a:schemeClr val="tx1"/>
                </a:solidFill>
              </a:rPr>
              <a:t>a</a:t>
            </a:r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 · hipótese alternativa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2000" dirty="0">
                <a:solidFill>
                  <a:schemeClr val="accent4"/>
                </a:solidFill>
              </a:rPr>
              <a:t>O modelo não é adequado para representar a distribuição da população.</a:t>
            </a:r>
            <a:endParaRPr lang="en-US" sz="1600" dirty="0"/>
          </a:p>
        </p:txBody>
      </p:sp>
      <p:sp>
        <p:nvSpPr>
          <p:cNvPr id="8" name="Alfa"/>
          <p:cNvSpPr/>
          <p:nvPr/>
        </p:nvSpPr>
        <p:spPr>
          <a:xfrm>
            <a:off x="548640" y="3291840"/>
            <a:ext cx="11091672" cy="1417320"/>
          </a:xfrm>
          <a:prstGeom prst="roundRect">
            <a:avLst>
              <a:gd name="adj" fmla="val 3871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Alfa texto"/>
          <p:cNvSpPr txBox="1"/>
          <p:nvPr/>
        </p:nvSpPr>
        <p:spPr>
          <a:xfrm>
            <a:off x="804672" y="3511296"/>
            <a:ext cx="10579608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Nível de significância α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bg2"/>
                </a:solidFill>
              </a:rPr>
              <a:t>A probabilidade de rejeitar H</a:t>
            </a:r>
            <a:pPr indent="0" marL="0">
              <a:buNone/>
            </a:pPr>
            <a:r>
              <a:rPr lang="en-US" sz="1900" baseline="-40000" dirty="0">
                <a:solidFill>
                  <a:schemeClr val="bg2"/>
                </a:solidFill>
              </a:rPr>
              <a:t>0</a:t>
            </a:r>
            <a:pPr indent="0" marL="0">
              <a:buNone/>
            </a:pPr>
            <a:r>
              <a:rPr lang="en-US" sz="1900" dirty="0">
                <a:solidFill>
                  <a:schemeClr val="bg2"/>
                </a:solidFill>
              </a:rPr>
              <a:t> quando ela é correta (erro tipo I). Se rejeitamos H</a:t>
            </a:r>
            <a:pPr indent="0" marL="0">
              <a:buNone/>
            </a:pPr>
            <a:r>
              <a:rPr lang="en-US" sz="1900" baseline="-40000" dirty="0">
                <a:solidFill>
                  <a:schemeClr val="bg2"/>
                </a:solidFill>
              </a:rPr>
              <a:t>0</a:t>
            </a:r>
            <a:pPr indent="0" marL="0">
              <a:buNone/>
            </a:pPr>
            <a:r>
              <a:rPr lang="en-US" sz="1900" dirty="0">
                <a:solidFill>
                  <a:schemeClr val="bg2"/>
                </a:solidFill>
              </a:rPr>
              <a:t> ao nível α, o modelo não serve.</a:t>
            </a:r>
            <a:endParaRPr lang="en-US" sz="1600" dirty="0"/>
          </a:p>
        </p:txBody>
      </p:sp>
      <p:sp>
        <p:nvSpPr>
          <p:cNvPr id="10" name="Qui-quadrado (χ²)"/>
          <p:cNvSpPr/>
          <p:nvPr/>
        </p:nvSpPr>
        <p:spPr>
          <a:xfrm>
            <a:off x="548640" y="4892040"/>
            <a:ext cx="539496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Qui-quadrado (χ²) texto"/>
          <p:cNvSpPr txBox="1"/>
          <p:nvPr/>
        </p:nvSpPr>
        <p:spPr>
          <a:xfrm>
            <a:off x="804672" y="5111496"/>
            <a:ext cx="48828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Qui-quadrado (χ²)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Frequências observadas × teóricas, por classe.</a:t>
            </a:r>
            <a:endParaRPr lang="en-US" sz="1600" dirty="0"/>
          </a:p>
        </p:txBody>
      </p:sp>
      <p:sp>
        <p:nvSpPr>
          <p:cNvPr id="12" name="Kolmogorov-Smirnov (KS)"/>
          <p:cNvSpPr/>
          <p:nvPr/>
        </p:nvSpPr>
        <p:spPr>
          <a:xfrm>
            <a:off x="6245352" y="4892040"/>
            <a:ext cx="5394960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Kolmogorov-Smirnov (KS) texto"/>
          <p:cNvSpPr txBox="1"/>
          <p:nvPr/>
        </p:nvSpPr>
        <p:spPr>
          <a:xfrm>
            <a:off x="6501384" y="5111496"/>
            <a:ext cx="48828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Kolmogorov-Smirnov (KS)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Funções acumuladas observada × teórica.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Teste do qui-quadrado</a:t>
            </a:r>
            <a:endParaRPr lang="en-US" sz="3000" dirty="0"/>
          </a:p>
        </p:txBody>
      </p:sp>
      <p:sp>
        <p:nvSpPr>
          <p:cNvPr id="4" name="Fórmulas"/>
          <p:cNvSpPr/>
          <p:nvPr/>
        </p:nvSpPr>
        <p:spPr>
          <a:xfrm>
            <a:off x="548640" y="1417320"/>
            <a:ext cx="539496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Componente Ek" descr="C:\Users\AFONSOMEDINA\Documents\GitHub\livrosimulacao\slides-src\assets\capII\eq_e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691640"/>
            <a:ext cx="2075688" cy="688848"/>
          </a:xfrm>
          <a:prstGeom prst="rect">
            <a:avLst/>
          </a:prstGeom>
        </p:spPr>
      </p:pic>
      <p:pic>
        <p:nvPicPr>
          <p:cNvPr id="6" name="Estatística E" descr="C:\Users\AFONSOMEDINA\Documents\GitHub\livrosimulacao\slides-src\assets\capII\eq_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120" y="1463040"/>
            <a:ext cx="1463802" cy="893826"/>
          </a:xfrm>
          <a:prstGeom prst="rect">
            <a:avLst/>
          </a:prstGeom>
        </p:spPr>
      </p:pic>
      <p:sp>
        <p:nvSpPr>
          <p:cNvPr id="7" name="Legenda OT"/>
          <p:cNvSpPr txBox="1"/>
          <p:nvPr/>
        </p:nvSpPr>
        <p:spPr>
          <a:xfrm>
            <a:off x="804672" y="2606040"/>
            <a:ext cx="48828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O: frequência observada · T: frequência teórica, pelo modelo</a:t>
            </a:r>
            <a:endParaRPr lang="en-US" sz="1500" dirty="0"/>
          </a:p>
        </p:txBody>
      </p:sp>
      <p:sp>
        <p:nvSpPr>
          <p:cNvPr id="8" name="Teórica título"/>
          <p:cNvSpPr txBox="1"/>
          <p:nvPr/>
        </p:nvSpPr>
        <p:spPr>
          <a:xfrm>
            <a:off x="804672" y="3337560"/>
            <a:ext cx="48828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Frequência teórica da classe [a, b]:</a:t>
            </a:r>
            <a:endParaRPr lang="en-US" sz="1700" dirty="0"/>
          </a:p>
        </p:txBody>
      </p:sp>
      <p:pic>
        <p:nvPicPr>
          <p:cNvPr id="9" name="Probabilidade pk" descr="C:\Users\AFONSOMEDINA\Documents\GitHub\livrosimulacao\slides-src\assets\capII\eq_p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3794760"/>
            <a:ext cx="4498848" cy="673608"/>
          </a:xfrm>
          <a:prstGeom prst="rect">
            <a:avLst/>
          </a:prstGeom>
        </p:spPr>
      </p:pic>
      <p:sp>
        <p:nvSpPr>
          <p:cNvPr id="10" name="Tk"/>
          <p:cNvSpPr txBox="1"/>
          <p:nvPr/>
        </p:nvSpPr>
        <p:spPr>
          <a:xfrm>
            <a:off x="804672" y="4663440"/>
            <a:ext cx="4882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T</a:t>
            </a:r>
            <a:pPr indent="0" marL="0">
              <a:buNone/>
            </a:pPr>
            <a:r>
              <a:rPr lang="en-US" sz="2000" b="1" baseline="-40000" dirty="0">
                <a:solidFill>
                  <a:schemeClr val="tx1"/>
                </a:solidFill>
              </a:rPr>
              <a:t>k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= número de observações × p</a:t>
            </a:r>
            <a:pPr indent="0" marL="0">
              <a:buNone/>
            </a:pPr>
            <a:r>
              <a:rPr lang="en-US" sz="2000" b="1" baseline="-40000" dirty="0">
                <a:solidFill>
                  <a:schemeClr val="tx1"/>
                </a:solidFill>
              </a:rPr>
              <a:t>k</a:t>
            </a:r>
            <a:endParaRPr lang="en-US" sz="2000" dirty="0"/>
          </a:p>
        </p:txBody>
      </p:sp>
      <p:sp>
        <p:nvSpPr>
          <p:cNvPr id="11" name="Ressalva"/>
          <p:cNvSpPr txBox="1"/>
          <p:nvPr/>
        </p:nvSpPr>
        <p:spPr>
          <a:xfrm>
            <a:off x="804672" y="5257800"/>
            <a:ext cx="48828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Com poucas observações, o qui-quadrado pode não concluir.</a:t>
            </a:r>
            <a:endParaRPr lang="en-US" sz="1500" dirty="0"/>
          </a:p>
        </p:txBody>
      </p:sp>
      <p:sp>
        <p:nvSpPr>
          <p:cNvPr id="12" name="Graus de liberdade"/>
          <p:cNvSpPr/>
          <p:nvPr/>
        </p:nvSpPr>
        <p:spPr>
          <a:xfrm>
            <a:off x="6245352" y="1417320"/>
            <a:ext cx="539496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Graus de liberdade texto"/>
          <p:cNvSpPr txBox="1"/>
          <p:nvPr/>
        </p:nvSpPr>
        <p:spPr>
          <a:xfrm>
            <a:off x="6501384" y="1636776"/>
            <a:ext cx="488289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Graus de liberdade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K − 1 − n, em que n é o número de parâmetros estimados da amostra.</a:t>
            </a:r>
            <a:endParaRPr lang="en-US" sz="1600" dirty="0"/>
          </a:p>
        </p:txBody>
      </p:sp>
      <p:sp>
        <p:nvSpPr>
          <p:cNvPr id="14" name="Regra de decisão"/>
          <p:cNvSpPr/>
          <p:nvPr/>
        </p:nvSpPr>
        <p:spPr>
          <a:xfrm>
            <a:off x="6245352" y="3017520"/>
            <a:ext cx="539496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Regra de decisão texto"/>
          <p:cNvSpPr txBox="1"/>
          <p:nvPr/>
        </p:nvSpPr>
        <p:spPr>
          <a:xfrm>
            <a:off x="6501384" y="3236976"/>
            <a:ext cx="488289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Regra de decisão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Se E &gt; E crítico (tabela do χ²), rejeita-se H</a:t>
            </a:r>
            <a:pPr indent="0" marL="0">
              <a:buNone/>
            </a:pPr>
            <a:r>
              <a:rPr lang="en-US" sz="1700" baseline="-40000" dirty="0">
                <a:solidFill>
                  <a:schemeClr val="accent4"/>
                </a:solidFill>
              </a:rPr>
              <a:t>0</a:t>
            </a:r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.</a:t>
            </a:r>
            <a:endParaRPr lang="en-US" sz="1600" dirty="0"/>
          </a:p>
        </p:txBody>
      </p:sp>
      <p:sp>
        <p:nvSpPr>
          <p:cNvPr id="16" name="Classes com frequência ≥ 5"/>
          <p:cNvSpPr/>
          <p:nvPr/>
        </p:nvSpPr>
        <p:spPr>
          <a:xfrm>
            <a:off x="6245352" y="4617720"/>
            <a:ext cx="5394960" cy="1371600"/>
          </a:xfrm>
          <a:prstGeom prst="roundRect">
            <a:avLst>
              <a:gd name="adj" fmla="val 40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Classes com frequência ≥ 5 texto"/>
          <p:cNvSpPr txBox="1"/>
          <p:nvPr/>
        </p:nvSpPr>
        <p:spPr>
          <a:xfrm>
            <a:off x="6501384" y="4837176"/>
            <a:ext cx="488289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Classes com frequência ≥ 5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A classe com menos de 5 é agrupada à vizinha, e os graus de liberdade caem.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Qui-quadrado no supermercado</a:t>
            </a:r>
            <a:endParaRPr lang="en-US" sz="3000" dirty="0"/>
          </a:p>
        </p:txBody>
      </p:sp>
      <p:graphicFrame>
        <p:nvGraphicFramePr>
          <p:cNvPr id="20" name="Tabela 2.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338328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1371600"/>
                <a:gridCol w="1371600"/>
              </a:tblGrid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k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Prob.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Teórica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0,5022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0,2500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0,1244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0,0620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0,0308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6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6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0,0154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3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7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0,0076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8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0,0038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9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0,0038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B3200F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Legenda 2.6"/>
          <p:cNvSpPr txBox="1"/>
          <p:nvPr/>
        </p:nvSpPr>
        <p:spPr>
          <a:xfrm>
            <a:off x="548640" y="548640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Teórica = 199 × probabilidade. Em vermelho, as classes com menos de 5.</a:t>
            </a:r>
            <a:endParaRPr lang="en-US" sz="1400" dirty="0"/>
          </a:p>
        </p:txBody>
      </p:sp>
      <p:sp>
        <p:nvSpPr>
          <p:cNvPr id="6" name="Agrupadas título"/>
          <p:cNvSpPr txBox="1"/>
          <p:nvPr/>
        </p:nvSpPr>
        <p:spPr>
          <a:xfrm>
            <a:off x="4297680" y="1371600"/>
            <a:ext cx="7342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Classes 5 a 9 agrupadas (Tabela 2.7)</a:t>
            </a:r>
            <a:endParaRPr lang="en-US" sz="1800" dirty="0"/>
          </a:p>
        </p:txBody>
      </p:sp>
      <p:graphicFrame>
        <p:nvGraphicFramePr>
          <p:cNvPr id="39" name="Tabela 2.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97680" y="1874520"/>
          <a:ext cx="7342632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463040"/>
                <a:gridCol w="1325880"/>
                <a:gridCol w="1188720"/>
                <a:gridCol w="1005840"/>
                <a:gridCol w="1810512"/>
              </a:tblGrid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k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Classes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Observada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Teórica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O − T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(O − T)² / T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≤ 4,8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96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−4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0,16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4,8–9,6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0,55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3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9,6–14,3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25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0,00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4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14,3–19,1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13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0,04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≥ 19,1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10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13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−3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0,69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1B1B1A"/>
                          </a:solidFill>
                        </a:rPr>
                        <a:t>E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B3200F"/>
                          </a:solidFill>
                        </a:rPr>
                        <a:t>1,44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Veredito"/>
          <p:cNvSpPr/>
          <p:nvPr/>
        </p:nvSpPr>
        <p:spPr>
          <a:xfrm>
            <a:off x="4297680" y="4800600"/>
            <a:ext cx="7342632" cy="1188720"/>
          </a:xfrm>
          <a:prstGeom prst="roundRect">
            <a:avLst>
              <a:gd name="adj" fmla="val 4615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Veredito texto"/>
          <p:cNvSpPr txBox="1"/>
          <p:nvPr/>
        </p:nvSpPr>
        <p:spPr>
          <a:xfrm>
            <a:off x="4553712" y="5020056"/>
            <a:ext cx="68305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E = 1,44 &lt; E crítico = 7,8147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α = 5%, 3 graus de liberdade (5 − 1 − 1): não se rejeita H</a:t>
            </a:r>
            <a:pPr indent="0" marL="0">
              <a:buNone/>
            </a:pPr>
            <a:r>
              <a:rPr lang="en-US" sz="1700" baseline="-40000" dirty="0">
                <a:solidFill>
                  <a:schemeClr val="bg2"/>
                </a:solidFill>
              </a:rPr>
              <a:t>0</a:t>
            </a:r>
            <a:pPr indent="0" marL="0">
              <a:buNone/>
            </a:pPr>
            <a:r>
              <a:rPr lang="en-US" sz="1700" dirty="0">
                <a:solidFill>
                  <a:schemeClr val="bg2"/>
                </a:solidFill>
              </a:rPr>
              <a:t>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Teste de Kolmogorov-Smirnov</a:t>
            </a:r>
            <a:endParaRPr lang="en-US" sz="3000" dirty="0"/>
          </a:p>
        </p:txBody>
      </p:sp>
      <p:pic>
        <p:nvPicPr>
          <p:cNvPr id="4" name="Figura 2.5" descr="Funções acumuladas teórica e observada e a distância máxima 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82693"/>
            <a:ext cx="5669280" cy="3795535"/>
          </a:xfrm>
          <a:prstGeom prst="rect">
            <a:avLst/>
          </a:prstGeom>
        </p:spPr>
      </p:pic>
      <p:sp>
        <p:nvSpPr>
          <p:cNvPr id="5" name="Estatística D"/>
          <p:cNvSpPr/>
          <p:nvPr/>
        </p:nvSpPr>
        <p:spPr>
          <a:xfrm>
            <a:off x="6537960" y="1417320"/>
            <a:ext cx="5102352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6" name="Estatística D" descr="C:\Users\AFONSOMEDINA\Documents\GitHub\livrosimulacao\slides-src\assets\capII\eq_k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80" y="1536192"/>
            <a:ext cx="3732428" cy="570433"/>
          </a:xfrm>
          <a:prstGeom prst="rect">
            <a:avLst/>
          </a:prstGeom>
        </p:spPr>
      </p:pic>
      <p:sp>
        <p:nvSpPr>
          <p:cNvPr id="7" name="Legenda D"/>
          <p:cNvSpPr txBox="1"/>
          <p:nvPr/>
        </p:nvSpPr>
        <p:spPr>
          <a:xfrm>
            <a:off x="6793992" y="2194560"/>
            <a:ext cx="45902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a maior distância entre a acumulada teórica F(x) e a observada S(x)</a:t>
            </a:r>
            <a:endParaRPr lang="en-US" sz="1500" dirty="0"/>
          </a:p>
        </p:txBody>
      </p:sp>
      <p:sp>
        <p:nvSpPr>
          <p:cNvPr id="8" name="Decisão KS"/>
          <p:cNvSpPr/>
          <p:nvPr/>
        </p:nvSpPr>
        <p:spPr>
          <a:xfrm>
            <a:off x="6537960" y="3108960"/>
            <a:ext cx="5102352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Decisão KS texto"/>
          <p:cNvSpPr txBox="1"/>
          <p:nvPr/>
        </p:nvSpPr>
        <p:spPr>
          <a:xfrm>
            <a:off x="6793992" y="3328416"/>
            <a:ext cx="45902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Regra de decisão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D ≤ D crítico: não há razão para rejeitar H</a:t>
            </a:r>
            <a:pPr indent="0" marL="0">
              <a:buNone/>
            </a:pPr>
            <a:r>
              <a:rPr lang="en-US" sz="1700" baseline="-40000" dirty="0">
                <a:solidFill>
                  <a:schemeClr val="accent4"/>
                </a:solidFill>
              </a:rPr>
              <a:t>0</a:t>
            </a:r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. Críticos a 1%, 5% e 10% no Apêndice VI.</a:t>
            </a:r>
            <a:endParaRPr lang="en-US" sz="1600" dirty="0"/>
          </a:p>
        </p:txBody>
      </p:sp>
      <p:sp>
        <p:nvSpPr>
          <p:cNvPr id="10" name="Amostras pequenas"/>
          <p:cNvSpPr/>
          <p:nvPr/>
        </p:nvSpPr>
        <p:spPr>
          <a:xfrm>
            <a:off x="6537960" y="4663440"/>
            <a:ext cx="5102352" cy="1325880"/>
          </a:xfrm>
          <a:prstGeom prst="roundRect">
            <a:avLst>
              <a:gd name="adj" fmla="val 413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Amostras pequenas texto"/>
          <p:cNvSpPr txBox="1"/>
          <p:nvPr/>
        </p:nvSpPr>
        <p:spPr>
          <a:xfrm>
            <a:off x="6793992" y="4882896"/>
            <a:ext cx="459028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Melhor que o χ² em amostras pequenas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bg2"/>
                </a:solidFill>
              </a:rPr>
              <a:t>Com poucas observações, o χ² perde graus de liberdade e pode não concluir.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Kolmogorov-Smirnov no supermercado</a:t>
            </a:r>
            <a:endParaRPr lang="en-US" sz="3000" dirty="0"/>
          </a:p>
        </p:txBody>
      </p:sp>
      <p:graphicFrame>
        <p:nvGraphicFramePr>
          <p:cNvPr id="22" name="Tabela 2.8 trech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681228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731520"/>
                <a:gridCol w="868680"/>
                <a:gridCol w="758952"/>
                <a:gridCol w="758952"/>
                <a:gridCol w="758952"/>
                <a:gridCol w="758952"/>
                <a:gridCol w="758952"/>
                <a:gridCol w="8686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x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Freq.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Acum.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S(x)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F esq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F dir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D esq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D dir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D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13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13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0,07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0,14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0,07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0,07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0,07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23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36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0,18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0,14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0,25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0,04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0,08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B3200F"/>
                          </a:solidFill>
                        </a:rPr>
                        <a:t>0,08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2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18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54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0,27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0,25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0,35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0,02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0,08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b="1" dirty="0">
                          <a:solidFill>
                            <a:srgbClr val="B3200F"/>
                          </a:solidFill>
                        </a:rPr>
                        <a:t>0,08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3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26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80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0,40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0,35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0,44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0,05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0,04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0,05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4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16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96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0,48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0,44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0,52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0,04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0,06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0,06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15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111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0,56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0,52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0,58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0,04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0,02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0,04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…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43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199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1,00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1,00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1,00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0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" name="S(x)" descr="C:\Users\AFONSOMEDINA\Documents\GitHub\livrosimulacao\slides-src\assets\capII\eq_s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74920"/>
            <a:ext cx="3020111" cy="489356"/>
          </a:xfrm>
          <a:prstGeom prst="rect">
            <a:avLst/>
          </a:prstGeom>
        </p:spPr>
      </p:pic>
      <p:sp>
        <p:nvSpPr>
          <p:cNvPr id="6" name="F(x)"/>
          <p:cNvSpPr txBox="1"/>
          <p:nvPr/>
        </p:nvSpPr>
        <p:spPr>
          <a:xfrm>
            <a:off x="3977640" y="51206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F(x) = 1 − e</a:t>
            </a:r>
            <a:pPr indent="0" marL="0">
              <a:buNone/>
            </a:pPr>
            <a:r>
              <a:rPr lang="en-US" sz="2200" b="1" baseline="30000" dirty="0">
                <a:solidFill>
                  <a:schemeClr val="tx1"/>
                </a:solidFill>
              </a:rPr>
              <a:t>−0,146x</a:t>
            </a:r>
            <a:endParaRPr lang="en-US" sz="2200" dirty="0"/>
          </a:p>
        </p:txBody>
      </p:sp>
      <p:sp>
        <p:nvSpPr>
          <p:cNvPr id="7" name="D"/>
          <p:cNvSpPr/>
          <p:nvPr/>
        </p:nvSpPr>
        <p:spPr>
          <a:xfrm>
            <a:off x="7680960" y="1417320"/>
            <a:ext cx="3959352" cy="1828800"/>
          </a:xfrm>
          <a:prstGeom prst="roundRect">
            <a:avLst>
              <a:gd name="adj" fmla="val 30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D texto"/>
          <p:cNvSpPr txBox="1"/>
          <p:nvPr/>
        </p:nvSpPr>
        <p:spPr>
          <a:xfrm>
            <a:off x="7936992" y="1600200"/>
            <a:ext cx="34472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0" b="1" dirty="0">
                <a:solidFill>
                  <a:schemeClr val="accent1"/>
                </a:solidFill>
              </a:rPr>
              <a:t>D = 0,08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o maior entre D esq e D dir</a:t>
            </a:r>
            <a:endParaRPr lang="en-US" sz="1600" dirty="0"/>
          </a:p>
        </p:txBody>
      </p:sp>
      <p:sp>
        <p:nvSpPr>
          <p:cNvPr id="9" name="D crítico"/>
          <p:cNvSpPr/>
          <p:nvPr/>
        </p:nvSpPr>
        <p:spPr>
          <a:xfrm>
            <a:off x="7680960" y="3429000"/>
            <a:ext cx="3959352" cy="2560320"/>
          </a:xfrm>
          <a:prstGeom prst="roundRect">
            <a:avLst>
              <a:gd name="adj" fmla="val 214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0" name="D crítico" descr="C:\Users\AFONSOMEDINA\Documents\GitHub\livrosimulacao\slides-src\assets\capII\eq_dcr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3657600"/>
            <a:ext cx="3559485" cy="505968"/>
          </a:xfrm>
          <a:prstGeom prst="rect">
            <a:avLst/>
          </a:prstGeom>
        </p:spPr>
      </p:pic>
      <p:sp>
        <p:nvSpPr>
          <p:cNvPr id="11" name="D crítico texto"/>
          <p:cNvSpPr txBox="1"/>
          <p:nvPr/>
        </p:nvSpPr>
        <p:spPr>
          <a:xfrm>
            <a:off x="7936992" y="4297680"/>
            <a:ext cx="34472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n = 199, α = 5%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0,08 &lt; 0,0964: não se rejeita a aderência à exponencial.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Qual a melhor distribuição?</a:t>
            </a:r>
            <a:endParaRPr lang="en-US" sz="3000" dirty="0"/>
          </a:p>
        </p:txBody>
      </p:sp>
      <p:sp>
        <p:nvSpPr>
          <p:cNvPr id="4" name="Gráfico"/>
          <p:cNvSpPr/>
          <p:nvPr/>
        </p:nvSpPr>
        <p:spPr>
          <a:xfrm>
            <a:off x="548640" y="1417320"/>
            <a:ext cx="708660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Gráfico título"/>
          <p:cNvSpPr txBox="1"/>
          <p:nvPr/>
        </p:nvSpPr>
        <p:spPr>
          <a:xfrm>
            <a:off x="804672" y="160020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Estatística KS, α = 5% (Tabela 2.9)</a:t>
            </a:r>
            <a:endParaRPr lang="en-US" sz="1800" dirty="0"/>
          </a:p>
        </p:txBody>
      </p:sp>
      <p:sp>
        <p:nvSpPr>
          <p:cNvPr id="6" name="Exponencial rótulo"/>
          <p:cNvSpPr txBox="1"/>
          <p:nvPr/>
        </p:nvSpPr>
        <p:spPr>
          <a:xfrm>
            <a:off x="804672" y="256032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Exponencial</a:t>
            </a:r>
            <a:endParaRPr lang="en-US" sz="1600" dirty="0"/>
          </a:p>
        </p:txBody>
      </p:sp>
      <p:sp>
        <p:nvSpPr>
          <p:cNvPr id="7" name="Exponencial barra"/>
          <p:cNvSpPr/>
          <p:nvPr/>
        </p:nvSpPr>
        <p:spPr>
          <a:xfrm>
            <a:off x="2514600" y="2606040"/>
            <a:ext cx="485394" cy="320040"/>
          </a:xfrm>
          <a:prstGeom prst="rect">
            <a:avLst/>
          </a:prstGeom>
          <a:solidFill>
            <a:srgbClr val="FF3B1F"/>
          </a:solidFill>
          <a:ln w="6350">
            <a:solidFill>
              <a:srgbClr val="FF3B1F"/>
            </a:solidFill>
            <a:prstDash val="solid"/>
          </a:ln>
        </p:spPr>
      </p:sp>
      <p:sp>
        <p:nvSpPr>
          <p:cNvPr id="8" name="Exponencial valor"/>
          <p:cNvSpPr txBox="1"/>
          <p:nvPr/>
        </p:nvSpPr>
        <p:spPr>
          <a:xfrm>
            <a:off x="3274497" y="2560320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0,07</a:t>
            </a:r>
            <a:endParaRPr lang="en-US" sz="1600" dirty="0"/>
          </a:p>
        </p:txBody>
      </p:sp>
      <p:sp>
        <p:nvSpPr>
          <p:cNvPr id="9" name="Beta rótulo"/>
          <p:cNvSpPr txBox="1"/>
          <p:nvPr/>
        </p:nvSpPr>
        <p:spPr>
          <a:xfrm>
            <a:off x="804672" y="310896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Beta</a:t>
            </a:r>
            <a:endParaRPr lang="en-US" sz="1600" dirty="0"/>
          </a:p>
        </p:txBody>
      </p:sp>
      <p:sp>
        <p:nvSpPr>
          <p:cNvPr id="10" name="Beta barra"/>
          <p:cNvSpPr/>
          <p:nvPr/>
        </p:nvSpPr>
        <p:spPr>
          <a:xfrm>
            <a:off x="2514600" y="3154680"/>
            <a:ext cx="970788" cy="320040"/>
          </a:xfrm>
          <a:prstGeom prst="rect">
            <a:avLst/>
          </a:prstGeom>
          <a:solidFill>
            <a:srgbClr val="B9B7B0"/>
          </a:solidFill>
          <a:ln w="6350">
            <a:solidFill>
              <a:srgbClr val="B9B7B0"/>
            </a:solidFill>
            <a:prstDash val="solid"/>
          </a:ln>
        </p:spPr>
      </p:sp>
      <p:sp>
        <p:nvSpPr>
          <p:cNvPr id="11" name="Beta valor"/>
          <p:cNvSpPr txBox="1"/>
          <p:nvPr/>
        </p:nvSpPr>
        <p:spPr>
          <a:xfrm>
            <a:off x="3576828" y="3108960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0,14</a:t>
            </a:r>
            <a:endParaRPr lang="en-US" sz="1600" dirty="0"/>
          </a:p>
        </p:txBody>
      </p:sp>
      <p:sp>
        <p:nvSpPr>
          <p:cNvPr id="12" name="Lognormal rótulo"/>
          <p:cNvSpPr txBox="1"/>
          <p:nvPr/>
        </p:nvSpPr>
        <p:spPr>
          <a:xfrm>
            <a:off x="804672" y="36576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Lognormal</a:t>
            </a:r>
            <a:endParaRPr lang="en-US" sz="1600" dirty="0"/>
          </a:p>
        </p:txBody>
      </p:sp>
      <p:sp>
        <p:nvSpPr>
          <p:cNvPr id="13" name="Lognormal barra"/>
          <p:cNvSpPr/>
          <p:nvPr/>
        </p:nvSpPr>
        <p:spPr>
          <a:xfrm>
            <a:off x="2514600" y="3703320"/>
            <a:ext cx="970788" cy="320040"/>
          </a:xfrm>
          <a:prstGeom prst="rect">
            <a:avLst/>
          </a:prstGeom>
          <a:solidFill>
            <a:srgbClr val="B9B7B0"/>
          </a:solidFill>
          <a:ln w="6350">
            <a:solidFill>
              <a:srgbClr val="B9B7B0"/>
            </a:solidFill>
            <a:prstDash val="solid"/>
          </a:ln>
        </p:spPr>
      </p:sp>
      <p:sp>
        <p:nvSpPr>
          <p:cNvPr id="14" name="Lognormal valor"/>
          <p:cNvSpPr txBox="1"/>
          <p:nvPr/>
        </p:nvSpPr>
        <p:spPr>
          <a:xfrm>
            <a:off x="3576828" y="3657600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0,14</a:t>
            </a:r>
            <a:endParaRPr lang="en-US" sz="1600" dirty="0"/>
          </a:p>
        </p:txBody>
      </p:sp>
      <p:sp>
        <p:nvSpPr>
          <p:cNvPr id="15" name="Gama rótulo"/>
          <p:cNvSpPr txBox="1"/>
          <p:nvPr/>
        </p:nvSpPr>
        <p:spPr>
          <a:xfrm>
            <a:off x="804672" y="420624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Gama</a:t>
            </a:r>
            <a:endParaRPr lang="en-US" sz="1600" dirty="0"/>
          </a:p>
        </p:txBody>
      </p:sp>
      <p:sp>
        <p:nvSpPr>
          <p:cNvPr id="16" name="Gama barra"/>
          <p:cNvSpPr/>
          <p:nvPr/>
        </p:nvSpPr>
        <p:spPr>
          <a:xfrm>
            <a:off x="2514600" y="4251960"/>
            <a:ext cx="1109472" cy="320040"/>
          </a:xfrm>
          <a:prstGeom prst="rect">
            <a:avLst/>
          </a:prstGeom>
          <a:solidFill>
            <a:srgbClr val="B9B7B0"/>
          </a:solidFill>
          <a:ln w="6350">
            <a:solidFill>
              <a:srgbClr val="B9B7B0"/>
            </a:solidFill>
            <a:prstDash val="solid"/>
          </a:ln>
        </p:spPr>
      </p:sp>
      <p:sp>
        <p:nvSpPr>
          <p:cNvPr id="17" name="Gama valor"/>
          <p:cNvSpPr txBox="1"/>
          <p:nvPr/>
        </p:nvSpPr>
        <p:spPr>
          <a:xfrm>
            <a:off x="3715512" y="4206240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0,16</a:t>
            </a:r>
            <a:endParaRPr lang="en-US" sz="1600" dirty="0"/>
          </a:p>
        </p:txBody>
      </p:sp>
      <p:sp>
        <p:nvSpPr>
          <p:cNvPr id="18" name="Erlang rótulo"/>
          <p:cNvSpPr txBox="1"/>
          <p:nvPr/>
        </p:nvSpPr>
        <p:spPr>
          <a:xfrm>
            <a:off x="804672" y="475488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Erlang</a:t>
            </a:r>
            <a:endParaRPr lang="en-US" sz="1600" dirty="0"/>
          </a:p>
        </p:txBody>
      </p:sp>
      <p:sp>
        <p:nvSpPr>
          <p:cNvPr id="19" name="Erlang barra"/>
          <p:cNvSpPr/>
          <p:nvPr/>
        </p:nvSpPr>
        <p:spPr>
          <a:xfrm>
            <a:off x="2514600" y="4800600"/>
            <a:ext cx="1248156" cy="320040"/>
          </a:xfrm>
          <a:prstGeom prst="rect">
            <a:avLst/>
          </a:prstGeom>
          <a:solidFill>
            <a:srgbClr val="B9B7B0"/>
          </a:solidFill>
          <a:ln w="6350">
            <a:solidFill>
              <a:srgbClr val="B9B7B0"/>
            </a:solidFill>
            <a:prstDash val="solid"/>
          </a:ln>
        </p:spPr>
      </p:sp>
      <p:sp>
        <p:nvSpPr>
          <p:cNvPr id="20" name="Erlang valor"/>
          <p:cNvSpPr txBox="1"/>
          <p:nvPr/>
        </p:nvSpPr>
        <p:spPr>
          <a:xfrm>
            <a:off x="3854196" y="4754880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0,18</a:t>
            </a:r>
            <a:endParaRPr lang="en-US" sz="1600" dirty="0"/>
          </a:p>
        </p:txBody>
      </p:sp>
      <p:sp>
        <p:nvSpPr>
          <p:cNvPr id="21" name="Uniforme rótulo"/>
          <p:cNvSpPr txBox="1"/>
          <p:nvPr/>
        </p:nvSpPr>
        <p:spPr>
          <a:xfrm>
            <a:off x="804672" y="530352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Uniforme</a:t>
            </a:r>
            <a:endParaRPr lang="en-US" sz="1600" dirty="0"/>
          </a:p>
        </p:txBody>
      </p:sp>
      <p:sp>
        <p:nvSpPr>
          <p:cNvPr id="22" name="Uniforme barra"/>
          <p:cNvSpPr/>
          <p:nvPr/>
        </p:nvSpPr>
        <p:spPr>
          <a:xfrm>
            <a:off x="2514600" y="5349240"/>
            <a:ext cx="4021836" cy="320040"/>
          </a:xfrm>
          <a:prstGeom prst="rect">
            <a:avLst/>
          </a:prstGeom>
          <a:solidFill>
            <a:srgbClr val="B9B7B0"/>
          </a:solidFill>
          <a:ln w="6350">
            <a:solidFill>
              <a:srgbClr val="B9B7B0"/>
            </a:solidFill>
            <a:prstDash val="solid"/>
          </a:ln>
        </p:spPr>
      </p:sp>
      <p:sp>
        <p:nvSpPr>
          <p:cNvPr id="23" name="Uniforme valor"/>
          <p:cNvSpPr txBox="1"/>
          <p:nvPr/>
        </p:nvSpPr>
        <p:spPr>
          <a:xfrm>
            <a:off x="6627876" y="5303520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0,58</a:t>
            </a:r>
            <a:endParaRPr lang="en-US" sz="1600" dirty="0"/>
          </a:p>
        </p:txBody>
      </p:sp>
      <p:sp>
        <p:nvSpPr>
          <p:cNvPr id="24" name="Linha D crítico"/>
          <p:cNvSpPr/>
          <p:nvPr/>
        </p:nvSpPr>
        <p:spPr>
          <a:xfrm>
            <a:off x="3183057" y="2423160"/>
            <a:ext cx="0" cy="3337560"/>
          </a:xfrm>
          <a:prstGeom prst="line">
            <a:avLst/>
          </a:prstGeom>
          <a:noFill/>
          <a:ln w="19050">
            <a:solidFill>
              <a:srgbClr val="B3200F"/>
            </a:solidFill>
            <a:prstDash val="dash"/>
          </a:ln>
        </p:spPr>
      </p:sp>
      <p:sp>
        <p:nvSpPr>
          <p:cNvPr id="25" name="Rótulo D crítico"/>
          <p:cNvSpPr txBox="1"/>
          <p:nvPr/>
        </p:nvSpPr>
        <p:spPr>
          <a:xfrm>
            <a:off x="3292785" y="20756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D crítico = 0,0964</a:t>
            </a:r>
            <a:endParaRPr lang="en-US" sz="1500" dirty="0"/>
          </a:p>
        </p:txBody>
      </p:sp>
      <p:sp>
        <p:nvSpPr>
          <p:cNvPr id="26" name="Só a exponencial"/>
          <p:cNvSpPr/>
          <p:nvPr/>
        </p:nvSpPr>
        <p:spPr>
          <a:xfrm>
            <a:off x="7955280" y="1417320"/>
            <a:ext cx="3685032" cy="2194560"/>
          </a:xfrm>
          <a:prstGeom prst="roundRect">
            <a:avLst>
              <a:gd name="adj" fmla="val 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27" name="Só a exponencial texto"/>
          <p:cNvSpPr txBox="1"/>
          <p:nvPr/>
        </p:nvSpPr>
        <p:spPr>
          <a:xfrm>
            <a:off x="8211312" y="1636776"/>
            <a:ext cx="3172968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Só a exponencial passa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bg2"/>
                </a:solidFill>
              </a:rPr>
              <a:t>D = 0,07, abaixo de 0,0964. Beta e lognormal, com 0,14, já ficam acima.</a:t>
            </a:r>
            <a:endParaRPr lang="en-US" sz="1600" dirty="0"/>
          </a:p>
        </p:txBody>
      </p:sp>
      <p:sp>
        <p:nvSpPr>
          <p:cNvPr id="28" name="Como comparar"/>
          <p:cNvSpPr/>
          <p:nvPr/>
        </p:nvSpPr>
        <p:spPr>
          <a:xfrm>
            <a:off x="7955280" y="3794760"/>
            <a:ext cx="3685032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29" name="Como comparar texto"/>
          <p:cNvSpPr txBox="1"/>
          <p:nvPr/>
        </p:nvSpPr>
        <p:spPr>
          <a:xfrm>
            <a:off x="8211312" y="4014216"/>
            <a:ext cx="3172968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Como comparar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Repita a inferência para cada modelo, no mesmo nível de significância. Os pacotes comerciais fazem isso sozinhos.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p-value: o que o software informa</a:t>
            </a:r>
            <a:endParaRPr lang="en-US" sz="3000" dirty="0"/>
          </a:p>
        </p:txBody>
      </p:sp>
      <p:sp>
        <p:nvSpPr>
          <p:cNvPr id="4" name="Definição"/>
          <p:cNvSpPr txBox="1"/>
          <p:nvPr/>
        </p:nvSpPr>
        <p:spPr>
          <a:xfrm>
            <a:off x="548640" y="13716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 p-value (nível descritivo) é o menor nível de significância com que se rejeitaria a hipótese de aderência. Quanto menor, mais razão para rejeitar.</a:t>
            </a:r>
            <a:endParaRPr lang="en-US" sz="1800" dirty="0"/>
          </a:p>
        </p:txBody>
      </p:sp>
      <p:graphicFrame>
        <p:nvGraphicFramePr>
          <p:cNvPr id="24" name="Tabela 2.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23160"/>
          <a:ext cx="67665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02336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ECEBE6"/>
                          </a:solidFill>
                        </a:rPr>
                        <a:t>p-value</a:t>
                      </a:r>
                      <a:endParaRPr lang="en-US" sz="16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ECEBE6"/>
                          </a:solidFill>
                        </a:rPr>
                        <a:t>Evidência contra a aderência</a:t>
                      </a:r>
                      <a:endParaRPr lang="en-US" sz="16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B1B1A"/>
                          </a:solidFill>
                        </a:rPr>
                        <a:t>menor que 0,01</a:t>
                      </a:r>
                      <a:endParaRPr lang="en-US" sz="16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B1B1A"/>
                          </a:solidFill>
                        </a:rPr>
                        <a:t>forte</a:t>
                      </a:r>
                      <a:endParaRPr lang="en-US" sz="16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B1B1A"/>
                          </a:solidFill>
                        </a:rPr>
                        <a:t>de 0,01 a 0,05</a:t>
                      </a:r>
                      <a:endParaRPr lang="en-US" sz="16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B1B1A"/>
                          </a:solidFill>
                        </a:rPr>
                        <a:t>moderada</a:t>
                      </a:r>
                      <a:endParaRPr lang="en-US" sz="16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B1B1A"/>
                          </a:solidFill>
                        </a:rPr>
                        <a:t>de 0,05 a 0,10</a:t>
                      </a:r>
                      <a:endParaRPr lang="en-US" sz="16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B1B1A"/>
                          </a:solidFill>
                        </a:rPr>
                        <a:t>potencial</a:t>
                      </a:r>
                      <a:endParaRPr lang="en-US" sz="16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B1B1A"/>
                          </a:solidFill>
                        </a:rPr>
                        <a:t>0,10 ou mais</a:t>
                      </a:r>
                      <a:endParaRPr lang="en-US" sz="16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B1B1A"/>
                          </a:solidFill>
                        </a:rPr>
                        <a:t>fraca ou inexistente</a:t>
                      </a:r>
                      <a:endParaRPr lang="en-US" sz="16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gra"/>
          <p:cNvSpPr txBox="1"/>
          <p:nvPr/>
        </p:nvSpPr>
        <p:spPr>
          <a:xfrm>
            <a:off x="548640" y="5029200"/>
            <a:ext cx="6766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p-value ≤ α: 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rejeita-se H</a:t>
            </a:r>
            <a:pPr indent="0" marL="0">
              <a:buNone/>
            </a:pPr>
            <a:r>
              <a:rPr lang="en-US" sz="1800" baseline="-40000" dirty="0">
                <a:solidFill>
                  <a:schemeClr val="tx1"/>
                </a:solidFill>
              </a:rPr>
              <a:t>0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.</a:t>
            </a:r>
            <a:endParaRPr lang="en-US" sz="18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800" b="1" dirty="0">
                <a:solidFill>
                  <a:schemeClr val="tx1"/>
                </a:solidFill>
              </a:rPr>
              <a:t>p-value &gt; α: 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não se rejeita H</a:t>
            </a:r>
            <a:pPr indent="0" marL="0">
              <a:buNone/>
            </a:pPr>
            <a:r>
              <a:rPr lang="en-US" sz="1800" baseline="-40000" dirty="0">
                <a:solidFill>
                  <a:schemeClr val="tx1"/>
                </a:solidFill>
              </a:rPr>
              <a:t>0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.</a:t>
            </a:r>
            <a:endParaRPr lang="en-US" sz="1800" dirty="0"/>
          </a:p>
        </p:txBody>
      </p:sp>
      <p:sp>
        <p:nvSpPr>
          <p:cNvPr id="7" name="Stat::Fit"/>
          <p:cNvSpPr/>
          <p:nvPr/>
        </p:nvSpPr>
        <p:spPr>
          <a:xfrm>
            <a:off x="7680960" y="2423160"/>
            <a:ext cx="3959352" cy="3566160"/>
          </a:xfrm>
          <a:prstGeom prst="roundRect">
            <a:avLst>
              <a:gd name="adj" fmla="val 153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tat::Fit texto"/>
          <p:cNvSpPr txBox="1"/>
          <p:nvPr/>
        </p:nvSpPr>
        <p:spPr>
          <a:xfrm>
            <a:off x="7936992" y="2651760"/>
            <a:ext cx="3447288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chemeClr val="accent2"/>
                </a:solidFill>
              </a:rPr>
              <a:t>STAT::FIT · EXPONENCIAL · KS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7200" b="1" dirty="0">
                <a:solidFill>
                  <a:schemeClr val="accent1"/>
                </a:solidFill>
              </a:rPr>
              <a:t>0,11</a:t>
            </a:r>
            <a:endParaRPr lang="en-US" sz="1600" dirty="0"/>
          </a:p>
          <a:p>
            <a:pPr indent="0" marL="0">
              <a:buNone/>
            </a:pPr>
            <a:r>
              <a:rPr lang="en-US" sz="1900" b="1" dirty="0">
                <a:solidFill>
                  <a:schemeClr val="bg2"/>
                </a:solidFill>
              </a:rPr>
              <a:t>p-value do exemplo</a:t>
            </a:r>
            <a:endParaRPr lang="en-US" sz="1600" dirty="0"/>
          </a:p>
          <a:p>
            <a:pPr indent="0" marL="0">
              <a:spcBef>
                <a:spcPts val="1400"/>
              </a:spcBef>
              <a:buNone/>
            </a:pPr>
            <a:r>
              <a:rPr lang="en-US" sz="1900" dirty="0">
                <a:solidFill>
                  <a:schemeClr val="bg2"/>
                </a:solidFill>
              </a:rPr>
              <a:t>0,11 &gt; 0,05: não há razão para rejeitar a aderência.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Outras formas de modelagem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Sem dados, com séries históricas e com Python; e os hábitos de quem modela bem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Quando não há dados</a:t>
            </a:r>
            <a:endParaRPr lang="en-US" sz="3000" dirty="0"/>
          </a:p>
        </p:txBody>
      </p:sp>
      <p:sp>
        <p:nvSpPr>
          <p:cNvPr id="4" name="Situações título"/>
          <p:cNvSpPr txBox="1"/>
          <p:nvPr/>
        </p:nvSpPr>
        <p:spPr>
          <a:xfrm>
            <a:off x="548640" y="137160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 falta de dados ocorre quando:</a:t>
            </a:r>
            <a:endParaRPr lang="en-US" sz="1800" dirty="0"/>
          </a:p>
        </p:txBody>
      </p:sp>
      <p:sp>
        <p:nvSpPr>
          <p:cNvPr id="5" name="Situação 1"/>
          <p:cNvSpPr/>
          <p:nvPr/>
        </p:nvSpPr>
        <p:spPr>
          <a:xfrm>
            <a:off x="548640" y="1828800"/>
            <a:ext cx="539496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6" name="Situação 1 texto"/>
          <p:cNvSpPr txBox="1"/>
          <p:nvPr/>
        </p:nvSpPr>
        <p:spPr>
          <a:xfrm>
            <a:off x="713232" y="1828800"/>
            <a:ext cx="5065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o sistema ainda não existe</a:t>
            </a:r>
            <a:endParaRPr lang="en-US" sz="1600" dirty="0"/>
          </a:p>
        </p:txBody>
      </p:sp>
      <p:sp>
        <p:nvSpPr>
          <p:cNvPr id="7" name="Situação 2"/>
          <p:cNvSpPr/>
          <p:nvPr/>
        </p:nvSpPr>
        <p:spPr>
          <a:xfrm>
            <a:off x="548640" y="2395728"/>
            <a:ext cx="539496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D9D8D2"/>
            </a:solidFill>
            <a:prstDash val="solid"/>
          </a:ln>
        </p:spPr>
      </p:sp>
      <p:sp>
        <p:nvSpPr>
          <p:cNvPr id="8" name="Situação 2 texto"/>
          <p:cNvSpPr txBox="1"/>
          <p:nvPr/>
        </p:nvSpPr>
        <p:spPr>
          <a:xfrm>
            <a:off x="713232" y="2395728"/>
            <a:ext cx="5065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 coleta é cara ou tecnicamente inviável</a:t>
            </a:r>
            <a:endParaRPr lang="en-US" sz="1600" dirty="0"/>
          </a:p>
        </p:txBody>
      </p:sp>
      <p:sp>
        <p:nvSpPr>
          <p:cNvPr id="9" name="Situação 3"/>
          <p:cNvSpPr/>
          <p:nvPr/>
        </p:nvSpPr>
        <p:spPr>
          <a:xfrm>
            <a:off x="548640" y="2962656"/>
            <a:ext cx="5394960" cy="457200"/>
          </a:xfrm>
          <a:prstGeom prst="roundRect">
            <a:avLst>
              <a:gd name="adj" fmla="val 160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</p:spPr>
      </p:sp>
      <p:sp>
        <p:nvSpPr>
          <p:cNvPr id="10" name="Situação 3 texto"/>
          <p:cNvSpPr txBox="1"/>
          <p:nvPr/>
        </p:nvSpPr>
        <p:spPr>
          <a:xfrm>
            <a:off x="713232" y="2962656"/>
            <a:ext cx="5065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o cliente não fornece os dados (o mais comum)</a:t>
            </a:r>
            <a:endParaRPr lang="en-US" sz="1600" dirty="0"/>
          </a:p>
        </p:txBody>
      </p:sp>
      <p:sp>
        <p:nvSpPr>
          <p:cNvPr id="11" name="Parâmetros"/>
          <p:cNvSpPr/>
          <p:nvPr/>
        </p:nvSpPr>
        <p:spPr>
          <a:xfrm>
            <a:off x="548640" y="3657600"/>
            <a:ext cx="539496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Parâmetros texto"/>
          <p:cNvSpPr txBox="1"/>
          <p:nvPr/>
        </p:nvSpPr>
        <p:spPr>
          <a:xfrm>
            <a:off x="804672" y="3858768"/>
            <a:ext cx="4882896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Parâmetros intuitivos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Exponencial: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média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Normal: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média e desvio-padrão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Triangular: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menor valor, moda e maior valor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Uniforme: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menor e maior valor</a:t>
            </a:r>
            <a:endParaRPr lang="en-US" sz="1600" dirty="0"/>
          </a:p>
          <a:p>
            <a:pPr indent="0" marL="0">
              <a:spcBef>
                <a:spcPts val="3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Discreta: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valores e suas probabilidades</a:t>
            </a:r>
            <a:endParaRPr lang="en-US" sz="1600" dirty="0"/>
          </a:p>
        </p:txBody>
      </p:sp>
      <p:pic>
        <p:nvPicPr>
          <p:cNvPr id="13" name="Tabela 2.11" descr="Distribuições mais usuais quando não há dados: parâmetros, características e aplicabilidad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8634" y="1371600"/>
            <a:ext cx="5146685" cy="46177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Três dicas quando não há dados</a:t>
            </a:r>
            <a:endParaRPr lang="en-US" sz="3000" dirty="0"/>
          </a:p>
        </p:txBody>
      </p:sp>
      <p:sp>
        <p:nvSpPr>
          <p:cNvPr id="4" name="Evite a uniforme"/>
          <p:cNvSpPr/>
          <p:nvPr/>
        </p:nvSpPr>
        <p:spPr>
          <a:xfrm>
            <a:off x="548640" y="1417320"/>
            <a:ext cx="3520440" cy="251460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Evite a uniforme texto"/>
          <p:cNvSpPr txBox="1"/>
          <p:nvPr/>
        </p:nvSpPr>
        <p:spPr>
          <a:xfrm>
            <a:off x="804672" y="1636776"/>
            <a:ext cx="300837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Evite a uniforme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Poucos casos reais têm extremos tão prováveis quanto o centro. Exceção: intervalo curto, como um processo entre 5 e 6 minutos.</a:t>
            </a:r>
            <a:endParaRPr lang="en-US" sz="1600" dirty="0"/>
          </a:p>
        </p:txBody>
      </p:sp>
      <p:sp>
        <p:nvSpPr>
          <p:cNvPr id="6" name="Faça análise de sensibilidade"/>
          <p:cNvSpPr/>
          <p:nvPr/>
        </p:nvSpPr>
        <p:spPr>
          <a:xfrm>
            <a:off x="4343400" y="1417320"/>
            <a:ext cx="3520440" cy="251460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Faça análise de sensibilidade texto"/>
          <p:cNvSpPr txBox="1"/>
          <p:nvPr/>
        </p:nvSpPr>
        <p:spPr>
          <a:xfrm>
            <a:off x="4599432" y="1636776"/>
            <a:ext cx="300837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Faça análise de sensibilidade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Teste a resposta do modelo à distribuição e aos parâmetros. Se ela variar muito, colete dados melhores.</a:t>
            </a:r>
            <a:endParaRPr lang="en-US" sz="1600" dirty="0"/>
          </a:p>
        </p:txBody>
      </p:sp>
      <p:sp>
        <p:nvSpPr>
          <p:cNvPr id="8" name="Use distribuições discretas"/>
          <p:cNvSpPr/>
          <p:nvPr/>
        </p:nvSpPr>
        <p:spPr>
          <a:xfrm>
            <a:off x="8138160" y="1417320"/>
            <a:ext cx="3520440" cy="2514600"/>
          </a:xfrm>
          <a:prstGeom prst="roundRect">
            <a:avLst>
              <a:gd name="adj" fmla="val 2182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Use distribuições discretas texto"/>
          <p:cNvSpPr txBox="1"/>
          <p:nvPr/>
        </p:nvSpPr>
        <p:spPr>
          <a:xfrm>
            <a:off x="8394192" y="1636776"/>
            <a:ext cx="300837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Use distribuições discretas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Quando só se conhecem faixas ou pontos intermediários, a discreta reparte a contínua e traduz melhor a situação.</a:t>
            </a:r>
            <a:endParaRPr lang="en-US" sz="1600" dirty="0"/>
          </a:p>
        </p:txBody>
      </p:sp>
      <p:sp>
        <p:nvSpPr>
          <p:cNvPr id="10" name="Exemplo discreto"/>
          <p:cNvSpPr/>
          <p:nvPr/>
        </p:nvSpPr>
        <p:spPr>
          <a:xfrm>
            <a:off x="548640" y="4160520"/>
            <a:ext cx="11091672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Exemplo discreto texto"/>
          <p:cNvSpPr txBox="1"/>
          <p:nvPr/>
        </p:nvSpPr>
        <p:spPr>
          <a:xfrm>
            <a:off x="804672" y="4389120"/>
            <a:ext cx="5120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Exemplo de distribuição discreta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“20% de chance de o atendimento durar 5 minutos, 50% de durar 10 e 30% de durar 15.”</a:t>
            </a:r>
            <a:endParaRPr lang="en-US" sz="1600" dirty="0"/>
          </a:p>
        </p:txBody>
      </p:sp>
      <p:sp>
        <p:nvSpPr>
          <p:cNvPr id="12" name="Barra 5 min"/>
          <p:cNvSpPr/>
          <p:nvPr/>
        </p:nvSpPr>
        <p:spPr>
          <a:xfrm>
            <a:off x="6583680" y="5111496"/>
            <a:ext cx="1005840" cy="420624"/>
          </a:xfrm>
          <a:prstGeom prst="rect">
            <a:avLst/>
          </a:prstGeom>
          <a:solidFill>
            <a:srgbClr val="B9B7B0"/>
          </a:solidFill>
          <a:ln w="6350">
            <a:solidFill>
              <a:srgbClr val="B9B7B0"/>
            </a:solidFill>
            <a:prstDash val="solid"/>
          </a:ln>
        </p:spPr>
      </p:sp>
      <p:sp>
        <p:nvSpPr>
          <p:cNvPr id="13" name="Barra 5 min valor"/>
          <p:cNvSpPr txBox="1"/>
          <p:nvPr/>
        </p:nvSpPr>
        <p:spPr>
          <a:xfrm>
            <a:off x="7635240" y="51114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20%</a:t>
            </a:r>
            <a:endParaRPr lang="en-US" sz="1500" dirty="0"/>
          </a:p>
        </p:txBody>
      </p:sp>
      <p:sp>
        <p:nvSpPr>
          <p:cNvPr id="14" name="Barra 5 min rótulo"/>
          <p:cNvSpPr txBox="1"/>
          <p:nvPr/>
        </p:nvSpPr>
        <p:spPr>
          <a:xfrm>
            <a:off x="6492240" y="55778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5 min</a:t>
            </a:r>
            <a:endParaRPr lang="en-US" sz="1500" dirty="0"/>
          </a:p>
        </p:txBody>
      </p:sp>
      <p:sp>
        <p:nvSpPr>
          <p:cNvPr id="15" name="Barra 10 min"/>
          <p:cNvSpPr/>
          <p:nvPr/>
        </p:nvSpPr>
        <p:spPr>
          <a:xfrm>
            <a:off x="8183880" y="4480560"/>
            <a:ext cx="1005840" cy="1051560"/>
          </a:xfrm>
          <a:prstGeom prst="rect">
            <a:avLst/>
          </a:prstGeom>
          <a:solidFill>
            <a:srgbClr val="FF3B1F"/>
          </a:solidFill>
          <a:ln w="6350">
            <a:solidFill>
              <a:srgbClr val="FF3B1F"/>
            </a:solidFill>
            <a:prstDash val="solid"/>
          </a:ln>
        </p:spPr>
      </p:sp>
      <p:sp>
        <p:nvSpPr>
          <p:cNvPr id="16" name="Barra 10 min valor"/>
          <p:cNvSpPr txBox="1"/>
          <p:nvPr/>
        </p:nvSpPr>
        <p:spPr>
          <a:xfrm>
            <a:off x="9235440" y="448056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50%</a:t>
            </a:r>
            <a:endParaRPr lang="en-US" sz="1500" dirty="0"/>
          </a:p>
        </p:txBody>
      </p:sp>
      <p:sp>
        <p:nvSpPr>
          <p:cNvPr id="17" name="Barra 10 min rótulo"/>
          <p:cNvSpPr txBox="1"/>
          <p:nvPr/>
        </p:nvSpPr>
        <p:spPr>
          <a:xfrm>
            <a:off x="8092440" y="55778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10 min</a:t>
            </a:r>
            <a:endParaRPr lang="en-US" sz="1500" dirty="0"/>
          </a:p>
        </p:txBody>
      </p:sp>
      <p:sp>
        <p:nvSpPr>
          <p:cNvPr id="18" name="Barra 15 min"/>
          <p:cNvSpPr/>
          <p:nvPr/>
        </p:nvSpPr>
        <p:spPr>
          <a:xfrm>
            <a:off x="9784080" y="4901184"/>
            <a:ext cx="1005840" cy="630936"/>
          </a:xfrm>
          <a:prstGeom prst="rect">
            <a:avLst/>
          </a:prstGeom>
          <a:solidFill>
            <a:srgbClr val="B9B7B0"/>
          </a:solidFill>
          <a:ln w="6350">
            <a:solidFill>
              <a:srgbClr val="B9B7B0"/>
            </a:solidFill>
            <a:prstDash val="solid"/>
          </a:ln>
        </p:spPr>
      </p:sp>
      <p:sp>
        <p:nvSpPr>
          <p:cNvPr id="19" name="Barra 15 min valor"/>
          <p:cNvSpPr txBox="1"/>
          <p:nvPr/>
        </p:nvSpPr>
        <p:spPr>
          <a:xfrm>
            <a:off x="10835640" y="4901184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30%</a:t>
            </a:r>
            <a:endParaRPr lang="en-US" sz="1500" dirty="0"/>
          </a:p>
        </p:txBody>
      </p:sp>
      <p:sp>
        <p:nvSpPr>
          <p:cNvPr id="20" name="Barra 15 min rótulo"/>
          <p:cNvSpPr txBox="1"/>
          <p:nvPr/>
        </p:nvSpPr>
        <p:spPr>
          <a:xfrm>
            <a:off x="9692640" y="55778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15 min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Séries históricas: trace files</a:t>
            </a:r>
            <a:endParaRPr lang="en-US" sz="3000" dirty="0"/>
          </a:p>
        </p:txBody>
      </p:sp>
      <p:sp>
        <p:nvSpPr>
          <p:cNvPr id="4" name="Ideia"/>
          <p:cNvSpPr txBox="1"/>
          <p:nvPr/>
        </p:nvSpPr>
        <p:spPr>
          <a:xfrm>
            <a:off x="548640" y="137160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Num terminal portuário, em vez de ajustar uma distribuição aos tempos entre chegadas, usa-se a própria série de chegadas de navios de um ano.</a:t>
            </a:r>
            <a:endParaRPr lang="en-US" sz="1800" dirty="0"/>
          </a:p>
        </p:txBody>
      </p:sp>
      <p:sp>
        <p:nvSpPr>
          <p:cNvPr id="5" name="Linha do tempo"/>
          <p:cNvSpPr/>
          <p:nvPr/>
        </p:nvSpPr>
        <p:spPr>
          <a:xfrm>
            <a:off x="548640" y="2423160"/>
            <a:ext cx="6309360" cy="356616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6" name="Linha do tempo de um navio" descr="Linha do tempo de uma embarcação no porto: chegada, atracação, carregamento e desatracaçã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586199"/>
            <a:ext cx="5943600" cy="2691442"/>
          </a:xfrm>
          <a:prstGeom prst="rect">
            <a:avLst/>
          </a:prstGeom>
        </p:spPr>
      </p:pic>
      <p:sp>
        <p:nvSpPr>
          <p:cNvPr id="7" name="Legenda"/>
          <p:cNvSpPr txBox="1"/>
          <p:nvPr/>
        </p:nvSpPr>
        <p:spPr>
          <a:xfrm>
            <a:off x="804672" y="5394960"/>
            <a:ext cx="57972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Linha do tempo de um navio no porto (exercício 15)</a:t>
            </a:r>
            <a:endParaRPr lang="en-US" sz="1500" dirty="0"/>
          </a:p>
        </p:txBody>
      </p:sp>
      <p:sp>
        <p:nvSpPr>
          <p:cNvPr id="8" name="Prefira"/>
          <p:cNvSpPr/>
          <p:nvPr/>
        </p:nvSpPr>
        <p:spPr>
          <a:xfrm>
            <a:off x="7178040" y="2423160"/>
            <a:ext cx="4462272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Prefira texto"/>
          <p:cNvSpPr txBox="1"/>
          <p:nvPr/>
        </p:nvSpPr>
        <p:spPr>
          <a:xfrm>
            <a:off x="7434072" y="2642616"/>
            <a:ext cx="3950208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Prefira a série histórica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Se os dados existem e o sistema não deve mudar muito: são dados reais, e todo modelo estatístico simplifica.</a:t>
            </a:r>
            <a:endParaRPr lang="en-US" sz="1600" dirty="0"/>
          </a:p>
        </p:txBody>
      </p:sp>
      <p:sp>
        <p:nvSpPr>
          <p:cNvPr id="10" name="Evite"/>
          <p:cNvSpPr/>
          <p:nvPr/>
        </p:nvSpPr>
        <p:spPr>
          <a:xfrm>
            <a:off x="7178040" y="4526280"/>
            <a:ext cx="4462272" cy="1463040"/>
          </a:xfrm>
          <a:prstGeom prst="roundRect">
            <a:avLst>
              <a:gd name="adj" fmla="val 375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Evite texto"/>
          <p:cNvSpPr txBox="1"/>
          <p:nvPr/>
        </p:nvSpPr>
        <p:spPr>
          <a:xfrm>
            <a:off x="7434072" y="4745736"/>
            <a:ext cx="395020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Evite quando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Há grandes mudanças previstas ou o histórico é curto.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Ajuste automatizado em Python</a:t>
            </a:r>
            <a:endParaRPr lang="en-US" sz="3000" dirty="0"/>
          </a:p>
        </p:txBody>
      </p:sp>
      <p:pic>
        <p:nvPicPr>
          <p:cNvPr id="4" name="Fluxograma do ajuste" descr="Fluxograma do programa de ajuste de distribuiçõ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02848"/>
            <a:ext cx="5943600" cy="4355224"/>
          </a:xfrm>
          <a:prstGeom prst="rect">
            <a:avLst/>
          </a:prstGeom>
        </p:spPr>
      </p:pic>
      <p:sp>
        <p:nvSpPr>
          <p:cNvPr id="5" name="Objetivo"/>
          <p:cNvSpPr txBox="1"/>
          <p:nvPr/>
        </p:nvSpPr>
        <p:spPr>
          <a:xfrm>
            <a:off x="6812280" y="1371600"/>
            <a:ext cx="4828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Chegadas de navios num porto: testar normal, exponencial, Erlang e gama e ficar com a melhor (exercício 15).</a:t>
            </a:r>
            <a:endParaRPr lang="en-US" sz="1700" dirty="0"/>
          </a:p>
        </p:txBody>
      </p:sp>
      <p:sp>
        <p:nvSpPr>
          <p:cNvPr id="6" name="Passos"/>
          <p:cNvSpPr/>
          <p:nvPr/>
        </p:nvSpPr>
        <p:spPr>
          <a:xfrm>
            <a:off x="6812280" y="2514600"/>
            <a:ext cx="4828032" cy="3474720"/>
          </a:xfrm>
          <a:prstGeom prst="roundRect">
            <a:avLst>
              <a:gd name="adj" fmla="val 157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Passos texto"/>
          <p:cNvSpPr txBox="1"/>
          <p:nvPr/>
        </p:nvSpPr>
        <p:spPr>
          <a:xfrm>
            <a:off x="7068312" y="2715768"/>
            <a:ext cx="431596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load_data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lê a planilha e ordena as datas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5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compute_interarrival_times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intervalos entre chegadas, em horas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5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clean_data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remove negativos e infinitos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5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fit_distribution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ajusta cada distribuição do scipy.stats e faz o KS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700" b="1" dirty="0">
                <a:solidFill>
                  <a:schemeClr val="tx1"/>
                </a:solidFill>
              </a:rPr>
              <a:t>A melhor é a de maior p-value.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Sete hábitos de sucesso (Leemis, 1997)</a:t>
            </a:r>
            <a:endParaRPr lang="en-US" sz="3000" dirty="0"/>
          </a:p>
        </p:txBody>
      </p:sp>
      <p:sp>
        <p:nvSpPr>
          <p:cNvPr id="4" name="Hábito 1"/>
          <p:cNvSpPr/>
          <p:nvPr/>
        </p:nvSpPr>
        <p:spPr>
          <a:xfrm>
            <a:off x="548640" y="1417320"/>
            <a:ext cx="2578608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Hábito 1 texto"/>
          <p:cNvSpPr txBox="1"/>
          <p:nvPr/>
        </p:nvSpPr>
        <p:spPr>
          <a:xfrm>
            <a:off x="777240" y="1618488"/>
            <a:ext cx="212140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Dados corretos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Em filas: tempos entre chegadas e de atendimento, não o tempo de espera.</a:t>
            </a:r>
            <a:endParaRPr lang="en-US" sz="1600" dirty="0"/>
          </a:p>
        </p:txBody>
      </p:sp>
      <p:sp>
        <p:nvSpPr>
          <p:cNvPr id="6" name="Hábito 2"/>
          <p:cNvSpPr/>
          <p:nvPr/>
        </p:nvSpPr>
        <p:spPr>
          <a:xfrm>
            <a:off x="3383280" y="1417320"/>
            <a:ext cx="2578608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Hábito 2 texto"/>
          <p:cNvSpPr txBox="1"/>
          <p:nvPr/>
        </p:nvSpPr>
        <p:spPr>
          <a:xfrm>
            <a:off x="3611880" y="1618488"/>
            <a:ext cx="212140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Todos os modelos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Não se limite às distribuições do software; prefira o que oferece mais.</a:t>
            </a:r>
            <a:endParaRPr lang="en-US" sz="1600" dirty="0"/>
          </a:p>
        </p:txBody>
      </p:sp>
      <p:sp>
        <p:nvSpPr>
          <p:cNvPr id="8" name="Hábito 3"/>
          <p:cNvSpPr/>
          <p:nvPr/>
        </p:nvSpPr>
        <p:spPr>
          <a:xfrm>
            <a:off x="6217920" y="1417320"/>
            <a:ext cx="2578608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Hábito 3 texto"/>
          <p:cNvSpPr txBox="1"/>
          <p:nvPr/>
        </p:nvSpPr>
        <p:spPr>
          <a:xfrm>
            <a:off x="6446520" y="1618488"/>
            <a:ext cx="212140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Análise completa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Outliers, histograma, o teste certo e o nível de significância adequado.</a:t>
            </a:r>
            <a:endParaRPr lang="en-US" sz="1600" dirty="0"/>
          </a:p>
        </p:txBody>
      </p:sp>
      <p:sp>
        <p:nvSpPr>
          <p:cNvPr id="10" name="Hábito 4"/>
          <p:cNvSpPr/>
          <p:nvPr/>
        </p:nvSpPr>
        <p:spPr>
          <a:xfrm>
            <a:off x="9052560" y="1417320"/>
            <a:ext cx="2578608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Hábito 4 texto"/>
          <p:cNvSpPr txBox="1"/>
          <p:nvPr/>
        </p:nvSpPr>
        <p:spPr>
          <a:xfrm>
            <a:off x="9281160" y="1618488"/>
            <a:ext cx="212140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 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Dependência no tempo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O supermercado varia com dia e hora; a lanchonete tem pico no almoço.</a:t>
            </a:r>
            <a:endParaRPr lang="en-US" sz="1600" dirty="0"/>
          </a:p>
        </p:txBody>
      </p:sp>
      <p:sp>
        <p:nvSpPr>
          <p:cNvPr id="12" name="Hábito 5"/>
          <p:cNvSpPr/>
          <p:nvPr/>
        </p:nvSpPr>
        <p:spPr>
          <a:xfrm>
            <a:off x="548640" y="3794760"/>
            <a:ext cx="2578608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Hábito 5 texto"/>
          <p:cNvSpPr txBox="1"/>
          <p:nvPr/>
        </p:nvSpPr>
        <p:spPr>
          <a:xfrm>
            <a:off x="777240" y="3995928"/>
            <a:ext cx="212140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Não paramétricos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Fenômenos complexos pedem outras aproximações, como curvas de Bézier.</a:t>
            </a:r>
            <a:endParaRPr lang="en-US" sz="1600" dirty="0"/>
          </a:p>
        </p:txBody>
      </p:sp>
      <p:sp>
        <p:nvSpPr>
          <p:cNvPr id="14" name="Hábito 6"/>
          <p:cNvSpPr/>
          <p:nvPr/>
        </p:nvSpPr>
        <p:spPr>
          <a:xfrm>
            <a:off x="3383280" y="3794760"/>
            <a:ext cx="2578608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Hábito 6 texto"/>
          <p:cNvSpPr txBox="1"/>
          <p:nvPr/>
        </p:nvSpPr>
        <p:spPr>
          <a:xfrm>
            <a:off x="3611880" y="3995928"/>
            <a:ext cx="212140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 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Forma da cauda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Na exponencial, valores altos parecem outliers. Aumente a amostra.</a:t>
            </a:r>
            <a:endParaRPr lang="en-US" sz="1600" dirty="0"/>
          </a:p>
        </p:txBody>
      </p:sp>
      <p:sp>
        <p:nvSpPr>
          <p:cNvPr id="16" name="Hábito 7"/>
          <p:cNvSpPr/>
          <p:nvPr/>
        </p:nvSpPr>
        <p:spPr>
          <a:xfrm>
            <a:off x="6217920" y="3794760"/>
            <a:ext cx="2578608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Hábito 7 texto"/>
          <p:cNvSpPr txBox="1"/>
          <p:nvPr/>
        </p:nvSpPr>
        <p:spPr>
          <a:xfrm>
            <a:off x="6446520" y="3995928"/>
            <a:ext cx="212140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  </a:t>
            </a:r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Sensibilidade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Veja quanto a resposta muda com pequenas variações na distribuição.</a:t>
            </a:r>
            <a:endParaRPr lang="en-US" sz="1600" dirty="0"/>
          </a:p>
        </p:txBody>
      </p:sp>
      <p:sp>
        <p:nvSpPr>
          <p:cNvPr id="18" name="Fonte"/>
          <p:cNvSpPr/>
          <p:nvPr/>
        </p:nvSpPr>
        <p:spPr>
          <a:xfrm>
            <a:off x="9052560" y="3794760"/>
            <a:ext cx="2578608" cy="2194560"/>
          </a:xfrm>
          <a:prstGeom prst="roundRect">
            <a:avLst>
              <a:gd name="adj" fmla="val 25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9" name="Fonte texto"/>
          <p:cNvSpPr txBox="1"/>
          <p:nvPr/>
        </p:nvSpPr>
        <p:spPr>
          <a:xfrm>
            <a:off x="9308592" y="4014216"/>
            <a:ext cx="206654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Leitura complementar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550" dirty="0">
                <a:solidFill>
                  <a:schemeClr val="bg2"/>
                </a:solidFill>
              </a:rPr>
              <a:t>Leemis (1997), Seven habits of highly successful input modelers, WSC.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Exercícios de revisão</a:t>
            </a:r>
            <a:endParaRPr lang="en-US" sz="3000" dirty="0"/>
          </a:p>
        </p:txBody>
      </p:sp>
      <p:sp>
        <p:nvSpPr>
          <p:cNvPr id="4" name="Exercício 1 número fundo"/>
          <p:cNvSpPr/>
          <p:nvPr/>
        </p:nvSpPr>
        <p:spPr>
          <a:xfrm>
            <a:off x="548640" y="141732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5" name="Exercício 1 número"/>
          <p:cNvSpPr txBox="1"/>
          <p:nvPr/>
        </p:nvSpPr>
        <p:spPr>
          <a:xfrm>
            <a:off x="548640" y="1417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Exercício 1"/>
          <p:cNvSpPr txBox="1"/>
          <p:nvPr/>
        </p:nvSpPr>
        <p:spPr>
          <a:xfrm>
            <a:off x="1371600" y="1399032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Supermercado com seis caixas normais e dois expressos: que dados coletar, e como medir o atendimento?</a:t>
            </a:r>
            <a:endParaRPr lang="en-US" sz="1600" dirty="0"/>
          </a:p>
        </p:txBody>
      </p:sp>
      <p:sp>
        <p:nvSpPr>
          <p:cNvPr id="7" name="Exercício 5 número fundo"/>
          <p:cNvSpPr/>
          <p:nvPr/>
        </p:nvSpPr>
        <p:spPr>
          <a:xfrm>
            <a:off x="548640" y="2267712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8" name="Exercício 5 número"/>
          <p:cNvSpPr txBox="1"/>
          <p:nvPr/>
        </p:nvSpPr>
        <p:spPr>
          <a:xfrm>
            <a:off x="548640" y="22677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Exercício 5"/>
          <p:cNvSpPr txBox="1"/>
          <p:nvPr/>
        </p:nvSpPr>
        <p:spPr>
          <a:xfrm>
            <a:off x="1371600" y="2249424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Tempos de viagem de um caminhão: pelo qui-quadrado, aderem a uma uniforme entre 332 e 408 min?</a:t>
            </a:r>
            <a:endParaRPr lang="en-US" sz="1600" dirty="0"/>
          </a:p>
        </p:txBody>
      </p:sp>
      <p:sp>
        <p:nvSpPr>
          <p:cNvPr id="10" name="Exercício 6 número fundo"/>
          <p:cNvSpPr/>
          <p:nvPr/>
        </p:nvSpPr>
        <p:spPr>
          <a:xfrm>
            <a:off x="548640" y="3118104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11" name="Exercício 6 número"/>
          <p:cNvSpPr txBox="1"/>
          <p:nvPr/>
        </p:nvSpPr>
        <p:spPr>
          <a:xfrm>
            <a:off x="548640" y="31181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200" dirty="0"/>
          </a:p>
        </p:txBody>
      </p:sp>
      <p:sp>
        <p:nvSpPr>
          <p:cNvPr id="12" name="Exercício 6"/>
          <p:cNvSpPr txBox="1"/>
          <p:nvPr/>
        </p:nvSpPr>
        <p:spPr>
          <a:xfrm>
            <a:off x="1371600" y="3099816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Tempos de abastecimento: pelo KS, aderem a uma normal de média 5,5 e desvio 1,3 min?</a:t>
            </a:r>
            <a:endParaRPr lang="en-US" sz="1600" dirty="0"/>
          </a:p>
        </p:txBody>
      </p:sp>
      <p:sp>
        <p:nvSpPr>
          <p:cNvPr id="13" name="Exercício 9 número fundo"/>
          <p:cNvSpPr/>
          <p:nvPr/>
        </p:nvSpPr>
        <p:spPr>
          <a:xfrm>
            <a:off x="548640" y="3968496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14" name="Exercício 9 número"/>
          <p:cNvSpPr txBox="1"/>
          <p:nvPr/>
        </p:nvSpPr>
        <p:spPr>
          <a:xfrm>
            <a:off x="548640" y="396849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</a:t>
            </a:r>
            <a:endParaRPr lang="en-US" sz="2200" dirty="0"/>
          </a:p>
        </p:txBody>
      </p:sp>
      <p:sp>
        <p:nvSpPr>
          <p:cNvPr id="15" name="Exercício 9"/>
          <p:cNvSpPr txBox="1"/>
          <p:nvPr/>
        </p:nvSpPr>
        <p:spPr>
          <a:xfrm>
            <a:off x="1371600" y="3950208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Que distribuição para o banho, a espera no metrô, os gols de uma partida e a loteria?</a:t>
            </a:r>
            <a:endParaRPr lang="en-US" sz="1600" dirty="0"/>
          </a:p>
        </p:txBody>
      </p:sp>
      <p:sp>
        <p:nvSpPr>
          <p:cNvPr id="16" name="Exercício 11 número fundo"/>
          <p:cNvSpPr/>
          <p:nvPr/>
        </p:nvSpPr>
        <p:spPr>
          <a:xfrm>
            <a:off x="548640" y="4818888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17" name="Exercício 11 número"/>
          <p:cNvSpPr txBox="1"/>
          <p:nvPr/>
        </p:nvSpPr>
        <p:spPr>
          <a:xfrm>
            <a:off x="548640" y="48188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</a:t>
            </a:r>
            <a:endParaRPr lang="en-US" sz="2200" dirty="0"/>
          </a:p>
        </p:txBody>
      </p:sp>
      <p:sp>
        <p:nvSpPr>
          <p:cNvPr id="18" name="Exercício 11"/>
          <p:cNvSpPr txBox="1"/>
          <p:nvPr/>
        </p:nvSpPr>
        <p:spPr>
          <a:xfrm>
            <a:off x="1371600" y="480060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Embromar S.A., planta nova sem dados: modele cinco parâmetros a partir da fala de especialistas.</a:t>
            </a:r>
            <a:endParaRPr lang="en-US" sz="1600" dirty="0"/>
          </a:p>
        </p:txBody>
      </p:sp>
      <p:sp>
        <p:nvSpPr>
          <p:cNvPr id="19" name="Lista completa"/>
          <p:cNvSpPr txBox="1"/>
          <p:nvPr/>
        </p:nvSpPr>
        <p:spPr>
          <a:xfrm>
            <a:off x="548640" y="566928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Lista completa (15 exercícios) no fim do capítulo.</a:t>
            </a:r>
            <a:endParaRPr lang="en-US" sz="1400" dirty="0"/>
          </a:p>
        </p:txBody>
      </p:sp>
      <p:sp>
        <p:nvSpPr>
          <p:cNvPr id="20" name="Exercício 4"/>
          <p:cNvSpPr/>
          <p:nvPr/>
        </p:nvSpPr>
        <p:spPr>
          <a:xfrm>
            <a:off x="6263640" y="1417320"/>
            <a:ext cx="5376672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21" name="Exercício 4 título"/>
          <p:cNvSpPr txBox="1"/>
          <p:nvPr/>
        </p:nvSpPr>
        <p:spPr>
          <a:xfrm>
            <a:off x="6519672" y="1627632"/>
            <a:ext cx="4864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  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Que distribuição adere a cada histograma?</a:t>
            </a:r>
            <a:endParaRPr lang="en-US" sz="1600" dirty="0"/>
          </a:p>
        </p:txBody>
      </p:sp>
      <p:pic>
        <p:nvPicPr>
          <p:cNvPr id="22" name="Histogramas do exercício 4" descr="Seis histogramas para identificar a distribuiçã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5316" y="2468880"/>
            <a:ext cx="3593320" cy="2880360"/>
          </a:xfrm>
          <a:prstGeom prst="rect">
            <a:avLst/>
          </a:prstGeom>
        </p:spPr>
      </p:pic>
      <p:sp>
        <p:nvSpPr>
          <p:cNvPr id="23" name="Exercício 4 opções"/>
          <p:cNvSpPr txBox="1"/>
          <p:nvPr/>
        </p:nvSpPr>
        <p:spPr>
          <a:xfrm>
            <a:off x="6519672" y="5394960"/>
            <a:ext cx="48646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Normal, exponencial, Weibull, lognormal, triangular ou uniforme.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obrigado" descr="C:\Users\AFONSOMEDINA\Documents\GitHub\livrosimulacao\slides-src\assets\led_obrig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55524"/>
            <a:ext cx="6949440" cy="649271"/>
          </a:xfrm>
          <a:prstGeom prst="rect">
            <a:avLst/>
          </a:prstGeom>
        </p:spPr>
      </p:pic>
      <p:sp>
        <p:nvSpPr>
          <p:cNvPr id="3" name="Próximo rótulo"/>
          <p:cNvSpPr txBox="1"/>
          <p:nvPr/>
        </p:nvSpPr>
        <p:spPr>
          <a:xfrm>
            <a:off x="731520" y="2331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PRÓXIMO CAPÍTULO</a:t>
            </a:r>
            <a:endParaRPr lang="en-US" sz="1300" dirty="0"/>
          </a:p>
        </p:txBody>
      </p:sp>
      <p:sp>
        <p:nvSpPr>
          <p:cNvPr id="4" name="Próximo capítulo"/>
          <p:cNvSpPr txBox="1"/>
          <p:nvPr/>
        </p:nvSpPr>
        <p:spPr>
          <a:xfrm>
            <a:off x="731520" y="26974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III · Criação do modelo conceitual</a:t>
            </a:r>
            <a:endParaRPr lang="en-US" sz="3000" dirty="0"/>
          </a:p>
        </p:txBody>
      </p:sp>
      <p:sp>
        <p:nvSpPr>
          <p:cNvPr id="5" name="Links"/>
          <p:cNvSpPr txBox="1"/>
          <p:nvPr/>
        </p:nvSpPr>
        <p:spPr>
          <a:xfrm>
            <a:off x="731520" y="374904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livrosimulacao.eng.br</a:t>
            </a:r>
            <a:endParaRPr lang="en-US" sz="1700" dirty="0"/>
          </a:p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leanpub.com/msed</a:t>
            </a:r>
            <a:endParaRPr lang="en-US" sz="1700" dirty="0"/>
          </a:p>
        </p:txBody>
      </p:sp>
      <p:sp>
        <p:nvSpPr>
          <p:cNvPr id="6" name="Citação da fonte"/>
          <p:cNvSpPr txBox="1"/>
          <p:nvPr/>
        </p:nvSpPr>
        <p:spPr>
          <a:xfrm>
            <a:off x="731520" y="53949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Uso livre em sala de aula, citando a fonte: CHWIF, L.; MEDINA, A. C. Modelagem e Simulação de Eventos Discretos: teoria e aplicações. 5. ed. Leanpub.</a:t>
            </a:r>
            <a:endParaRPr lang="en-US" sz="1200" dirty="0"/>
          </a:p>
        </p:txBody>
      </p:sp>
      <p:pic>
        <p:nvPicPr>
          <p:cNvPr id="7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101566"/>
            <a:ext cx="3291840" cy="4654868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SED Painel de senhas">
  <a:themeElements>
    <a:clrScheme name="MSED Painel de senhas">
      <a:dk1>
        <a:srgbClr val="1B1B1A"/>
      </a:dk1>
      <a:lt1>
        <a:srgbClr val="F3F3EF"/>
      </a:lt1>
      <a:dk2>
        <a:srgbClr val="1D1C1A"/>
      </a:dk2>
      <a:lt2>
        <a:srgbClr val="ECEBE6"/>
      </a:lt2>
      <a:accent1>
        <a:srgbClr val="FF3B1F"/>
      </a:accent1>
      <a:accent2>
        <a:srgbClr val="FFB000"/>
      </a:accent2>
      <a:accent3>
        <a:srgbClr val="B3200F"/>
      </a:accent3>
      <a:accent4>
        <a:srgbClr val="4A4A47"/>
      </a:accent4>
      <a:accent5>
        <a:srgbClr val="A8A59D"/>
      </a:accent5>
      <a:accent6>
        <a:srgbClr val="2B2A27"/>
      </a:accent6>
      <a:hlink>
        <a:srgbClr val="B3200F"/>
      </a:hlink>
      <a:folHlink>
        <a:srgbClr val="4A4A47"/>
      </a:folHlink>
    </a:clrScheme>
    <a:fontScheme name="MSED Painel de senha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MSED 5ª edição · Capítulo II · Modelagem dos dados de entrada</dc:title>
  <dc:subject>Modelagem e Simulação de Eventos Discretos</dc:subject>
  <dc:creator>Leonardo Chwif e Afonso C. Medina</dc:creator>
  <cp:lastModifiedBy>Leonardo Chwif e Afonso C. Medina</cp:lastModifiedBy>
  <cp:revision>1</cp:revision>
  <dcterms:created xsi:type="dcterms:W3CDTF">2026-10-29T16:18:24Z</dcterms:created>
  <dcterms:modified xsi:type="dcterms:W3CDTF">2026-10-29T16:18:24Z</dcterms:modified>
</cp:coreProperties>
</file>