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6e5a5686-79ea-1317-4017-07e56a35f0c6}">
          <p14:sldIdLst>
            <p14:sldId id="256"/>
            <p14:sldId id="257"/>
          </p14:sldIdLst>
        </p14:section>
        <p14:section name="01 · Conceitos" id="{c2fa56c9-75a9-4b24-0276-568aea8378cd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02 · Aplicações e metodologia" id="{7d8a622f-673c-6069-c971-813e841a0549}">
          <p14:sldIdLst>
            <p14:sldId id="269"/>
            <p14:sldId id="270"/>
            <p14:sldId id="271"/>
            <p14:sldId id="272"/>
          </p14:sldIdLst>
        </p14:section>
        <p14:section name="03 · Quando usar a simulação" id="{0d97db6c-a213-be6d-bf10-1f77848c6725}">
          <p14:sldIdLst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</p14:sldIdLst>
        </p14:section>
        <p14:section name="Fechamento" id="{63b6b6cb-72b2-f12a-0db0-49e6d5850b6b}">
          <p14:sldIdLst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Capítulo I do livro Modelagem e Simulação de Eventos Discretos, 5ª edição (Leanpub). O capítulo define simulação, distingue sistemas e modelos, classifica os modelos, apresenta as aplicações e a metodologia e termina mostrando, com um exemplo, quando a simulação é a ferramenta certa.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 blocos: os conceitos básicos, onde e como a simulação é usada, e um exemplo que compara quatro métodos de análise para mostrar quando vale simular.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Houaiss dá três sentidos para simulação: fingimento; imitação do funcionamento de um processo por meio de outro; teste ou ensaio. O livro usa um sentido técnico e mais estreito: simulação computacional e, a partir daqui, de eventos discretos.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 vez de mais uma definição, o livro parte do senso comum e diz o que a simulação não é. SINSFIT: Simulation Is No Substitute For Intelligent Thinking. A otimização via simulação é tema do Capítulo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Forrester (1968). Um sistema pressupõe interação de causa e efeito entre as partes, e o objetivo decide o que entra nele. A figura mostra queijeira (A), queijo (B) e faca (C); o rato entra ou não conforme o que se quer estudar. Também se simulam sistemas hipotéticos, que ainda não existem; a validação fica mais difícil, mas é comum.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modelo é uma representação simplificada das interações entre as partes do sistema, como nós o entendemos. A intenção é capturar o que realmente importa para a finalidade em questão. O processo de modelagem é tema do Capítulo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três categorias básicas: simbólicos (ou icônicos, ou diagramáticos), matemáticos (ou analíticos) e de simulação. Os três slides seguintes detalham cada uma.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Também chamado icônico ou diagramático. Um fluxograma de processo é o exemplo clássico. A figura é o fluxograma do atendimento de chamadas pelas unidades de resgate do Corpo de Bombeiros (baseado em Souza, 1996).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fila única FIFO da figura, com chegadas e atendimentos exponenciais (fila M/M/1), a Teoria das Filas dá o número médio de pessoas em fila, com ρ = λ/μ (Apêndice II). Basta mudar a disciplina de atendimento para a fórmula deixar de existir. A leitura complementar compara Teoria das Filas e simulação com mais detalhe.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modelo de simulação procura repetir no computador o comportamento que o sistema teria sob as mesmas condições de contorno. A lista de perguntas do tipo “o que ocorre se” é praticamente infinita; em troca, construir o modelo leva mais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Monte Carlo usa números aleatórios sem tratar o tempo como variável, útil por exemplo em integrais difíceis. Contínua e eventos discretos acompanham o estado ao longo do tempo. A simulação combinada ou híbrida (Pritsker, 1995) é rara. Monte Carlo e dinâmica de sistemas voltam no capítulo de tópicos adicionais.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preparação do chá tem três eventos, cada um num instante determinado; entre eles o estado do sistema não muda. Já a temperatura do chá varia a cada instante e é estudada com simulação contínua. A simulação manual, no Capítulo 3, retoma o relógio de eventos.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Dois grandes setores: serviços e manufatura. Exemplos do livro: check-in e bagagens em aeroportos; equipamentos e homens para carregar navios no porto; abertura de caixas em bancos e supermercados; postos de atendimento por hora em call centers; UTIs, ambulâncias e políticas de transplante em hospitais. Depois da área militar, a manufatura é o maior campo de aplicação.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Metodologia de simulação (Chwif, 1999). Na concepção, o modelo que está na cabeça do analista (modelo abstrato) vira um modelo conceitual que outras pessoas entendem. Na implementação, ele vira modelo computacional, que é verificado e validado. Na análise, vira modelo experimental ou operacional, e se faz as rodadas.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Programar o modelo, que muita gente confunde com a própria simulação, é só uma das atividades. GIGO vem da engenharia de software. As etapas não são estanques: Paul, Eldabi e Kuljis (2003) e Robinson (2004) insistem na não linearidade, comum sobretudo em sistemas novos, sem dados reais.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Leitura complementar do capítulo. O exemplo é adaptado de Grabau (2001).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 postos em série. As distribuições do posto 2 e do posto 3 são simétricas, então a média de cada posto também é 9 minutos. O Apêndice VII apresenta as distribuições mais usadas em simulação.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Contas de padeiro: 3 × 9 = 27 min, sem filas. Planilha: melhor e pior caso, com o posto 1 entre 1 e 17 min (4 desvios), total entre 17 e 37 min, média 27; ainda sem filas. Teoria das Filas: três filas M/M/1 em série, 300 min. Simulação: média de 77 min, máximo de 244 min. A diferença vem de trabalhar só com médias, que mascaram o desempenho real de um sistema aleatório.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Como os postos estão em série, é uma rede de filas, de solução analítica complexa. Para usar a fórmula pronta, os atendimentos foram supostos exponenciais com média 9 min. Redes de filas abertas com tempos exponenciais têm chegadas exponenciais em cada estágio (Jackson, 1957). Notação de Kendall-Lee: M/M/1 = chegadas exponenciais, atendimento exponencial, 1 servidor.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modelo foi construído no SIMUL8 com chegadas exponenciais e atendimentos normal, triangular e uniforme nos postos 1, 2 e 3. Os resultados vêm de várias rodadas.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Ilustração baseada em Savage (2003): um bêbado que anda, na média, exatamente sobre a faixa do meio de uma avenida de mão dupla. Pela posição média, está vivo; mas, na média, está morto.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Teoria das Filas costuma dar respostas mais rápidas, mas impõe hipóteses simplificadoras ou nem consegue tratar sistemas complexos. Bônus: construir o modelo faz a equipe entender o sistema, às vezes a ponto de resolver o problema antes do fim do estudo.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Enunciados completos no fim do Capítulo I. O exercício 3 é o da Esquadrilha Abutre: avião a 90 m/s com radar a cada 5 s, pombo a 30 m/s que olha para trás a cada 4 s, começando a 100 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Fim do Capítulo I. O livro completo está no Leanpub; slides, modelos e tutoriais no site livrosimulacao.eng.br.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SORI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Capítulo I · O que é simulação?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rgbClr val="F3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Shape 0"/>
          <p:cNvSpPr/>
          <p:nvPr/>
        </p:nvSpPr>
        <p:spPr>
          <a:xfrm>
            <a:off x="10680192" y="457200"/>
            <a:ext cx="960120" cy="502920"/>
          </a:xfrm>
          <a:prstGeom prst="rect">
            <a:avLst/>
          </a:prstGeom>
          <a:solidFill>
            <a:srgbClr val="070707"/>
          </a:solidFill>
          <a:ln/>
        </p:spPr>
      </p:sp>
      <p:sp>
        <p:nvSpPr>
          <p:cNvPr id="4" name="Text 1"/>
          <p:cNvSpPr/>
          <p:nvPr/>
        </p:nvSpPr>
        <p:spPr>
          <a:xfrm>
            <a:off x="10735056" y="457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FB000"/>
                </a:solidFill>
              </a:rPr>
              <a:t>SLIDE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54864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Modelagem e Simulação de Eventos Discretos · 5ª edição · Capítulo I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326880" y="6355080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livrosimulacao.eng.br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livrosimulacao.eng.br" TargetMode="External"/><Relationship Id="rId3" Type="http://schemas.openxmlformats.org/officeDocument/2006/relationships/hyperlink" Target="https://leanpub.com/msed" TargetMode="External"/><Relationship Id="rId1" Type="http://schemas.openxmlformats.org/officeDocument/2006/relationships/image" Target="../media/image-26-1.png"/><Relationship Id="rId4" Type="http://schemas.openxmlformats.org/officeDocument/2006/relationships/image" Target="../media/image-26-2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do capítulo" descr="C:\Users\AFONSOMEDINA\Documents\GitHub\livrosimulacao\slides-src\assets\capI\led_capitu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897167"/>
            <a:ext cx="4206240" cy="857426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2"/>
                </a:solidFill>
              </a:rPr>
              <a:t>O que é simulação?</a:t>
            </a:r>
            <a:endParaRPr lang="en-US" sz="4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Modelagem e Simulação de Eventos Discretos · 5ª edição</a:t>
            </a:r>
            <a:endParaRPr lang="en-US" sz="18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sz="1800" b="1" dirty="0">
                <a:solidFill>
                  <a:schemeClr val="accent2"/>
                </a:solidFill>
              </a:rPr>
              <a:t>Leonardo Chwif e Afonso C. Medina</a:t>
            </a:r>
            <a:endParaRPr lang="en-US" sz="1800" dirty="0"/>
          </a:p>
        </p:txBody>
      </p:sp>
      <p:sp>
        <p:nvSpPr>
          <p:cNvPr id="5" name="Uso livre"/>
          <p:cNvSpPr txBox="1"/>
          <p:nvPr/>
        </p:nvSpPr>
        <p:spPr>
          <a:xfrm>
            <a:off x="731520" y="5760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Material de apoio às aulas, de uso livre em sala, citando a fonte.</a:t>
            </a:r>
            <a:endParaRPr lang="en-US" sz="1200" dirty="0"/>
          </a:p>
        </p:txBody>
      </p:sp>
      <p:pic>
        <p:nvPicPr>
          <p:cNvPr id="6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907613"/>
            <a:ext cx="3566160" cy="5042773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Roteiro do capítulo</a:t>
            </a:r>
            <a:endParaRPr lang="en-US" sz="3000" dirty="0"/>
          </a:p>
        </p:txBody>
      </p:sp>
      <p:sp>
        <p:nvSpPr>
          <p:cNvPr id="4" name="Parte 1"/>
          <p:cNvSpPr/>
          <p:nvPr/>
        </p:nvSpPr>
        <p:spPr>
          <a:xfrm>
            <a:off x="548640" y="1417320"/>
            <a:ext cx="3520440" cy="452628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Número da parte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691640"/>
            <a:ext cx="1205595" cy="731520"/>
          </a:xfrm>
          <a:prstGeom prst="rect">
            <a:avLst/>
          </a:prstGeom>
        </p:spPr>
      </p:pic>
      <p:sp>
        <p:nvSpPr>
          <p:cNvPr id="6" name="Parte 1 título"/>
          <p:cNvSpPr txBox="1"/>
          <p:nvPr/>
        </p:nvSpPr>
        <p:spPr>
          <a:xfrm>
            <a:off x="804672" y="2651760"/>
            <a:ext cx="30083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Conceitos</a:t>
            </a:r>
            <a:endParaRPr lang="en-US" sz="2100" dirty="0"/>
          </a:p>
        </p:txBody>
      </p:sp>
      <p:sp>
        <p:nvSpPr>
          <p:cNvPr id="7" name="Parte 1 itens"/>
          <p:cNvSpPr txBox="1"/>
          <p:nvPr/>
        </p:nvSpPr>
        <p:spPr>
          <a:xfrm>
            <a:off x="804672" y="3429000"/>
            <a:ext cx="3008376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O que a simulação é, e o que não é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Sistemas e modelos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Modelos simbólicos, matemáticos e de simulação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Monte Carlo, contínua e eventos discretos</a:t>
            </a:r>
            <a:endParaRPr lang="en-US" sz="1700" dirty="0"/>
          </a:p>
        </p:txBody>
      </p:sp>
      <p:sp>
        <p:nvSpPr>
          <p:cNvPr id="8" name="Parte 2"/>
          <p:cNvSpPr/>
          <p:nvPr/>
        </p:nvSpPr>
        <p:spPr>
          <a:xfrm>
            <a:off x="4343400" y="1417320"/>
            <a:ext cx="3520440" cy="452628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Número da parte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432" y="1691640"/>
            <a:ext cx="1205595" cy="731520"/>
          </a:xfrm>
          <a:prstGeom prst="rect">
            <a:avLst/>
          </a:prstGeom>
        </p:spPr>
      </p:pic>
      <p:sp>
        <p:nvSpPr>
          <p:cNvPr id="10" name="Parte 2 título"/>
          <p:cNvSpPr txBox="1"/>
          <p:nvPr/>
        </p:nvSpPr>
        <p:spPr>
          <a:xfrm>
            <a:off x="4599432" y="2651760"/>
            <a:ext cx="30083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Aplicações e metodologia</a:t>
            </a:r>
            <a:endParaRPr lang="en-US" sz="2100" dirty="0"/>
          </a:p>
        </p:txBody>
      </p:sp>
      <p:sp>
        <p:nvSpPr>
          <p:cNvPr id="11" name="Parte 2 itens"/>
          <p:cNvSpPr txBox="1"/>
          <p:nvPr/>
        </p:nvSpPr>
        <p:spPr>
          <a:xfrm>
            <a:off x="4599432" y="3429000"/>
            <a:ext cx="3008376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Onde a simulação é aplicada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As três etapas de um estudo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Lembretes de projeto</a:t>
            </a:r>
            <a:endParaRPr lang="en-US" sz="1700" dirty="0"/>
          </a:p>
        </p:txBody>
      </p:sp>
      <p:sp>
        <p:nvSpPr>
          <p:cNvPr id="12" name="Parte 3"/>
          <p:cNvSpPr/>
          <p:nvPr/>
        </p:nvSpPr>
        <p:spPr>
          <a:xfrm>
            <a:off x="8138160" y="1417320"/>
            <a:ext cx="3520440" cy="452628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3" name="Número da parte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92" y="1691640"/>
            <a:ext cx="1205595" cy="731520"/>
          </a:xfrm>
          <a:prstGeom prst="rect">
            <a:avLst/>
          </a:prstGeom>
        </p:spPr>
      </p:pic>
      <p:sp>
        <p:nvSpPr>
          <p:cNvPr id="14" name="Parte 3 título"/>
          <p:cNvSpPr txBox="1"/>
          <p:nvPr/>
        </p:nvSpPr>
        <p:spPr>
          <a:xfrm>
            <a:off x="8394192" y="2651760"/>
            <a:ext cx="30083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Quando usar a simulação</a:t>
            </a:r>
            <a:endParaRPr lang="en-US" sz="2100" dirty="0"/>
          </a:p>
        </p:txBody>
      </p:sp>
      <p:sp>
        <p:nvSpPr>
          <p:cNvPr id="15" name="Parte 3 itens"/>
          <p:cNvSpPr txBox="1"/>
          <p:nvPr/>
        </p:nvSpPr>
        <p:spPr>
          <a:xfrm>
            <a:off x="8394192" y="3429000"/>
            <a:ext cx="3008376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Um exemplo, quatro métodos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O perigo das médias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Quando a simulação vale a pena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Exercícios de revisão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Conceitos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Simulação, sistema e modelo; os tipos de modelo e de simulação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De que simulação estamos falando</a:t>
            </a:r>
            <a:endParaRPr lang="en-US" sz="3000" dirty="0"/>
          </a:p>
        </p:txBody>
      </p:sp>
      <p:sp>
        <p:nvSpPr>
          <p:cNvPr id="4" name="Sentidos no dicionário"/>
          <p:cNvSpPr txBox="1"/>
          <p:nvPr/>
        </p:nvSpPr>
        <p:spPr>
          <a:xfrm>
            <a:off x="548640" y="13716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</a:rPr>
              <a:t>No dicionário: </a:t>
            </a:r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fingimento · imitação de um processo por meio de outro · teste, ensaio</a:t>
            </a:r>
            <a:endParaRPr lang="en-US" sz="1500" dirty="0"/>
          </a:p>
        </p:txBody>
      </p:sp>
      <p:sp>
        <p:nvSpPr>
          <p:cNvPr id="5" name="Não computacional"/>
          <p:cNvSpPr/>
          <p:nvPr/>
        </p:nvSpPr>
        <p:spPr>
          <a:xfrm>
            <a:off x="548640" y="2011680"/>
            <a:ext cx="5394960" cy="251460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Não computacional texto"/>
          <p:cNvSpPr txBox="1"/>
          <p:nvPr/>
        </p:nvSpPr>
        <p:spPr>
          <a:xfrm>
            <a:off x="804672" y="2231136"/>
            <a:ext cx="488289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Simulação não computacional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Dispensa o computador. Exemplo: o protótipo de uma aeronave em escala reduzida, testado num túnel de vento para prever o comportamento do avião real.</a:t>
            </a:r>
            <a:endParaRPr lang="en-US" sz="1600" dirty="0"/>
          </a:p>
        </p:txBody>
      </p:sp>
      <p:sp>
        <p:nvSpPr>
          <p:cNvPr id="7" name="Computacional"/>
          <p:cNvSpPr/>
          <p:nvPr/>
        </p:nvSpPr>
        <p:spPr>
          <a:xfrm>
            <a:off x="6245352" y="2011680"/>
            <a:ext cx="5394960" cy="2514600"/>
          </a:xfrm>
          <a:prstGeom prst="roundRect">
            <a:avLst>
              <a:gd name="adj" fmla="val 2182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Computacional texto"/>
          <p:cNvSpPr txBox="1"/>
          <p:nvPr/>
        </p:nvSpPr>
        <p:spPr>
          <a:xfrm>
            <a:off x="6501384" y="2231136"/>
            <a:ext cx="488289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Simulação computacional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bg2"/>
                </a:solidFill>
              </a:rPr>
              <a:t>Precisa de um computador para ser feita. É o objeto deste livro, e é dela que falamos quando dizemos simplesmente “simulação”.</a:t>
            </a:r>
            <a:endParaRPr lang="en-US" sz="1600" dirty="0"/>
          </a:p>
        </p:txBody>
      </p:sp>
      <p:sp>
        <p:nvSpPr>
          <p:cNvPr id="9" name="Mensagem"/>
          <p:cNvSpPr txBox="1"/>
          <p:nvPr/>
        </p:nvSpPr>
        <p:spPr>
          <a:xfrm>
            <a:off x="548640" y="48463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Daqui em diante, “simulação” quer dizer simulação computacional de eventos discretos.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que a simulação não é</a:t>
            </a:r>
            <a:endParaRPr lang="en-US" sz="3000" dirty="0"/>
          </a:p>
        </p:txBody>
      </p:sp>
      <p:sp>
        <p:nvSpPr>
          <p:cNvPr id="4" name="Não é bola de cristal"/>
          <p:cNvSpPr/>
          <p:nvPr/>
        </p:nvSpPr>
        <p:spPr>
          <a:xfrm>
            <a:off x="548640" y="141732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Não é bola de cristal texto"/>
          <p:cNvSpPr txBox="1"/>
          <p:nvPr/>
        </p:nvSpPr>
        <p:spPr>
          <a:xfrm>
            <a:off x="804672" y="163677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Não é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bola de cristal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Não prevê o futuro. Prevê o comportamento do sistema para certos dados de entrada e premissas.</a:t>
            </a:r>
            <a:endParaRPr lang="en-US" sz="1600" dirty="0"/>
          </a:p>
        </p:txBody>
      </p:sp>
      <p:sp>
        <p:nvSpPr>
          <p:cNvPr id="6" name="Não é um modelo matemático"/>
          <p:cNvSpPr/>
          <p:nvPr/>
        </p:nvSpPr>
        <p:spPr>
          <a:xfrm>
            <a:off x="4343400" y="141732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Não é um modelo matemático texto"/>
          <p:cNvSpPr txBox="1"/>
          <p:nvPr/>
        </p:nvSpPr>
        <p:spPr>
          <a:xfrm>
            <a:off x="4599432" y="163677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Não é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um modelo matemático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Não existe uma expressão analítica fechada que devolva o resultado: não se reduz a uma fórmula.</a:t>
            </a:r>
            <a:endParaRPr lang="en-US" sz="1600" dirty="0"/>
          </a:p>
        </p:txBody>
      </p:sp>
      <p:sp>
        <p:nvSpPr>
          <p:cNvPr id="8" name="Não é otimização, sozinha"/>
          <p:cNvSpPr/>
          <p:nvPr/>
        </p:nvSpPr>
        <p:spPr>
          <a:xfrm>
            <a:off x="8138160" y="141732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Não é otimização, sozinha texto"/>
          <p:cNvSpPr txBox="1"/>
          <p:nvPr/>
        </p:nvSpPr>
        <p:spPr>
          <a:xfrm>
            <a:off x="8394192" y="163677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Não é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otimização, sozinha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É análise de cenários. Só acha o ótimo combinada com algoritmos de otimização (Cap. 7).</a:t>
            </a:r>
            <a:endParaRPr lang="en-US" sz="1600" dirty="0"/>
          </a:p>
        </p:txBody>
      </p:sp>
      <p:sp>
        <p:nvSpPr>
          <p:cNvPr id="10" name="Não é substituto do pensamento"/>
          <p:cNvSpPr/>
          <p:nvPr/>
        </p:nvSpPr>
        <p:spPr>
          <a:xfrm>
            <a:off x="548640" y="374904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Não é substituto do pensamento texto"/>
          <p:cNvSpPr txBox="1"/>
          <p:nvPr/>
        </p:nvSpPr>
        <p:spPr>
          <a:xfrm>
            <a:off x="804672" y="396849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Não é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substituto do pensamento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SINSFIT: Simulation Is No Substitute For Intelligent Thinking. Quem decide é a pessoa.</a:t>
            </a:r>
            <a:endParaRPr lang="en-US" sz="1600" dirty="0"/>
          </a:p>
        </p:txBody>
      </p:sp>
      <p:sp>
        <p:nvSpPr>
          <p:cNvPr id="12" name="Não é último recurso"/>
          <p:cNvSpPr/>
          <p:nvPr/>
        </p:nvSpPr>
        <p:spPr>
          <a:xfrm>
            <a:off x="4343400" y="374904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Não é último recurso texto"/>
          <p:cNvSpPr txBox="1"/>
          <p:nvPr/>
        </p:nvSpPr>
        <p:spPr>
          <a:xfrm>
            <a:off x="4599432" y="396849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Não é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último recurso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Já foi. Hoje está entre as técnicas mais usadas da Pesquisa Operacional.</a:t>
            </a:r>
            <a:endParaRPr lang="en-US" sz="1600" dirty="0"/>
          </a:p>
        </p:txBody>
      </p:sp>
      <p:sp>
        <p:nvSpPr>
          <p:cNvPr id="14" name="Não é panaceia"/>
          <p:cNvSpPr/>
          <p:nvPr/>
        </p:nvSpPr>
        <p:spPr>
          <a:xfrm>
            <a:off x="8138160" y="374904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Não é panaceia texto"/>
          <p:cNvSpPr txBox="1"/>
          <p:nvPr/>
        </p:nvSpPr>
        <p:spPr>
          <a:xfrm>
            <a:off x="8394192" y="396849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Não é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panaceia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Serve bem a uma classe específica de problemas, que o fim do capítulo delimita.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Sistema</a:t>
            </a:r>
            <a:endParaRPr lang="en-US" sz="3000" dirty="0"/>
          </a:p>
        </p:txBody>
      </p:sp>
      <p:sp>
        <p:nvSpPr>
          <p:cNvPr id="4" name="Definição de sistema"/>
          <p:cNvSpPr txBox="1"/>
          <p:nvPr/>
        </p:nvSpPr>
        <p:spPr>
          <a:xfrm>
            <a:off x="548640" y="1417320"/>
            <a:ext cx="5486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“Um agrupamento de partes que operam juntas, visando um objetivo em comum.”</a:t>
            </a:r>
            <a:endParaRPr lang="en-US" sz="1600" dirty="0"/>
          </a:p>
        </p:txBody>
      </p:sp>
      <p:sp>
        <p:nvSpPr>
          <p:cNvPr id="5" name="Fonte"/>
          <p:cNvSpPr txBox="1"/>
          <p:nvPr/>
        </p:nvSpPr>
        <p:spPr>
          <a:xfrm>
            <a:off x="548640" y="34290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Jay W. Forrester (1968)</a:t>
            </a:r>
            <a:endParaRPr lang="en-US" sz="1400" dirty="0"/>
          </a:p>
        </p:txBody>
      </p:sp>
      <p:sp>
        <p:nvSpPr>
          <p:cNvPr id="6" name="O rato"/>
          <p:cNvSpPr/>
          <p:nvPr/>
        </p:nvSpPr>
        <p:spPr>
          <a:xfrm>
            <a:off x="548640" y="3977640"/>
            <a:ext cx="5486400" cy="201168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O rato texto"/>
          <p:cNvSpPr txBox="1"/>
          <p:nvPr/>
        </p:nvSpPr>
        <p:spPr>
          <a:xfrm>
            <a:off x="804672" y="4197096"/>
            <a:ext cx="497433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O rato faz parte do sistema?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Depende do objetivo. Para estudar o corte do queijo, não. Para estudar bactérias no queijo, rato, faca e queijeira contam.</a:t>
            </a:r>
            <a:endParaRPr lang="en-US" sz="1600" dirty="0"/>
          </a:p>
        </p:txBody>
      </p:sp>
      <p:pic>
        <p:nvPicPr>
          <p:cNvPr id="8" name="Figura 1.1" descr="Queijeira, queijo, faca e um rat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677802"/>
            <a:ext cx="5239512" cy="400531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Modelo</a:t>
            </a:r>
            <a:endParaRPr lang="en-US" sz="3000" dirty="0"/>
          </a:p>
        </p:txBody>
      </p:sp>
      <p:pic>
        <p:nvPicPr>
          <p:cNvPr id="4" name="Figura 1.2" descr="Sistema real e sua representação num model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87043"/>
            <a:ext cx="5303520" cy="4186834"/>
          </a:xfrm>
          <a:prstGeom prst="rect">
            <a:avLst/>
          </a:prstGeom>
        </p:spPr>
      </p:pic>
      <p:sp>
        <p:nvSpPr>
          <p:cNvPr id="5" name="Pontos"/>
          <p:cNvSpPr txBox="1"/>
          <p:nvPr/>
        </p:nvSpPr>
        <p:spPr>
          <a:xfrm>
            <a:off x="6263640" y="1417320"/>
            <a:ext cx="537667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Uma abstração: aproxima o comportamento do sistema e é sempre mais simples que ele.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Guarda só o que importa para o objetivo: a cor do sapato do operário não muda a produção do mês.</a:t>
            </a:r>
            <a:endParaRPr lang="en-US" sz="1700" dirty="0"/>
          </a:p>
          <a:p>
            <a:pPr marL="342900" indent="-342900"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Pode representar um sistema real ou um que ainda não existe.</a:t>
            </a:r>
            <a:endParaRPr lang="en-US" sz="1700" dirty="0"/>
          </a:p>
        </p:txBody>
      </p:sp>
      <p:sp>
        <p:nvSpPr>
          <p:cNvPr id="6" name="Citação"/>
          <p:cNvSpPr/>
          <p:nvPr/>
        </p:nvSpPr>
        <p:spPr>
          <a:xfrm>
            <a:off x="6263640" y="4206240"/>
            <a:ext cx="5376672" cy="1783080"/>
          </a:xfrm>
          <a:prstGeom prst="roundRect">
            <a:avLst>
              <a:gd name="adj" fmla="val 307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Citação texto"/>
          <p:cNvSpPr txBox="1"/>
          <p:nvPr/>
        </p:nvSpPr>
        <p:spPr>
          <a:xfrm>
            <a:off x="6519672" y="4425696"/>
            <a:ext cx="4864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2"/>
                </a:solidFill>
              </a:rPr>
              <a:t>Se o modelo é tão ou mais complicado que o sistema, não temos um modelo: temos um problema.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Três categorias de modelos</a:t>
            </a:r>
            <a:endParaRPr lang="en-US" sz="3000" dirty="0"/>
          </a:p>
        </p:txBody>
      </p:sp>
      <p:sp>
        <p:nvSpPr>
          <p:cNvPr id="4" name="Simbólico"/>
          <p:cNvSpPr/>
          <p:nvPr/>
        </p:nvSpPr>
        <p:spPr>
          <a:xfrm>
            <a:off x="548640" y="1417320"/>
            <a:ext cx="3520440" cy="457200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Miniatura Simbólico" descr="C:\Users\AFONSOMEDINA\Documents\GitHub\livrosimulacao\slides-src\assets\capI\fig1.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8343" y="1645920"/>
            <a:ext cx="1261034" cy="1783080"/>
          </a:xfrm>
          <a:prstGeom prst="rect">
            <a:avLst/>
          </a:prstGeom>
        </p:spPr>
      </p:pic>
      <p:sp>
        <p:nvSpPr>
          <p:cNvPr id="6" name="Simbólico título"/>
          <p:cNvSpPr txBox="1"/>
          <p:nvPr/>
        </p:nvSpPr>
        <p:spPr>
          <a:xfrm>
            <a:off x="804672" y="3611880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Simbólico</a:t>
            </a:r>
            <a:endParaRPr lang="en-US" sz="2100" dirty="0"/>
          </a:p>
        </p:txBody>
      </p:sp>
      <p:sp>
        <p:nvSpPr>
          <p:cNvPr id="7" name="Simbólico texto"/>
          <p:cNvSpPr txBox="1"/>
          <p:nvPr/>
        </p:nvSpPr>
        <p:spPr>
          <a:xfrm>
            <a:off x="804672" y="4114800"/>
            <a:ext cx="300837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Representa o sistema de forma estática, como uma foto.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Sem medidas de desempenho; serve para documentar e comunicar.</a:t>
            </a:r>
            <a:endParaRPr lang="en-US" sz="1600" dirty="0"/>
          </a:p>
        </p:txBody>
      </p:sp>
      <p:sp>
        <p:nvSpPr>
          <p:cNvPr id="8" name="Matemático"/>
          <p:cNvSpPr/>
          <p:nvPr/>
        </p:nvSpPr>
        <p:spPr>
          <a:xfrm>
            <a:off x="4343400" y="1417320"/>
            <a:ext cx="3520440" cy="457200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Miniatura Matemático" descr="C:\Users\AFONSOMEDINA\Documents\GitHub\livrosimulacao\slides-src\assets\capI\fig1.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452" y="1645920"/>
            <a:ext cx="1882337" cy="1783080"/>
          </a:xfrm>
          <a:prstGeom prst="rect">
            <a:avLst/>
          </a:prstGeom>
        </p:spPr>
      </p:pic>
      <p:sp>
        <p:nvSpPr>
          <p:cNvPr id="10" name="Matemático título"/>
          <p:cNvSpPr txBox="1"/>
          <p:nvPr/>
        </p:nvSpPr>
        <p:spPr>
          <a:xfrm>
            <a:off x="4599432" y="3611880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Matemático</a:t>
            </a:r>
            <a:endParaRPr lang="en-US" sz="2100" dirty="0"/>
          </a:p>
        </p:txBody>
      </p:sp>
      <p:sp>
        <p:nvSpPr>
          <p:cNvPr id="11" name="Matemático texto"/>
          <p:cNvSpPr txBox="1"/>
          <p:nvPr/>
        </p:nvSpPr>
        <p:spPr>
          <a:xfrm>
            <a:off x="4599432" y="4114800"/>
            <a:ext cx="300837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Fórmulas: programação linear, Teoria das Filas.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Rápido e exato quando há solução, mas pede hipóteses simplificadoras.</a:t>
            </a:r>
            <a:endParaRPr lang="en-US" sz="1600" dirty="0"/>
          </a:p>
        </p:txBody>
      </p:sp>
      <p:sp>
        <p:nvSpPr>
          <p:cNvPr id="12" name="Simulação"/>
          <p:cNvSpPr/>
          <p:nvPr/>
        </p:nvSpPr>
        <p:spPr>
          <a:xfrm>
            <a:off x="8138160" y="1417320"/>
            <a:ext cx="3520440" cy="457200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3" name="Miniatura Simulação" descr="C:\Users\AFONSOMEDINA\Documents\GitHub\livrosimulacao\slides-src\assets\capI\fig1.8b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709" y="1645920"/>
            <a:ext cx="2215342" cy="1783080"/>
          </a:xfrm>
          <a:prstGeom prst="rect">
            <a:avLst/>
          </a:prstGeom>
        </p:spPr>
      </p:pic>
      <p:sp>
        <p:nvSpPr>
          <p:cNvPr id="14" name="Simulação título"/>
          <p:cNvSpPr txBox="1"/>
          <p:nvPr/>
        </p:nvSpPr>
        <p:spPr>
          <a:xfrm>
            <a:off x="8394192" y="3611880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Simulação</a:t>
            </a:r>
            <a:endParaRPr lang="en-US" sz="2100" dirty="0"/>
          </a:p>
        </p:txBody>
      </p:sp>
      <p:sp>
        <p:nvSpPr>
          <p:cNvPr id="15" name="Simulação texto"/>
          <p:cNvSpPr txBox="1"/>
          <p:nvPr/>
        </p:nvSpPr>
        <p:spPr>
          <a:xfrm>
            <a:off x="8394192" y="4114800"/>
            <a:ext cx="300837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Reproduz no computador um sistema dinâmico e aleatório.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Responde “o que ocorre se…?”, com mais trabalho para construir.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Modelo simbólico</a:t>
            </a:r>
            <a:endParaRPr lang="en-US" sz="3000" dirty="0"/>
          </a:p>
        </p:txBody>
      </p:sp>
      <p:sp>
        <p:nvSpPr>
          <p:cNvPr id="4" name="Definição"/>
          <p:cNvSpPr txBox="1"/>
          <p:nvPr/>
        </p:nvSpPr>
        <p:spPr>
          <a:xfrm>
            <a:off x="548640" y="137160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Símbolos gráficos que representam o sistema de forma estática, como uma foto, sem o comportamento ao longo do tempo.</a:t>
            </a:r>
            <a:endParaRPr lang="en-US" sz="1800" dirty="0"/>
          </a:p>
        </p:txBody>
      </p:sp>
      <p:sp>
        <p:nvSpPr>
          <p:cNvPr id="5" name="Limitações"/>
          <p:cNvSpPr/>
          <p:nvPr/>
        </p:nvSpPr>
        <p:spPr>
          <a:xfrm>
            <a:off x="548640" y="2606040"/>
            <a:ext cx="630936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Limitações texto"/>
          <p:cNvSpPr txBox="1"/>
          <p:nvPr/>
        </p:nvSpPr>
        <p:spPr>
          <a:xfrm>
            <a:off x="804672" y="2825496"/>
            <a:ext cx="579729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Limitações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Representação estática · nenhuma medida de desempenho · difícil mostrar muitos detalhes do mesmo sistema.</a:t>
            </a:r>
            <a:endParaRPr lang="en-US" sz="1600" dirty="0"/>
          </a:p>
        </p:txBody>
      </p:sp>
      <p:sp>
        <p:nvSpPr>
          <p:cNvPr id="7" name="Uso"/>
          <p:cNvSpPr/>
          <p:nvPr/>
        </p:nvSpPr>
        <p:spPr>
          <a:xfrm>
            <a:off x="548640" y="4663440"/>
            <a:ext cx="630936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Uso texto"/>
          <p:cNvSpPr txBox="1"/>
          <p:nvPr/>
        </p:nvSpPr>
        <p:spPr>
          <a:xfrm>
            <a:off x="804672" y="4882896"/>
            <a:ext cx="579729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Uso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Documentar projetos e comunicar ideias.</a:t>
            </a:r>
            <a:endParaRPr lang="en-US" sz="1600" dirty="0"/>
          </a:p>
        </p:txBody>
      </p:sp>
      <p:pic>
        <p:nvPicPr>
          <p:cNvPr id="9" name="Figura 1.3" descr="Fluxograma do atendimento de unidades de resgate do Corpo de Bombeir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3965" y="1325880"/>
            <a:ext cx="3330423" cy="47091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Modelo matemático</a:t>
            </a:r>
            <a:endParaRPr lang="en-US" sz="3000" dirty="0"/>
          </a:p>
        </p:txBody>
      </p:sp>
      <p:pic>
        <p:nvPicPr>
          <p:cNvPr id="4" name="Figura 1.4" descr="Sistema de fila única com um servido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88239"/>
            <a:ext cx="4206240" cy="3984442"/>
          </a:xfrm>
          <a:prstGeom prst="rect">
            <a:avLst/>
          </a:prstGeom>
        </p:spPr>
      </p:pic>
      <p:sp>
        <p:nvSpPr>
          <p:cNvPr id="5" name="Fórmula"/>
          <p:cNvSpPr/>
          <p:nvPr/>
        </p:nvSpPr>
        <p:spPr>
          <a:xfrm>
            <a:off x="5120640" y="1417320"/>
            <a:ext cx="6519672" cy="201168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Fórmula texto"/>
          <p:cNvSpPr txBox="1"/>
          <p:nvPr/>
        </p:nvSpPr>
        <p:spPr>
          <a:xfrm>
            <a:off x="5376672" y="1645920"/>
            <a:ext cx="600760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L</a:t>
            </a:r>
            <a:pPr indent="0" marL="0">
              <a:buNone/>
            </a:pPr>
            <a:r>
              <a:rPr lang="en-US" sz="4000" b="1" baseline="-40000" dirty="0">
                <a:solidFill>
                  <a:schemeClr val="tx1"/>
                </a:solidFill>
              </a:rPr>
              <a:t>f</a:t>
            </a:r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 = ρ</a:t>
            </a:r>
            <a:pPr indent="0" marL="0">
              <a:buNone/>
            </a:pPr>
            <a:r>
              <a:rPr lang="en-US" sz="4000" b="1" baseline="30000" dirty="0">
                <a:solidFill>
                  <a:schemeClr val="tx1"/>
                </a:solidFill>
              </a:rPr>
              <a:t>2</a:t>
            </a:r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 / (1 − ρ)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Número médio de pessoas em fila numa M/M/1 (ρ = λ/μ).</a:t>
            </a:r>
            <a:endParaRPr lang="en-US" sz="1600" dirty="0"/>
          </a:p>
        </p:txBody>
      </p:sp>
      <p:sp>
        <p:nvSpPr>
          <p:cNvPr id="7" name="E se"/>
          <p:cNvSpPr/>
          <p:nvPr/>
        </p:nvSpPr>
        <p:spPr>
          <a:xfrm>
            <a:off x="5120640" y="3657600"/>
            <a:ext cx="6519672" cy="2331720"/>
          </a:xfrm>
          <a:prstGeom prst="roundRect">
            <a:avLst>
              <a:gd name="adj" fmla="val 235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E se texto"/>
          <p:cNvSpPr txBox="1"/>
          <p:nvPr/>
        </p:nvSpPr>
        <p:spPr>
          <a:xfrm>
            <a:off x="5376672" y="3877056"/>
            <a:ext cx="6007608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accent2"/>
                </a:solidFill>
              </a:rPr>
              <a:t>E se os mais velhos fossem atendidos primeiro?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dirty="0">
                <a:solidFill>
                  <a:schemeClr val="bg2"/>
                </a:solidFill>
              </a:rPr>
              <a:t>A Teoria das Filas não tem fórmula pronta para essa disciplina de atendimento. É caso para um modelo de simulação.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Modelo de simulação</a:t>
            </a:r>
            <a:endParaRPr lang="en-US" sz="3000" dirty="0"/>
          </a:p>
        </p:txBody>
      </p:sp>
      <p:sp>
        <p:nvSpPr>
          <p:cNvPr id="4" name="Definição"/>
          <p:cNvSpPr txBox="1"/>
          <p:nvPr/>
        </p:nvSpPr>
        <p:spPr>
          <a:xfrm>
            <a:off x="548640" y="13716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Sistemas reais são dinâmicos (o estado muda com o tempo) e aleatórios. O modelo de simulação reproduz esse comportamento no computador, sob as mesmas condições.</a:t>
            </a:r>
            <a:endParaRPr lang="en-US" sz="1800" dirty="0"/>
          </a:p>
        </p:txBody>
      </p:sp>
      <p:sp>
        <p:nvSpPr>
          <p:cNvPr id="5" name="Pergunta 1"/>
          <p:cNvSpPr/>
          <p:nvPr/>
        </p:nvSpPr>
        <p:spPr>
          <a:xfrm>
            <a:off x="548640" y="2514600"/>
            <a:ext cx="2578608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Pergunta 1 texto"/>
          <p:cNvSpPr txBox="1"/>
          <p:nvPr/>
        </p:nvSpPr>
        <p:spPr>
          <a:xfrm>
            <a:off x="777240" y="2743200"/>
            <a:ext cx="212140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chemeClr val="accent3"/>
                </a:solidFill>
              </a:rPr>
              <a:t>O QUE OCORRE SE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b="1" dirty="0">
                <a:solidFill>
                  <a:schemeClr val="tx1"/>
                </a:solidFill>
              </a:rPr>
              <a:t>adicionarmos um 3º turno de produção?</a:t>
            </a:r>
            <a:endParaRPr lang="en-US" sz="1600" dirty="0"/>
          </a:p>
        </p:txBody>
      </p:sp>
      <p:sp>
        <p:nvSpPr>
          <p:cNvPr id="7" name="Pergunta 2"/>
          <p:cNvSpPr/>
          <p:nvPr/>
        </p:nvSpPr>
        <p:spPr>
          <a:xfrm>
            <a:off x="3383280" y="2514600"/>
            <a:ext cx="2578608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Pergunta 2 texto"/>
          <p:cNvSpPr txBox="1"/>
          <p:nvPr/>
        </p:nvSpPr>
        <p:spPr>
          <a:xfrm>
            <a:off x="3611880" y="2743200"/>
            <a:ext cx="212140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chemeClr val="accent3"/>
                </a:solidFill>
              </a:rPr>
              <a:t>O QUE OCORRE SE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b="1" dirty="0">
                <a:solidFill>
                  <a:schemeClr val="tx1"/>
                </a:solidFill>
              </a:rPr>
              <a:t>houver um pico de demanda de 30%?</a:t>
            </a:r>
            <a:endParaRPr lang="en-US" sz="1600" dirty="0"/>
          </a:p>
        </p:txBody>
      </p:sp>
      <p:sp>
        <p:nvSpPr>
          <p:cNvPr id="9" name="Pergunta 3"/>
          <p:cNvSpPr/>
          <p:nvPr/>
        </p:nvSpPr>
        <p:spPr>
          <a:xfrm>
            <a:off x="6217920" y="2514600"/>
            <a:ext cx="2578608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Pergunta 3 texto"/>
          <p:cNvSpPr txBox="1"/>
          <p:nvPr/>
        </p:nvSpPr>
        <p:spPr>
          <a:xfrm>
            <a:off x="6446520" y="2743200"/>
            <a:ext cx="212140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chemeClr val="accent3"/>
                </a:solidFill>
              </a:rPr>
              <a:t>O QUE OCORRE SE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b="1" dirty="0">
                <a:solidFill>
                  <a:schemeClr val="tx1"/>
                </a:solidFill>
              </a:rPr>
              <a:t>reduzirmos a manutenção em 2 pessoas?</a:t>
            </a:r>
            <a:endParaRPr lang="en-US" sz="1600" dirty="0"/>
          </a:p>
        </p:txBody>
      </p:sp>
      <p:sp>
        <p:nvSpPr>
          <p:cNvPr id="11" name="Pergunta 4"/>
          <p:cNvSpPr/>
          <p:nvPr/>
        </p:nvSpPr>
        <p:spPr>
          <a:xfrm>
            <a:off x="9052560" y="2514600"/>
            <a:ext cx="2578608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Pergunta 4 texto"/>
          <p:cNvSpPr txBox="1"/>
          <p:nvPr/>
        </p:nvSpPr>
        <p:spPr>
          <a:xfrm>
            <a:off x="9281160" y="2743200"/>
            <a:ext cx="212140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chemeClr val="accent3"/>
                </a:solidFill>
              </a:rPr>
              <a:t>O QUE OCORRE SE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b="1" dirty="0">
                <a:solidFill>
                  <a:schemeClr val="tx1"/>
                </a:solidFill>
              </a:rPr>
              <a:t>comprarmos um novo equipamento?</a:t>
            </a:r>
            <a:endParaRPr lang="en-US" sz="1600" dirty="0"/>
          </a:p>
        </p:txBody>
      </p:sp>
      <p:sp>
        <p:nvSpPr>
          <p:cNvPr id="13" name="Mensagem"/>
          <p:cNvSpPr txBox="1"/>
          <p:nvPr/>
        </p:nvSpPr>
        <p:spPr>
          <a:xfrm>
            <a:off x="548640" y="50749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Um só modelo responde a muitas perguntas. O preço é o esforço para construí-lo.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Monte Carlo, contínua e eventos discretos</a:t>
            </a:r>
            <a:endParaRPr lang="en-US" sz="3000" dirty="0"/>
          </a:p>
        </p:txBody>
      </p:sp>
      <p:sp>
        <p:nvSpPr>
          <p:cNvPr id="4" name="Monte Carlo"/>
          <p:cNvSpPr/>
          <p:nvPr/>
        </p:nvSpPr>
        <p:spPr>
          <a:xfrm>
            <a:off x="548640" y="1417320"/>
            <a:ext cx="3520440" cy="397764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Monte Carlo texto"/>
          <p:cNvSpPr txBox="1"/>
          <p:nvPr/>
        </p:nvSpPr>
        <p:spPr>
          <a:xfrm>
            <a:off x="804672" y="1691640"/>
            <a:ext cx="3008376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Monte Carlo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Gera números aleatórios para simular sistemas físicos ou matemáticos. O tempo não entra como variável.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850" b="1" dirty="0">
                <a:solidFill>
                  <a:schemeClr val="tx1"/>
                </a:solidFill>
              </a:rPr>
              <a:t>Exemplo: integrais complexas.</a:t>
            </a:r>
            <a:endParaRPr lang="en-US" sz="1600" dirty="0"/>
          </a:p>
        </p:txBody>
      </p:sp>
      <p:sp>
        <p:nvSpPr>
          <p:cNvPr id="6" name="Contínua"/>
          <p:cNvSpPr/>
          <p:nvPr/>
        </p:nvSpPr>
        <p:spPr>
          <a:xfrm>
            <a:off x="4343400" y="1417320"/>
            <a:ext cx="3520440" cy="397764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Contínua texto"/>
          <p:cNvSpPr txBox="1"/>
          <p:nvPr/>
        </p:nvSpPr>
        <p:spPr>
          <a:xfrm>
            <a:off x="4599432" y="1691640"/>
            <a:ext cx="3008376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Contínua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O estado muda continuamente no tempo. Usa equações diferenciais.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850" b="1" dirty="0">
                <a:solidFill>
                  <a:schemeClr val="tx1"/>
                </a:solidFill>
              </a:rPr>
              <a:t>Exemplo: o chá esfriando na xícara.</a:t>
            </a:r>
            <a:endParaRPr lang="en-US" sz="1600" dirty="0"/>
          </a:p>
        </p:txBody>
      </p:sp>
      <p:sp>
        <p:nvSpPr>
          <p:cNvPr id="8" name="Eventos discretos"/>
          <p:cNvSpPr/>
          <p:nvPr/>
        </p:nvSpPr>
        <p:spPr>
          <a:xfrm>
            <a:off x="8138160" y="1417320"/>
            <a:ext cx="3520440" cy="3977640"/>
          </a:xfrm>
          <a:prstGeom prst="roundRect">
            <a:avLst>
              <a:gd name="adj" fmla="val 155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Eventos discretos texto"/>
          <p:cNvSpPr txBox="1"/>
          <p:nvPr/>
        </p:nvSpPr>
        <p:spPr>
          <a:xfrm>
            <a:off x="8394192" y="1691640"/>
            <a:ext cx="3008376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Eventos discretos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O estado muda em instantes determinados, quando ocorre um evento. O relógio salta de evento em evento.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850" b="1" dirty="0">
                <a:solidFill>
                  <a:schemeClr val="bg2"/>
                </a:solidFill>
              </a:rPr>
              <a:t>Exemplo: preparar a xícara de chá.</a:t>
            </a:r>
            <a:endParaRPr lang="en-US" sz="1600" dirty="0"/>
          </a:p>
        </p:txBody>
      </p:sp>
      <p:sp>
        <p:nvSpPr>
          <p:cNvPr id="10" name="Híbrida"/>
          <p:cNvSpPr txBox="1"/>
          <p:nvPr/>
        </p:nvSpPr>
        <p:spPr>
          <a:xfrm>
            <a:off x="548640" y="56235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Simulação híbrida (ou combinada): parte contínua, parte discreta (Pritsker, 1995).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xícara de chá: eventos discretos × contínua</a:t>
            </a:r>
            <a:endParaRPr lang="en-US" sz="3000" dirty="0"/>
          </a:p>
        </p:txBody>
      </p:sp>
      <p:pic>
        <p:nvPicPr>
          <p:cNvPr id="4" name="Figura 1.5" descr="Eventos da preparação do chá e curva de temperatur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384" y="1325880"/>
            <a:ext cx="5473792" cy="4709160"/>
          </a:xfrm>
          <a:prstGeom prst="rect">
            <a:avLst/>
          </a:prstGeom>
        </p:spPr>
      </p:pic>
      <p:sp>
        <p:nvSpPr>
          <p:cNvPr id="5" name="Eventos discretos"/>
          <p:cNvSpPr/>
          <p:nvPr/>
        </p:nvSpPr>
        <p:spPr>
          <a:xfrm>
            <a:off x="6537960" y="1417320"/>
            <a:ext cx="5102352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Eventos discretos texto"/>
          <p:cNvSpPr txBox="1"/>
          <p:nvPr/>
        </p:nvSpPr>
        <p:spPr>
          <a:xfrm>
            <a:off x="6793992" y="1636776"/>
            <a:ext cx="4590288" cy="1801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Eventos discretos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(A) água quente na xícara · (B) chá na água · (C) chá pronto. O estado só muda nesses instantes, e o relógio salta de um evento para o outro.</a:t>
            </a:r>
            <a:endParaRPr lang="en-US" sz="1600" dirty="0"/>
          </a:p>
        </p:txBody>
      </p:sp>
      <p:sp>
        <p:nvSpPr>
          <p:cNvPr id="7" name="Contínua"/>
          <p:cNvSpPr/>
          <p:nvPr/>
        </p:nvSpPr>
        <p:spPr>
          <a:xfrm>
            <a:off x="6537960" y="3840480"/>
            <a:ext cx="5102352" cy="2148840"/>
          </a:xfrm>
          <a:prstGeom prst="roundRect">
            <a:avLst>
              <a:gd name="adj" fmla="val 255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Contínua texto"/>
          <p:cNvSpPr txBox="1"/>
          <p:nvPr/>
        </p:nvSpPr>
        <p:spPr>
          <a:xfrm>
            <a:off x="6793992" y="4059936"/>
            <a:ext cx="4590288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Contínua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A temperatura do chá cai a cada instante. Equações diferenciais acompanham a variável de estado ao longo do tempo.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Aplicações e metodologia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Onde a simulação é usada e como se conduz um estudo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Onde a simulação é aplicada</a:t>
            </a:r>
            <a:endParaRPr lang="en-US" sz="3000" dirty="0"/>
          </a:p>
        </p:txBody>
      </p:sp>
      <p:sp>
        <p:nvSpPr>
          <p:cNvPr id="4" name="Serviços título"/>
          <p:cNvSpPr txBox="1"/>
          <p:nvPr/>
        </p:nvSpPr>
        <p:spPr>
          <a:xfrm>
            <a:off x="548640" y="13716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Serviços</a:t>
            </a:r>
            <a:endParaRPr lang="en-US" sz="2100" dirty="0"/>
          </a:p>
        </p:txBody>
      </p:sp>
      <p:sp>
        <p:nvSpPr>
          <p:cNvPr id="5" name="Serviço 1"/>
          <p:cNvSpPr/>
          <p:nvPr/>
        </p:nvSpPr>
        <p:spPr>
          <a:xfrm>
            <a:off x="548640" y="1965960"/>
            <a:ext cx="3127248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6" name="Serviço 1 texto"/>
          <p:cNvSpPr txBox="1"/>
          <p:nvPr/>
        </p:nvSpPr>
        <p:spPr>
          <a:xfrm>
            <a:off x="713232" y="1965960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Aeroportos e portos</a:t>
            </a:r>
            <a:endParaRPr lang="en-US" sz="1450" dirty="0"/>
          </a:p>
        </p:txBody>
      </p:sp>
      <p:sp>
        <p:nvSpPr>
          <p:cNvPr id="7" name="Serviço 2"/>
          <p:cNvSpPr/>
          <p:nvPr/>
        </p:nvSpPr>
        <p:spPr>
          <a:xfrm>
            <a:off x="3858768" y="1965960"/>
            <a:ext cx="3127248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8" name="Serviço 2 texto"/>
          <p:cNvSpPr txBox="1"/>
          <p:nvPr/>
        </p:nvSpPr>
        <p:spPr>
          <a:xfrm>
            <a:off x="4023360" y="1965960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Bancos</a:t>
            </a:r>
            <a:endParaRPr lang="en-US" sz="1450" dirty="0"/>
          </a:p>
        </p:txBody>
      </p:sp>
      <p:sp>
        <p:nvSpPr>
          <p:cNvPr id="9" name="Serviço 3"/>
          <p:cNvSpPr/>
          <p:nvPr/>
        </p:nvSpPr>
        <p:spPr>
          <a:xfrm>
            <a:off x="548640" y="2606040"/>
            <a:ext cx="3127248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0" name="Serviço 3 texto"/>
          <p:cNvSpPr txBox="1"/>
          <p:nvPr/>
        </p:nvSpPr>
        <p:spPr>
          <a:xfrm>
            <a:off x="713232" y="2606040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Cadeias logísticas</a:t>
            </a:r>
            <a:endParaRPr lang="en-US" sz="1450" dirty="0"/>
          </a:p>
        </p:txBody>
      </p:sp>
      <p:sp>
        <p:nvSpPr>
          <p:cNvPr id="11" name="Serviço 4"/>
          <p:cNvSpPr/>
          <p:nvPr/>
        </p:nvSpPr>
        <p:spPr>
          <a:xfrm>
            <a:off x="3858768" y="2606040"/>
            <a:ext cx="3127248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2" name="Serviço 4 texto"/>
          <p:cNvSpPr txBox="1"/>
          <p:nvPr/>
        </p:nvSpPr>
        <p:spPr>
          <a:xfrm>
            <a:off x="4023360" y="2606040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Call centers</a:t>
            </a:r>
            <a:endParaRPr lang="en-US" sz="1450" dirty="0"/>
          </a:p>
        </p:txBody>
      </p:sp>
      <p:sp>
        <p:nvSpPr>
          <p:cNvPr id="13" name="Serviço 5"/>
          <p:cNvSpPr/>
          <p:nvPr/>
        </p:nvSpPr>
        <p:spPr>
          <a:xfrm>
            <a:off x="548640" y="3246120"/>
            <a:ext cx="3127248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4" name="Serviço 5 texto"/>
          <p:cNvSpPr txBox="1"/>
          <p:nvPr/>
        </p:nvSpPr>
        <p:spPr>
          <a:xfrm>
            <a:off x="713232" y="3246120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Escritórios e processos (BPR)</a:t>
            </a:r>
            <a:endParaRPr lang="en-US" sz="1450" dirty="0"/>
          </a:p>
        </p:txBody>
      </p:sp>
      <p:sp>
        <p:nvSpPr>
          <p:cNvPr id="15" name="Serviço 6"/>
          <p:cNvSpPr/>
          <p:nvPr/>
        </p:nvSpPr>
        <p:spPr>
          <a:xfrm>
            <a:off x="3858768" y="3246120"/>
            <a:ext cx="3127248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6" name="Serviço 6 texto"/>
          <p:cNvSpPr txBox="1"/>
          <p:nvPr/>
        </p:nvSpPr>
        <p:spPr>
          <a:xfrm>
            <a:off x="4023360" y="3246120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Hospitais</a:t>
            </a:r>
            <a:endParaRPr lang="en-US" sz="1450" dirty="0"/>
          </a:p>
        </p:txBody>
      </p:sp>
      <p:sp>
        <p:nvSpPr>
          <p:cNvPr id="17" name="Serviço 7"/>
          <p:cNvSpPr/>
          <p:nvPr/>
        </p:nvSpPr>
        <p:spPr>
          <a:xfrm>
            <a:off x="548640" y="3886200"/>
            <a:ext cx="3127248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8" name="Serviço 7 texto"/>
          <p:cNvSpPr txBox="1"/>
          <p:nvPr/>
        </p:nvSpPr>
        <p:spPr>
          <a:xfrm>
            <a:off x="713232" y="3886200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Parques de diversões</a:t>
            </a:r>
            <a:endParaRPr lang="en-US" sz="1450" dirty="0"/>
          </a:p>
        </p:txBody>
      </p:sp>
      <p:sp>
        <p:nvSpPr>
          <p:cNvPr id="19" name="Serviço 8"/>
          <p:cNvSpPr/>
          <p:nvPr/>
        </p:nvSpPr>
        <p:spPr>
          <a:xfrm>
            <a:off x="3858768" y="3886200"/>
            <a:ext cx="3127248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20" name="Serviço 8 texto"/>
          <p:cNvSpPr txBox="1"/>
          <p:nvPr/>
        </p:nvSpPr>
        <p:spPr>
          <a:xfrm>
            <a:off x="4023360" y="3886200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Restaurantes e fast-food</a:t>
            </a:r>
            <a:endParaRPr lang="en-US" sz="1450" dirty="0"/>
          </a:p>
        </p:txBody>
      </p:sp>
      <p:sp>
        <p:nvSpPr>
          <p:cNvPr id="21" name="Serviço 9"/>
          <p:cNvSpPr/>
          <p:nvPr/>
        </p:nvSpPr>
        <p:spPr>
          <a:xfrm>
            <a:off x="548640" y="4526280"/>
            <a:ext cx="3127248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22" name="Serviço 9 texto"/>
          <p:cNvSpPr txBox="1"/>
          <p:nvPr/>
        </p:nvSpPr>
        <p:spPr>
          <a:xfrm>
            <a:off x="713232" y="4526280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Supermercados</a:t>
            </a:r>
            <a:endParaRPr lang="en-US" sz="1450" dirty="0"/>
          </a:p>
        </p:txBody>
      </p:sp>
      <p:sp>
        <p:nvSpPr>
          <p:cNvPr id="23" name="Manufatura título"/>
          <p:cNvSpPr txBox="1"/>
          <p:nvPr/>
        </p:nvSpPr>
        <p:spPr>
          <a:xfrm>
            <a:off x="7360920" y="1371600"/>
            <a:ext cx="4279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Manufatura</a:t>
            </a:r>
            <a:endParaRPr lang="en-US" sz="2100" dirty="0"/>
          </a:p>
        </p:txBody>
      </p:sp>
      <p:sp>
        <p:nvSpPr>
          <p:cNvPr id="24" name="Manufatura 1"/>
          <p:cNvSpPr/>
          <p:nvPr/>
        </p:nvSpPr>
        <p:spPr>
          <a:xfrm>
            <a:off x="7360920" y="1965960"/>
            <a:ext cx="4279392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25" name="Manufatura 1 texto"/>
          <p:cNvSpPr txBox="1"/>
          <p:nvPr/>
        </p:nvSpPr>
        <p:spPr>
          <a:xfrm>
            <a:off x="7525512" y="1965960"/>
            <a:ext cx="3950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Movimentação e armazenagem</a:t>
            </a:r>
            <a:endParaRPr lang="en-US" sz="1450" dirty="0"/>
          </a:p>
        </p:txBody>
      </p:sp>
      <p:sp>
        <p:nvSpPr>
          <p:cNvPr id="26" name="Manufatura 2"/>
          <p:cNvSpPr/>
          <p:nvPr/>
        </p:nvSpPr>
        <p:spPr>
          <a:xfrm>
            <a:off x="7360920" y="2606040"/>
            <a:ext cx="4279392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27" name="Manufatura 2 texto"/>
          <p:cNvSpPr txBox="1"/>
          <p:nvPr/>
        </p:nvSpPr>
        <p:spPr>
          <a:xfrm>
            <a:off x="7525512" y="2606040"/>
            <a:ext cx="3950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Linhas de montagem</a:t>
            </a:r>
            <a:endParaRPr lang="en-US" sz="1450" dirty="0"/>
          </a:p>
        </p:txBody>
      </p:sp>
      <p:sp>
        <p:nvSpPr>
          <p:cNvPr id="28" name="Manufatura 3"/>
          <p:cNvSpPr/>
          <p:nvPr/>
        </p:nvSpPr>
        <p:spPr>
          <a:xfrm>
            <a:off x="7360920" y="3246120"/>
            <a:ext cx="4279392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29" name="Manufatura 3 texto"/>
          <p:cNvSpPr txBox="1"/>
          <p:nvPr/>
        </p:nvSpPr>
        <p:spPr>
          <a:xfrm>
            <a:off x="7525512" y="3246120"/>
            <a:ext cx="3950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Células automatizadas</a:t>
            </a:r>
            <a:endParaRPr lang="en-US" sz="1450" dirty="0"/>
          </a:p>
        </p:txBody>
      </p:sp>
      <p:sp>
        <p:nvSpPr>
          <p:cNvPr id="30" name="Manufatura 4"/>
          <p:cNvSpPr/>
          <p:nvPr/>
        </p:nvSpPr>
        <p:spPr>
          <a:xfrm>
            <a:off x="7360920" y="3886200"/>
            <a:ext cx="4279392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31" name="Manufatura 4 texto"/>
          <p:cNvSpPr txBox="1"/>
          <p:nvPr/>
        </p:nvSpPr>
        <p:spPr>
          <a:xfrm>
            <a:off x="7525512" y="3886200"/>
            <a:ext cx="3950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Programação da produção</a:t>
            </a:r>
            <a:endParaRPr lang="en-US" sz="1450" dirty="0"/>
          </a:p>
        </p:txBody>
      </p:sp>
      <p:sp>
        <p:nvSpPr>
          <p:cNvPr id="32" name="Manufatura 5"/>
          <p:cNvSpPr/>
          <p:nvPr/>
        </p:nvSpPr>
        <p:spPr>
          <a:xfrm>
            <a:off x="7360920" y="4526280"/>
            <a:ext cx="4279392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33" name="Manufatura 5 texto"/>
          <p:cNvSpPr txBox="1"/>
          <p:nvPr/>
        </p:nvSpPr>
        <p:spPr>
          <a:xfrm>
            <a:off x="7525512" y="4526280"/>
            <a:ext cx="3950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Estoques e kanban</a:t>
            </a:r>
            <a:endParaRPr lang="en-US" sz="1450" dirty="0"/>
          </a:p>
        </p:txBody>
      </p:sp>
      <p:sp>
        <p:nvSpPr>
          <p:cNvPr id="34" name="Manufatura 6"/>
          <p:cNvSpPr/>
          <p:nvPr/>
        </p:nvSpPr>
        <p:spPr>
          <a:xfrm>
            <a:off x="7360920" y="5166360"/>
            <a:ext cx="4279392" cy="47548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35" name="Manufatura 6 texto"/>
          <p:cNvSpPr txBox="1"/>
          <p:nvPr/>
        </p:nvSpPr>
        <p:spPr>
          <a:xfrm>
            <a:off x="7525512" y="5166360"/>
            <a:ext cx="3950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Logística interna e cross-docking</a:t>
            </a:r>
            <a:endParaRPr lang="en-US" sz="1450" dirty="0"/>
          </a:p>
        </p:txBody>
      </p:sp>
      <p:sp>
        <p:nvSpPr>
          <p:cNvPr id="36" name="Nota"/>
          <p:cNvSpPr txBox="1"/>
          <p:nvPr/>
        </p:nvSpPr>
        <p:spPr>
          <a:xfrm>
            <a:off x="548640" y="56692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Depois da área militar, a manufatura é o maior campo de aplicação da simulação.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As três etapas de um estudo de simulação</a:t>
            </a:r>
            <a:endParaRPr lang="en-US" sz="3000" dirty="0"/>
          </a:p>
        </p:txBody>
      </p:sp>
      <p:pic>
        <p:nvPicPr>
          <p:cNvPr id="4" name="Figura 1.6" descr="Ciclo de concepção, implementação e anális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02029"/>
            <a:ext cx="6035040" cy="3882542"/>
          </a:xfrm>
          <a:prstGeom prst="rect">
            <a:avLst/>
          </a:prstGeom>
        </p:spPr>
      </p:pic>
      <p:sp>
        <p:nvSpPr>
          <p:cNvPr id="5" name="Legenda"/>
          <p:cNvSpPr txBox="1"/>
          <p:nvPr/>
        </p:nvSpPr>
        <p:spPr>
          <a:xfrm>
            <a:off x="548640" y="5715000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Metodologia de simulação (Chwif, 1999)</a:t>
            </a:r>
            <a:endParaRPr lang="en-US" sz="1100" dirty="0"/>
          </a:p>
        </p:txBody>
      </p:sp>
      <p:sp>
        <p:nvSpPr>
          <p:cNvPr id="6" name="Etapa 1 número"/>
          <p:cNvSpPr txBox="1"/>
          <p:nvPr/>
        </p:nvSpPr>
        <p:spPr>
          <a:xfrm>
            <a:off x="6812280" y="13716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3400" dirty="0"/>
          </a:p>
        </p:txBody>
      </p:sp>
      <p:sp>
        <p:nvSpPr>
          <p:cNvPr id="7" name="Etapa 1 texto"/>
          <p:cNvSpPr txBox="1"/>
          <p:nvPr/>
        </p:nvSpPr>
        <p:spPr>
          <a:xfrm>
            <a:off x="7452360" y="1371600"/>
            <a:ext cx="418795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Concepção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Entender o sistema e os objetivos, definir escopo, hipóteses e detalhe, coletar os dados. Sai o modelo conceitual (Caps. 2 e 3).</a:t>
            </a:r>
            <a:endParaRPr lang="en-US" sz="1600" dirty="0"/>
          </a:p>
        </p:txBody>
      </p:sp>
      <p:sp>
        <p:nvSpPr>
          <p:cNvPr id="8" name="Etapa 2 número"/>
          <p:cNvSpPr txBox="1"/>
          <p:nvPr/>
        </p:nvSpPr>
        <p:spPr>
          <a:xfrm>
            <a:off x="6812280" y="2944368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3400" dirty="0"/>
          </a:p>
        </p:txBody>
      </p:sp>
      <p:sp>
        <p:nvSpPr>
          <p:cNvPr id="9" name="Etapa 2 texto"/>
          <p:cNvSpPr txBox="1"/>
          <p:nvPr/>
        </p:nvSpPr>
        <p:spPr>
          <a:xfrm>
            <a:off x="7452360" y="2944368"/>
            <a:ext cx="418795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Implementação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Converter o modelo conceitual num modelo computacional, verificar e validar (Caps. 4 e 5).</a:t>
            </a:r>
            <a:endParaRPr lang="en-US" sz="1600" dirty="0"/>
          </a:p>
        </p:txBody>
      </p:sp>
      <p:sp>
        <p:nvSpPr>
          <p:cNvPr id="10" name="Etapa 3 número"/>
          <p:cNvSpPr txBox="1"/>
          <p:nvPr/>
        </p:nvSpPr>
        <p:spPr>
          <a:xfrm>
            <a:off x="6812280" y="4517136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3400" dirty="0"/>
          </a:p>
        </p:txBody>
      </p:sp>
      <p:sp>
        <p:nvSpPr>
          <p:cNvPr id="11" name="Etapa 3 texto"/>
          <p:cNvSpPr txBox="1"/>
          <p:nvPr/>
        </p:nvSpPr>
        <p:spPr>
          <a:xfrm>
            <a:off x="7452360" y="4517136"/>
            <a:ext cx="418795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Análise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Rodar os experimentos, analisar e documentar os resultados, recomendar (Cap. 6).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Lembretes de projeto</a:t>
            </a:r>
            <a:endParaRPr lang="en-US" sz="3000" dirty="0"/>
          </a:p>
        </p:txBody>
      </p:sp>
      <p:sp>
        <p:nvSpPr>
          <p:cNvPr id="4" name="Programar é só uma parte"/>
          <p:cNvSpPr/>
          <p:nvPr/>
        </p:nvSpPr>
        <p:spPr>
          <a:xfrm>
            <a:off x="548640" y="1417320"/>
            <a:ext cx="3520440" cy="457200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Programar é só uma parte destaque"/>
          <p:cNvSpPr txBox="1"/>
          <p:nvPr/>
        </p:nvSpPr>
        <p:spPr>
          <a:xfrm>
            <a:off x="804672" y="1691640"/>
            <a:ext cx="30083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3"/>
                </a:solidFill>
              </a:rPr>
              <a:t>20–30%</a:t>
            </a:r>
            <a:endParaRPr lang="en-US" sz="4400" dirty="0"/>
          </a:p>
        </p:txBody>
      </p:sp>
      <p:sp>
        <p:nvSpPr>
          <p:cNvPr id="6" name="Programar é só uma parte texto"/>
          <p:cNvSpPr txBox="1"/>
          <p:nvPr/>
        </p:nvSpPr>
        <p:spPr>
          <a:xfrm>
            <a:off x="804672" y="2788920"/>
            <a:ext cx="3008376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Programar é só uma parte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Com os simuladores atuais, a implementação toma de 20% a 30% do tempo de um estudo típico.</a:t>
            </a:r>
            <a:endParaRPr lang="en-US" sz="1600" dirty="0"/>
          </a:p>
        </p:txBody>
      </p:sp>
      <p:sp>
        <p:nvSpPr>
          <p:cNvPr id="7" name="Lixo entra, lixo sai"/>
          <p:cNvSpPr/>
          <p:nvPr/>
        </p:nvSpPr>
        <p:spPr>
          <a:xfrm>
            <a:off x="4343400" y="1417320"/>
            <a:ext cx="3520440" cy="457200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Lixo entra, lixo sai destaque"/>
          <p:cNvSpPr txBox="1"/>
          <p:nvPr/>
        </p:nvSpPr>
        <p:spPr>
          <a:xfrm>
            <a:off x="4599432" y="1691640"/>
            <a:ext cx="30083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3"/>
                </a:solidFill>
              </a:rPr>
              <a:t>GIGO</a:t>
            </a:r>
            <a:endParaRPr lang="en-US" sz="4400" dirty="0"/>
          </a:p>
        </p:txBody>
      </p:sp>
      <p:sp>
        <p:nvSpPr>
          <p:cNvPr id="9" name="Lixo entra, lixo sai texto"/>
          <p:cNvSpPr txBox="1"/>
          <p:nvPr/>
        </p:nvSpPr>
        <p:spPr>
          <a:xfrm>
            <a:off x="4599432" y="2788920"/>
            <a:ext cx="3008376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Lixo entra, lixo sai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Sem dados adequados não há resultado confiável. Mas é o modelo que dirige a coleta de dados, não o contrário (Pidd, 2000).</a:t>
            </a:r>
            <a:endParaRPr lang="en-US" sz="1600" dirty="0"/>
          </a:p>
        </p:txBody>
      </p:sp>
      <p:sp>
        <p:nvSpPr>
          <p:cNvPr id="10" name="Em espiral, não em linha reta"/>
          <p:cNvSpPr/>
          <p:nvPr/>
        </p:nvSpPr>
        <p:spPr>
          <a:xfrm>
            <a:off x="8138160" y="1417320"/>
            <a:ext cx="3520440" cy="457200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Em espiral, não em linha reta destaque"/>
          <p:cNvSpPr txBox="1"/>
          <p:nvPr/>
        </p:nvSpPr>
        <p:spPr>
          <a:xfrm>
            <a:off x="8394192" y="1691640"/>
            <a:ext cx="30083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3"/>
                </a:solidFill>
              </a:rPr>
              <a:t>1 → 2 → 3</a:t>
            </a:r>
            <a:endParaRPr lang="en-US" sz="4400" dirty="0"/>
          </a:p>
        </p:txBody>
      </p:sp>
      <p:sp>
        <p:nvSpPr>
          <p:cNvPr id="12" name="Em espiral, não em linha reta texto"/>
          <p:cNvSpPr txBox="1"/>
          <p:nvPr/>
        </p:nvSpPr>
        <p:spPr>
          <a:xfrm>
            <a:off x="8394192" y="2788920"/>
            <a:ext cx="3008376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Em espiral, não em linha reta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As etapas se repetem à medida que o problema é entendido, até os resultados pararem de mudar (Robinson, 2004).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Quando usar a simulação?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Um exemplo, quatro métodos, quatro respostas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Exemplo: processamento de correspondências</a:t>
            </a:r>
            <a:endParaRPr lang="en-US" sz="3000" dirty="0"/>
          </a:p>
        </p:txBody>
      </p:sp>
      <p:pic>
        <p:nvPicPr>
          <p:cNvPr id="4" name="Figura 1.7" descr="Três postos de trabalho em séri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22763"/>
            <a:ext cx="4206240" cy="4515394"/>
          </a:xfrm>
          <a:prstGeom prst="rect">
            <a:avLst/>
          </a:prstGeom>
        </p:spPr>
      </p:pic>
      <p:graphicFrame>
        <p:nvGraphicFramePr>
          <p:cNvPr id="20" name="Tabela de tempo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20640" y="1417320"/>
          <a:ext cx="6519672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103120"/>
                <a:gridCol w="2770632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Etapa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Distribuição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Parâmetros (min)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Chegadas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Exponencial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média 10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Posto 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Normal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média 9, desvio 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Posto 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Triangular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8, 9 e 10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Posto 3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Uniforme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entre 8 e 10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Pergunta"/>
          <p:cNvSpPr/>
          <p:nvPr/>
        </p:nvSpPr>
        <p:spPr>
          <a:xfrm>
            <a:off x="5120640" y="4206240"/>
            <a:ext cx="6519672" cy="1783080"/>
          </a:xfrm>
          <a:prstGeom prst="roundRect">
            <a:avLst>
              <a:gd name="adj" fmla="val 307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Pergunta texto"/>
          <p:cNvSpPr txBox="1"/>
          <p:nvPr/>
        </p:nvSpPr>
        <p:spPr>
          <a:xfrm>
            <a:off x="5376672" y="4425696"/>
            <a:ext cx="6007608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A pergunta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100" dirty="0">
                <a:solidFill>
                  <a:schemeClr val="bg2"/>
                </a:solidFill>
              </a:rPr>
              <a:t>Quanto tempo, em média, uma correspondência fica no sistema?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Quatro métodos, quatro respostas</a:t>
            </a:r>
            <a:endParaRPr lang="en-US" sz="3000" dirty="0"/>
          </a:p>
        </p:txBody>
      </p:sp>
      <p:sp>
        <p:nvSpPr>
          <p:cNvPr id="4" name="Contas de padeiro"/>
          <p:cNvSpPr/>
          <p:nvPr/>
        </p:nvSpPr>
        <p:spPr>
          <a:xfrm>
            <a:off x="548640" y="1417320"/>
            <a:ext cx="2578608" cy="40690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Contas de padeiro texto"/>
          <p:cNvSpPr txBox="1"/>
          <p:nvPr/>
        </p:nvSpPr>
        <p:spPr>
          <a:xfrm>
            <a:off x="777240" y="1691640"/>
            <a:ext cx="2121408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chemeClr val="accent4"/>
                </a:solidFill>
              </a:rPr>
              <a:t>CONTAS DE PADEIRO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5400" b="1" dirty="0">
                <a:solidFill>
                  <a:schemeClr val="tx1"/>
                </a:solidFill>
              </a:rPr>
              <a:t>27</a:t>
            </a:r>
            <a:endParaRPr lang="en-US" sz="16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accent4"/>
                </a:solidFill>
              </a:rPr>
              <a:t>minutos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3 postos × 9 min. Só médias, sem filas.</a:t>
            </a:r>
            <a:endParaRPr lang="en-US" sz="1600" dirty="0"/>
          </a:p>
        </p:txBody>
      </p:sp>
      <p:sp>
        <p:nvSpPr>
          <p:cNvPr id="6" name="Planilha eletrônica"/>
          <p:cNvSpPr/>
          <p:nvPr/>
        </p:nvSpPr>
        <p:spPr>
          <a:xfrm>
            <a:off x="3383280" y="1417320"/>
            <a:ext cx="2578608" cy="40690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Planilha eletrônica texto"/>
          <p:cNvSpPr txBox="1"/>
          <p:nvPr/>
        </p:nvSpPr>
        <p:spPr>
          <a:xfrm>
            <a:off x="3611880" y="1691640"/>
            <a:ext cx="2121408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chemeClr val="accent4"/>
                </a:solidFill>
              </a:rPr>
              <a:t>PLANILHA ELETRÔNICA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5400" b="1" dirty="0">
                <a:solidFill>
                  <a:schemeClr val="tx1"/>
                </a:solidFill>
              </a:rPr>
              <a:t>17–37</a:t>
            </a:r>
            <a:endParaRPr lang="en-US" sz="16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accent4"/>
                </a:solidFill>
              </a:rPr>
              <a:t>minutos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Melhor e pior caso. Média 27, ainda sem filas.</a:t>
            </a:r>
            <a:endParaRPr lang="en-US" sz="1600" dirty="0"/>
          </a:p>
        </p:txBody>
      </p:sp>
      <p:sp>
        <p:nvSpPr>
          <p:cNvPr id="8" name="Teoria das Filas"/>
          <p:cNvSpPr/>
          <p:nvPr/>
        </p:nvSpPr>
        <p:spPr>
          <a:xfrm>
            <a:off x="6217920" y="1417320"/>
            <a:ext cx="2578608" cy="40690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Teoria das Filas texto"/>
          <p:cNvSpPr txBox="1"/>
          <p:nvPr/>
        </p:nvSpPr>
        <p:spPr>
          <a:xfrm>
            <a:off x="6446520" y="1691640"/>
            <a:ext cx="2121408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chemeClr val="accent4"/>
                </a:solidFill>
              </a:rPr>
              <a:t>TEORIA DAS FILAS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5400" b="1" dirty="0">
                <a:solidFill>
                  <a:schemeClr val="tx1"/>
                </a:solidFill>
              </a:rPr>
              <a:t>300</a:t>
            </a:r>
            <a:endParaRPr lang="en-US" sz="16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accent4"/>
                </a:solidFill>
              </a:rPr>
              <a:t>minutos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Três filas M/M/1 em série, com atendimento exponencial.</a:t>
            </a:r>
            <a:endParaRPr lang="en-US" sz="1600" dirty="0"/>
          </a:p>
        </p:txBody>
      </p:sp>
      <p:sp>
        <p:nvSpPr>
          <p:cNvPr id="10" name="Simulação"/>
          <p:cNvSpPr/>
          <p:nvPr/>
        </p:nvSpPr>
        <p:spPr>
          <a:xfrm>
            <a:off x="9052560" y="1417320"/>
            <a:ext cx="2578608" cy="4069080"/>
          </a:xfrm>
          <a:prstGeom prst="roundRect">
            <a:avLst>
              <a:gd name="adj" fmla="val 212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Simulação texto"/>
          <p:cNvSpPr txBox="1"/>
          <p:nvPr/>
        </p:nvSpPr>
        <p:spPr>
          <a:xfrm>
            <a:off x="9281160" y="1691640"/>
            <a:ext cx="2121408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chemeClr val="accent2"/>
                </a:solidFill>
              </a:rPr>
              <a:t>SIMULAÇÃO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5400" b="1" dirty="0">
                <a:solidFill>
                  <a:schemeClr val="accent1"/>
                </a:solidFill>
              </a:rPr>
              <a:t>77</a:t>
            </a:r>
            <a:endParaRPr lang="en-US" sz="16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bg2"/>
                </a:solidFill>
              </a:rPr>
              <a:t>minutos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Distribuições verdadeiras e filas. Máximo de 244 min.</a:t>
            </a:r>
            <a:endParaRPr lang="en-US" sz="1600" dirty="0"/>
          </a:p>
        </p:txBody>
      </p:sp>
      <p:sp>
        <p:nvSpPr>
          <p:cNvPr id="12" name="Mensagem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Trabalhar só com médias esconde as filas, e é nas filas que o tempo se perde.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Teoria das Filas: 300 minutos</a:t>
            </a:r>
            <a:endParaRPr lang="en-US" sz="3000" dirty="0"/>
          </a:p>
        </p:txBody>
      </p:sp>
      <p:sp>
        <p:nvSpPr>
          <p:cNvPr id="4" name="Contas"/>
          <p:cNvSpPr/>
          <p:nvPr/>
        </p:nvSpPr>
        <p:spPr>
          <a:xfrm>
            <a:off x="548640" y="1417320"/>
            <a:ext cx="603504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Contas texto"/>
          <p:cNvSpPr txBox="1"/>
          <p:nvPr/>
        </p:nvSpPr>
        <p:spPr>
          <a:xfrm>
            <a:off x="822960" y="1691640"/>
            <a:ext cx="54864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W = 1 / (μ − λ)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tempo médio no sistema numa fila M/M/1</a:t>
            </a:r>
            <a:endParaRPr lang="en-US" sz="1600" dirty="0"/>
          </a:p>
          <a:p>
            <a:pPr indent="0" marL="0">
              <a:spcBef>
                <a:spcPts val="2200"/>
              </a:spcBef>
              <a:buNone/>
            </a:pPr>
            <a:r>
              <a:rPr lang="en-US" sz="2000" dirty="0">
                <a:solidFill>
                  <a:schemeClr val="tx1"/>
                </a:solidFill>
              </a:rPr>
              <a:t>μ = 1/9 ≈ 0,11 por minuto (atendimento)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2000" dirty="0">
                <a:solidFill>
                  <a:schemeClr val="tx1"/>
                </a:solidFill>
              </a:rPr>
              <a:t>λ = 1/10 = 0,10 por minuto (chegadas)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2000" dirty="0">
                <a:solidFill>
                  <a:schemeClr val="tx1"/>
                </a:solidFill>
              </a:rPr>
              <a:t>W = 1 / (0,11 − 0,10) = 100 min por posto</a:t>
            </a:r>
            <a:endParaRPr lang="en-US" sz="1600" dirty="0"/>
          </a:p>
          <a:p>
            <a:pPr indent="0" marL="0">
              <a:spcBef>
                <a:spcPts val="1800"/>
              </a:spcBef>
              <a:buNone/>
            </a:pPr>
            <a:r>
              <a:rPr lang="en-US" sz="2800" b="1" dirty="0">
                <a:solidFill>
                  <a:schemeClr val="accent3"/>
                </a:solidFill>
              </a:rPr>
              <a:t>T = 100 + 100 + 100 = 300 min</a:t>
            </a:r>
            <a:endParaRPr lang="en-US" sz="1600" dirty="0"/>
          </a:p>
        </p:txBody>
      </p:sp>
      <p:sp>
        <p:nvSpPr>
          <p:cNvPr id="6" name="Por que tanto"/>
          <p:cNvSpPr/>
          <p:nvPr/>
        </p:nvSpPr>
        <p:spPr>
          <a:xfrm>
            <a:off x="6858000" y="1417320"/>
            <a:ext cx="4782312" cy="4572000"/>
          </a:xfrm>
          <a:prstGeom prst="roundRect">
            <a:avLst>
              <a:gd name="adj" fmla="val 12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Por que tanto texto"/>
          <p:cNvSpPr txBox="1"/>
          <p:nvPr/>
        </p:nvSpPr>
        <p:spPr>
          <a:xfrm>
            <a:off x="7114032" y="1636776"/>
            <a:ext cx="4270248" cy="4133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Por que tanto?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bg2"/>
                </a:solidFill>
              </a:rPr>
              <a:t>Para caber na fórmula, os três atendimentos viraram exponenciais. A exponencial tem o maior coeficiente de variação entre as distribuições usuais, então o modelo ficou mais variável que o sistema. Mesmo exagerado, o número acende o alerta: as contas de padeiro esqueceram a variabilidade.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Simulação: 77 minutos</a:t>
            </a:r>
            <a:endParaRPr lang="en-US" sz="3000" dirty="0"/>
          </a:p>
        </p:txBody>
      </p:sp>
      <p:pic>
        <p:nvPicPr>
          <p:cNvPr id="4" name="Figura 1.8" descr="Modelo no simulador SIMUL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2253" y="1325880"/>
            <a:ext cx="5850775" cy="4709160"/>
          </a:xfrm>
          <a:prstGeom prst="rect">
            <a:avLst/>
          </a:prstGeom>
        </p:spPr>
      </p:pic>
      <p:sp>
        <p:nvSpPr>
          <p:cNvPr id="5" name="Resultados"/>
          <p:cNvSpPr txBox="1"/>
          <p:nvPr/>
        </p:nvSpPr>
        <p:spPr>
          <a:xfrm>
            <a:off x="7772400" y="1417320"/>
            <a:ext cx="386791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1"/>
                </a:solidFill>
              </a:rPr>
              <a:t>77</a:t>
            </a:r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 min</a:t>
            </a:r>
            <a:endParaRPr lang="en-US" sz="1600" dirty="0"/>
          </a:p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tempo médio no sistema</a:t>
            </a:r>
            <a:endParaRPr lang="en-US" sz="1600" dirty="0"/>
          </a:p>
          <a:p>
            <a:pPr indent="0" marL="0">
              <a:spcBef>
                <a:spcPts val="2000"/>
              </a:spcBef>
              <a:buNone/>
            </a:pPr>
            <a:r>
              <a:rPr lang="en-US" sz="4600" b="1" dirty="0">
                <a:solidFill>
                  <a:schemeClr val="tx1"/>
                </a:solidFill>
              </a:rPr>
              <a:t>244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min</a:t>
            </a:r>
            <a:endParaRPr lang="en-US" sz="1600" dirty="0"/>
          </a:p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máximo observado</a:t>
            </a:r>
            <a:endParaRPr lang="en-US" sz="1600" dirty="0"/>
          </a:p>
        </p:txBody>
      </p:sp>
      <p:sp>
        <p:nvSpPr>
          <p:cNvPr id="6" name="Explicação"/>
          <p:cNvSpPr txBox="1"/>
          <p:nvPr/>
        </p:nvSpPr>
        <p:spPr>
          <a:xfrm>
            <a:off x="7772400" y="4434840"/>
            <a:ext cx="386791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O modelo usa a distribuição de cada posto (exponencial, normal, triangular e uniforme) e várias rodadas. Modelo no SIMUL8.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perigo das médias</a:t>
            </a:r>
            <a:endParaRPr lang="en-US" sz="3000" dirty="0"/>
          </a:p>
        </p:txBody>
      </p:sp>
      <p:pic>
        <p:nvPicPr>
          <p:cNvPr id="4" name="Figura 1.9" descr="Bêbado andando sobre a faixa do meio da avenid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7907" y="1325880"/>
            <a:ext cx="9533139" cy="3566160"/>
          </a:xfrm>
          <a:prstGeom prst="rect">
            <a:avLst/>
          </a:prstGeom>
        </p:spPr>
      </p:pic>
      <p:sp>
        <p:nvSpPr>
          <p:cNvPr id="5" name="Legenda"/>
          <p:cNvSpPr txBox="1"/>
          <p:nvPr/>
        </p:nvSpPr>
        <p:spPr>
          <a:xfrm>
            <a:off x="548640" y="50292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Pela posição média, o bêbado está vivo. Mas, na média, ele está morto.</a:t>
            </a:r>
            <a:endParaRPr lang="en-US" sz="2100" dirty="0"/>
          </a:p>
        </p:txBody>
      </p:sp>
      <p:sp>
        <p:nvSpPr>
          <p:cNvPr id="6" name="Mensagem"/>
          <p:cNvSpPr txBox="1"/>
          <p:nvPr/>
        </p:nvSpPr>
        <p:spPr>
          <a:xfrm>
            <a:off x="548640" y="55321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Médias escondem a variabilidade, e é a variabilidade que forma as filas. Baseado em Savage (2003).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Quando a simulação vale a pena</a:t>
            </a:r>
            <a:endParaRPr lang="en-US" sz="3000" dirty="0"/>
          </a:p>
        </p:txBody>
      </p:sp>
      <p:pic>
        <p:nvPicPr>
          <p:cNvPr id="4" name="Figura 1.10" descr="Quanto maior e mais complexo o sistema, maior a aplicabilidade da simulaçã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6483" y="1325880"/>
            <a:ext cx="5695986" cy="2240280"/>
          </a:xfrm>
          <a:prstGeom prst="rect">
            <a:avLst/>
          </a:prstGeom>
        </p:spPr>
      </p:pic>
      <p:sp>
        <p:nvSpPr>
          <p:cNvPr id="5" name="Estático"/>
          <p:cNvSpPr/>
          <p:nvPr/>
        </p:nvSpPr>
        <p:spPr>
          <a:xfrm>
            <a:off x="548640" y="3794760"/>
            <a:ext cx="352044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Estático texto"/>
          <p:cNvSpPr txBox="1"/>
          <p:nvPr/>
        </p:nvSpPr>
        <p:spPr>
          <a:xfrm>
            <a:off x="804672" y="4014216"/>
            <a:ext cx="300837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Estático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O estado não muda com o tempo: a simulação de eventos discretos não tem utilidade.</a:t>
            </a:r>
            <a:endParaRPr lang="en-US" sz="1600" dirty="0"/>
          </a:p>
        </p:txBody>
      </p:sp>
      <p:sp>
        <p:nvSpPr>
          <p:cNvPr id="7" name="Determinístico"/>
          <p:cNvSpPr/>
          <p:nvPr/>
        </p:nvSpPr>
        <p:spPr>
          <a:xfrm>
            <a:off x="4343400" y="3794760"/>
            <a:ext cx="352044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Determinístico texto"/>
          <p:cNvSpPr txBox="1"/>
          <p:nvPr/>
        </p:nvSpPr>
        <p:spPr>
          <a:xfrm>
            <a:off x="4599432" y="4014216"/>
            <a:ext cx="300837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Determinístico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Sem aleatoriedade, a simulação funciona, mas é bala de canhão para matar mosca. Útil na verificação (Cap. 5).</a:t>
            </a:r>
            <a:endParaRPr lang="en-US" sz="1600" dirty="0"/>
          </a:p>
        </p:txBody>
      </p:sp>
      <p:sp>
        <p:nvSpPr>
          <p:cNvPr id="9" name="Complexo, dinâmico e aleatório"/>
          <p:cNvSpPr/>
          <p:nvPr/>
        </p:nvSpPr>
        <p:spPr>
          <a:xfrm>
            <a:off x="8138160" y="3794760"/>
            <a:ext cx="3520440" cy="2194560"/>
          </a:xfrm>
          <a:prstGeom prst="roundRect">
            <a:avLst>
              <a:gd name="adj" fmla="val 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Complexo, dinâmico e aleatório texto"/>
          <p:cNvSpPr txBox="1"/>
          <p:nvPr/>
        </p:nvSpPr>
        <p:spPr>
          <a:xfrm>
            <a:off x="8394192" y="4014216"/>
            <a:ext cx="300837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Complexo, dinâmico e aleatório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bg2"/>
                </a:solidFill>
              </a:rPr>
              <a:t>Aqui a simulação é a melhor escolha.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Exercícios de revisão</a:t>
            </a:r>
            <a:endParaRPr lang="en-US" sz="3000" dirty="0"/>
          </a:p>
        </p:txBody>
      </p:sp>
      <p:sp>
        <p:nvSpPr>
          <p:cNvPr id="4" name="Exercício 1 número fundo"/>
          <p:cNvSpPr/>
          <p:nvPr/>
        </p:nvSpPr>
        <p:spPr>
          <a:xfrm>
            <a:off x="548640" y="141732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5" name="Exercício 1 número"/>
          <p:cNvSpPr txBox="1"/>
          <p:nvPr/>
        </p:nvSpPr>
        <p:spPr>
          <a:xfrm>
            <a:off x="548640" y="1417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Exercício 1"/>
          <p:cNvSpPr txBox="1"/>
          <p:nvPr/>
        </p:nvSpPr>
        <p:spPr>
          <a:xfrm>
            <a:off x="1417320" y="1399032"/>
            <a:ext cx="4526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Procure definições de “simulação” na internet e aponte as imperfeições à luz do capítulo.</a:t>
            </a:r>
            <a:endParaRPr lang="en-US" sz="1700" dirty="0"/>
          </a:p>
        </p:txBody>
      </p:sp>
      <p:sp>
        <p:nvSpPr>
          <p:cNvPr id="7" name="Exercício 3 número fundo"/>
          <p:cNvSpPr/>
          <p:nvPr/>
        </p:nvSpPr>
        <p:spPr>
          <a:xfrm>
            <a:off x="548640" y="297180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8" name="Exercício 3 número"/>
          <p:cNvSpPr txBox="1"/>
          <p:nvPr/>
        </p:nvSpPr>
        <p:spPr>
          <a:xfrm>
            <a:off x="548640" y="2971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Exercício 3"/>
          <p:cNvSpPr txBox="1"/>
          <p:nvPr/>
        </p:nvSpPr>
        <p:spPr>
          <a:xfrm>
            <a:off x="1417320" y="2953512"/>
            <a:ext cx="4526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Esquadrilha Abutre contra o pombo Doodle: que simulação usar, o fluxograma, o programa e as táticas de fuga.</a:t>
            </a:r>
            <a:endParaRPr lang="en-US" sz="1700" dirty="0"/>
          </a:p>
        </p:txBody>
      </p:sp>
      <p:sp>
        <p:nvSpPr>
          <p:cNvPr id="10" name="Exercício 4 número fundo"/>
          <p:cNvSpPr/>
          <p:nvPr/>
        </p:nvSpPr>
        <p:spPr>
          <a:xfrm>
            <a:off x="548640" y="452628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11" name="Exercício 4 número"/>
          <p:cNvSpPr txBox="1"/>
          <p:nvPr/>
        </p:nvSpPr>
        <p:spPr>
          <a:xfrm>
            <a:off x="548640" y="4526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Exercício 4"/>
          <p:cNvSpPr txBox="1"/>
          <p:nvPr/>
        </p:nvSpPr>
        <p:spPr>
          <a:xfrm>
            <a:off x="1417320" y="4507992"/>
            <a:ext cx="4526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Leia o histórico da simulação (Kelton et al., 1998) e discuta por que ela é tão usada na Pesquisa Operacional.</a:t>
            </a:r>
            <a:endParaRPr lang="en-US" sz="1700" dirty="0"/>
          </a:p>
        </p:txBody>
      </p:sp>
      <p:sp>
        <p:nvSpPr>
          <p:cNvPr id="13" name="Exercício 2"/>
          <p:cNvSpPr/>
          <p:nvPr/>
        </p:nvSpPr>
        <p:spPr>
          <a:xfrm>
            <a:off x="6263640" y="1417320"/>
            <a:ext cx="5376672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4" name="Exercício 2 texto"/>
          <p:cNvSpPr txBox="1"/>
          <p:nvPr/>
        </p:nvSpPr>
        <p:spPr>
          <a:xfrm>
            <a:off x="6519672" y="1645920"/>
            <a:ext cx="4864608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 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Eventos discretos, contínua ou as duas?</a:t>
            </a:r>
            <a:endParaRPr lang="en-US" sz="160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pneu de um F1 durante a corrida</a:t>
            </a:r>
            <a:endParaRPr lang="en-US" sz="16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estoque de válvulas de uma equipe de F1</a:t>
            </a:r>
            <a:endParaRPr lang="en-US" sz="16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atendimento num bar, da chegada à conta</a:t>
            </a:r>
            <a:endParaRPr lang="en-US" sz="16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uma compra pela internet, até a entrega</a:t>
            </a:r>
            <a:endParaRPr lang="en-US" sz="16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carregamento de um navio porta-contêiner</a:t>
            </a:r>
            <a:endParaRPr lang="en-US" sz="16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crescimento de uma árvore</a:t>
            </a:r>
            <a:endParaRPr lang="en-US" sz="16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carregamento de um caminhão-tanque</a:t>
            </a:r>
            <a:endParaRPr lang="en-US" sz="16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 população de lagostas no litoral</a:t>
            </a:r>
            <a:endParaRPr lang="en-US" sz="16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suscetíveis, infectados e recuperados numa pandemia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obrigado" descr="C:\Users\AFONSOMEDINA\Documents\GitHub\livrosimulacao\slides-src\assets\led_obrig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55524"/>
            <a:ext cx="6949440" cy="649271"/>
          </a:xfrm>
          <a:prstGeom prst="rect">
            <a:avLst/>
          </a:prstGeom>
        </p:spPr>
      </p:pic>
      <p:sp>
        <p:nvSpPr>
          <p:cNvPr id="3" name="Próximo rótulo"/>
          <p:cNvSpPr txBox="1"/>
          <p:nvPr/>
        </p:nvSpPr>
        <p:spPr>
          <a:xfrm>
            <a:off x="731520" y="2331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PRÓXIMO CAPÍTULO</a:t>
            </a:r>
            <a:endParaRPr lang="en-US" sz="1300" dirty="0"/>
          </a:p>
        </p:txBody>
      </p:sp>
      <p:sp>
        <p:nvSpPr>
          <p:cNvPr id="4" name="Próximo capítulo"/>
          <p:cNvSpPr txBox="1"/>
          <p:nvPr/>
        </p:nvSpPr>
        <p:spPr>
          <a:xfrm>
            <a:off x="731520" y="26974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II · Modelagem dos dados de entrada</a:t>
            </a:r>
            <a:endParaRPr lang="en-US" sz="3000" dirty="0"/>
          </a:p>
        </p:txBody>
      </p:sp>
      <p:sp>
        <p:nvSpPr>
          <p:cNvPr id="5" name="Links"/>
          <p:cNvSpPr txBox="1"/>
          <p:nvPr/>
        </p:nvSpPr>
        <p:spPr>
          <a:xfrm>
            <a:off x="731520" y="374904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livrosimulacao.eng.br</a:t>
            </a:r>
            <a:endParaRPr lang="en-US" sz="1700" dirty="0"/>
          </a:p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leanpub.com/msed</a:t>
            </a:r>
            <a:endParaRPr lang="en-US" sz="1700" dirty="0"/>
          </a:p>
        </p:txBody>
      </p:sp>
      <p:sp>
        <p:nvSpPr>
          <p:cNvPr id="6" name="Citação da fonte"/>
          <p:cNvSpPr txBox="1"/>
          <p:nvPr/>
        </p:nvSpPr>
        <p:spPr>
          <a:xfrm>
            <a:off x="731520" y="53949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Uso livre em sala de aula, citando a fonte: CHWIF, L.; MEDINA, A. C. Modelagem e Simulação de Eventos Discretos: teoria e aplicações. 5. ed. Leanpub.</a:t>
            </a:r>
            <a:endParaRPr lang="en-US" sz="1200" dirty="0"/>
          </a:p>
        </p:txBody>
      </p:sp>
      <p:pic>
        <p:nvPicPr>
          <p:cNvPr id="7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101566"/>
            <a:ext cx="3291840" cy="4654868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SED Painel de senhas">
  <a:themeElements>
    <a:clrScheme name="MSED Painel de senhas">
      <a:dk1>
        <a:srgbClr val="1B1B1A"/>
      </a:dk1>
      <a:lt1>
        <a:srgbClr val="F3F3EF"/>
      </a:lt1>
      <a:dk2>
        <a:srgbClr val="1D1C1A"/>
      </a:dk2>
      <a:lt2>
        <a:srgbClr val="ECEBE6"/>
      </a:lt2>
      <a:accent1>
        <a:srgbClr val="FF3B1F"/>
      </a:accent1>
      <a:accent2>
        <a:srgbClr val="FFB000"/>
      </a:accent2>
      <a:accent3>
        <a:srgbClr val="B3200F"/>
      </a:accent3>
      <a:accent4>
        <a:srgbClr val="4A4A47"/>
      </a:accent4>
      <a:accent5>
        <a:srgbClr val="A8A59D"/>
      </a:accent5>
      <a:accent6>
        <a:srgbClr val="2B2A27"/>
      </a:accent6>
      <a:hlink>
        <a:srgbClr val="B3200F"/>
      </a:hlink>
      <a:folHlink>
        <a:srgbClr val="4A4A47"/>
      </a:folHlink>
    </a:clrScheme>
    <a:fontScheme name="MSED Painel de senha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MSED 5ª edição · Capítulo I · O que é simulação?</dc:title>
  <dc:subject>Modelagem e Simulação de Eventos Discretos</dc:subject>
  <dc:creator>Leonardo Chwif e Afonso C. Medina</dc:creator>
  <cp:lastModifiedBy>Leonardo Chwif e Afonso C. Medina</cp:lastModifiedBy>
  <cp:revision>1</cp:revision>
  <dcterms:created xsi:type="dcterms:W3CDTF">2026-10-29T14:47:25Z</dcterms:created>
  <dcterms:modified xsi:type="dcterms:W3CDTF">2026-10-29T14:47:25Z</dcterms:modified>
</cp:coreProperties>
</file>